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4" r:id="rId2"/>
    <p:sldId id="262" r:id="rId3"/>
    <p:sldId id="257" r:id="rId4"/>
    <p:sldId id="268" r:id="rId5"/>
    <p:sldId id="258" r:id="rId6"/>
    <p:sldId id="267" r:id="rId7"/>
    <p:sldId id="259" r:id="rId8"/>
    <p:sldId id="273" r:id="rId9"/>
    <p:sldId id="275" r:id="rId10"/>
    <p:sldId id="276" r:id="rId11"/>
    <p:sldId id="277" r:id="rId12"/>
    <p:sldId id="278" r:id="rId13"/>
    <p:sldId id="266" r:id="rId14"/>
    <p:sldId id="279" r:id="rId15"/>
    <p:sldId id="280" r:id="rId16"/>
    <p:sldId id="281" r:id="rId17"/>
    <p:sldId id="282" r:id="rId18"/>
    <p:sldId id="260" r:id="rId19"/>
    <p:sldId id="283" r:id="rId20"/>
    <p:sldId id="284" r:id="rId21"/>
    <p:sldId id="26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E6BD997-36D9-4011-8437-1B3B17D744CE}">
          <p14:sldIdLst>
            <p14:sldId id="274"/>
            <p14:sldId id="262"/>
            <p14:sldId id="257"/>
            <p14:sldId id="268"/>
            <p14:sldId id="258"/>
            <p14:sldId id="267"/>
            <p14:sldId id="259"/>
          </p14:sldIdLst>
        </p14:section>
        <p14:section name="Oddíl bez názvu" id="{A53682F0-409B-4BB6-B511-36CC714F985D}">
          <p14:sldIdLst>
            <p14:sldId id="273"/>
            <p14:sldId id="275"/>
            <p14:sldId id="276"/>
            <p14:sldId id="277"/>
            <p14:sldId id="278"/>
            <p14:sldId id="266"/>
            <p14:sldId id="279"/>
            <p14:sldId id="280"/>
            <p14:sldId id="281"/>
            <p14:sldId id="282"/>
            <p14:sldId id="260"/>
            <p14:sldId id="283"/>
            <p14:sldId id="284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54" d="100"/>
          <a:sy n="54" d="100"/>
        </p:scale>
        <p:origin x="-10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8F007-5656-4F81-A737-1A51848DB816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3E7BE-20ED-4E80-BAFD-0967FA5A82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19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E882A43-5FFA-4478-9D71-7F34BDF91FB3}" type="datetimeFigureOut">
              <a:rPr lang="cs-CZ" smtClean="0"/>
              <a:t>6.12.2015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B68800F-35CC-4F10-835B-D9729050480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68280"/>
          </a:xfrm>
        </p:spPr>
        <p:txBody>
          <a:bodyPr/>
          <a:lstStyle/>
          <a:p>
            <a:pPr marL="0" indent="0">
              <a:buNone/>
            </a:pPr>
            <a:endParaRPr lang="cs-CZ" sz="36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3600" dirty="0" smtClean="0">
                <a:solidFill>
                  <a:srgbClr val="0070C0"/>
                </a:solidFill>
              </a:rPr>
              <a:t>Finančně </a:t>
            </a:r>
            <a:r>
              <a:rPr lang="cs-CZ" sz="3600" dirty="0">
                <a:solidFill>
                  <a:srgbClr val="0070C0"/>
                </a:solidFill>
              </a:rPr>
              <a:t>úvěrová krize v Řecku 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očima </a:t>
            </a:r>
            <a:r>
              <a:rPr lang="cs-CZ" dirty="0">
                <a:solidFill>
                  <a:srgbClr val="0070C0"/>
                </a:solidFill>
              </a:rPr>
              <a:t>Řeka žijícího od narození v ČR, </a:t>
            </a:r>
            <a:br>
              <a:rPr lang="cs-CZ" dirty="0">
                <a:solidFill>
                  <a:srgbClr val="0070C0"/>
                </a:solidFill>
              </a:rPr>
            </a:br>
            <a:r>
              <a:rPr lang="cs-CZ" dirty="0">
                <a:solidFill>
                  <a:srgbClr val="0070C0"/>
                </a:solidFill>
              </a:rPr>
              <a:t>jenž se cítí více Čechem nežli Řekem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Konstantinos </a:t>
            </a:r>
            <a:r>
              <a:rPr lang="cs-CZ" dirty="0"/>
              <a:t>Dimelis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19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vláda </a:t>
            </a:r>
            <a:r>
              <a:rPr lang="cs-CZ" sz="2800" dirty="0" err="1" smtClean="0"/>
              <a:t>Konstantinose</a:t>
            </a:r>
            <a:r>
              <a:rPr lang="cs-CZ" sz="2800" dirty="0" smtClean="0"/>
              <a:t> </a:t>
            </a:r>
            <a:r>
              <a:rPr lang="cs-CZ" sz="2800" dirty="0" err="1" smtClean="0"/>
              <a:t>Simitise</a:t>
            </a:r>
            <a:r>
              <a:rPr lang="cs-CZ" sz="2800" dirty="0" smtClean="0"/>
              <a:t> (1996-2004): </a:t>
            </a:r>
          </a:p>
          <a:p>
            <a:pPr lvl="1"/>
            <a:r>
              <a:rPr lang="cs-CZ" sz="2400" dirty="0" smtClean="0"/>
              <a:t>Cíl: zajistit </a:t>
            </a:r>
            <a:r>
              <a:rPr lang="cs-CZ" sz="2400" dirty="0"/>
              <a:t>vstup Řecka do </a:t>
            </a:r>
            <a:r>
              <a:rPr lang="cs-CZ" sz="2400" dirty="0" smtClean="0"/>
              <a:t>EMS (ve 2. vlně 1.1.2001)</a:t>
            </a:r>
          </a:p>
          <a:p>
            <a:pPr lvl="1"/>
            <a:r>
              <a:rPr lang="cs-CZ" sz="2400" dirty="0"/>
              <a:t>D</a:t>
            </a:r>
            <a:r>
              <a:rPr lang="cs-CZ" sz="2400" dirty="0" smtClean="0"/>
              <a:t>rakonické redukce rozpočtových výdajů</a:t>
            </a:r>
          </a:p>
          <a:p>
            <a:pPr lvl="1"/>
            <a:r>
              <a:rPr lang="cs-CZ" sz="2400" dirty="0" smtClean="0"/>
              <a:t>privatizace, restrukturalizace</a:t>
            </a:r>
          </a:p>
          <a:p>
            <a:pPr lvl="1"/>
            <a:r>
              <a:rPr lang="cs-CZ" sz="2400" dirty="0"/>
              <a:t>l</a:t>
            </a:r>
            <a:r>
              <a:rPr lang="cs-CZ" sz="2400" dirty="0" smtClean="0"/>
              <a:t>epšící se statistiky, ale pro Řeky strašné –</a:t>
            </a:r>
            <a:r>
              <a:rPr lang="en-US" sz="2400" dirty="0" smtClean="0"/>
              <a:t>&gt;</a:t>
            </a:r>
            <a:r>
              <a:rPr lang="cs-CZ" sz="2400" dirty="0" smtClean="0"/>
              <a:t> stávky</a:t>
            </a:r>
          </a:p>
          <a:p>
            <a:pPr lvl="1"/>
            <a:r>
              <a:rPr lang="cs-CZ" sz="2400" dirty="0" smtClean="0"/>
              <a:t>přesto 2000 opět vyhrává volby</a:t>
            </a:r>
          </a:p>
          <a:p>
            <a:pPr lvl="1"/>
            <a:r>
              <a:rPr lang="cs-CZ" sz="2400" dirty="0" smtClean="0"/>
              <a:t>do EMS (eurozóny) ve </a:t>
            </a:r>
            <a:r>
              <a:rPr lang="cs-CZ" sz="2400" dirty="0"/>
              <a:t>2. vlně </a:t>
            </a:r>
            <a:r>
              <a:rPr lang="cs-CZ" sz="2400" dirty="0" smtClean="0"/>
              <a:t>1.1.2001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52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Další vláda: </a:t>
            </a:r>
          </a:p>
          <a:p>
            <a:pPr lvl="1"/>
            <a:r>
              <a:rPr lang="cs-CZ" sz="2400" dirty="0" smtClean="0"/>
              <a:t>2004 Nová demokracie</a:t>
            </a:r>
          </a:p>
          <a:p>
            <a:pPr lvl="1"/>
            <a:r>
              <a:rPr lang="cs-CZ" sz="2400" dirty="0" smtClean="0"/>
              <a:t>Olympiáda 2004 – drahá a neefektivní</a:t>
            </a:r>
          </a:p>
          <a:p>
            <a:pPr lvl="1"/>
            <a:r>
              <a:rPr lang="cs-CZ" sz="2400" dirty="0" smtClean="0"/>
              <a:t>stále snaha o menší deficity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3826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2010-15 – </a:t>
            </a:r>
            <a:r>
              <a:rPr lang="cs-CZ" sz="2800" dirty="0" err="1" smtClean="0"/>
              <a:t>fin</a:t>
            </a:r>
            <a:r>
              <a:rPr lang="cs-CZ" sz="2800" dirty="0" smtClean="0"/>
              <a:t>-úvěrová krize v Řecku:</a:t>
            </a:r>
          </a:p>
          <a:p>
            <a:pPr lvl="1"/>
            <a:r>
              <a:rPr lang="cs-CZ" sz="2400" dirty="0" smtClean="0"/>
              <a:t>situace, statistiky, důchody, nezaměstnanost, …</a:t>
            </a:r>
          </a:p>
          <a:p>
            <a:pPr lvl="1"/>
            <a:r>
              <a:rPr lang="cs-CZ" sz="2400" dirty="0" smtClean="0"/>
              <a:t>2010/05 (6B) -</a:t>
            </a:r>
            <a:r>
              <a:rPr lang="en-US" sz="2400" dirty="0" smtClean="0"/>
              <a:t>&gt; 1.</a:t>
            </a:r>
            <a:r>
              <a:rPr lang="cs-CZ" sz="2400" dirty="0" smtClean="0"/>
              <a:t> záchranný balíček </a:t>
            </a:r>
            <a:r>
              <a:rPr lang="en-US" sz="2400" dirty="0" smtClean="0"/>
              <a:t>110 </a:t>
            </a:r>
            <a:r>
              <a:rPr lang="en-US" sz="2400" dirty="0" err="1" smtClean="0"/>
              <a:t>mld</a:t>
            </a:r>
            <a:r>
              <a:rPr lang="en-US" sz="2400" dirty="0" smtClean="0"/>
              <a:t> </a:t>
            </a:r>
            <a:r>
              <a:rPr lang="en-US" sz="2400" dirty="0" err="1" smtClean="0"/>
              <a:t>eur</a:t>
            </a:r>
            <a:endParaRPr lang="cs-CZ" sz="2400" dirty="0" smtClean="0"/>
          </a:p>
          <a:p>
            <a:pPr lvl="1"/>
            <a:r>
              <a:rPr lang="cs-CZ" sz="2400" dirty="0" smtClean="0"/>
              <a:t>2012/02 (7B</a:t>
            </a:r>
            <a:r>
              <a:rPr lang="cs-CZ" sz="2400" dirty="0"/>
              <a:t>) -</a:t>
            </a:r>
            <a:r>
              <a:rPr lang="en-US" sz="2400" dirty="0"/>
              <a:t>&gt; </a:t>
            </a:r>
            <a:r>
              <a:rPr lang="cs-CZ" sz="2400" dirty="0" smtClean="0"/>
              <a:t>2</a:t>
            </a:r>
            <a:r>
              <a:rPr lang="en-US" sz="2400" dirty="0" smtClean="0"/>
              <a:t>.</a:t>
            </a:r>
            <a:r>
              <a:rPr lang="cs-CZ" sz="2400" dirty="0" smtClean="0"/>
              <a:t> </a:t>
            </a:r>
            <a:r>
              <a:rPr lang="cs-CZ" sz="2400" dirty="0"/>
              <a:t>záchranný balíček </a:t>
            </a:r>
            <a:r>
              <a:rPr lang="en-US" sz="2400" dirty="0" smtClean="0"/>
              <a:t>1</a:t>
            </a:r>
            <a:r>
              <a:rPr lang="cs-CZ" sz="2400" dirty="0" smtClean="0"/>
              <a:t>3</a:t>
            </a:r>
            <a:r>
              <a:rPr lang="en-US" sz="2400" dirty="0" smtClean="0"/>
              <a:t>0 </a:t>
            </a:r>
            <a:r>
              <a:rPr lang="en-US" sz="2400" dirty="0" err="1"/>
              <a:t>mld</a:t>
            </a:r>
            <a:r>
              <a:rPr lang="en-US" sz="2400" dirty="0"/>
              <a:t> </a:t>
            </a:r>
            <a:r>
              <a:rPr lang="en-US" sz="2400" dirty="0" err="1" smtClean="0"/>
              <a:t>eur</a:t>
            </a:r>
            <a:endParaRPr lang="cs-CZ" sz="2400" dirty="0" smtClean="0"/>
          </a:p>
          <a:p>
            <a:pPr lvl="1"/>
            <a:r>
              <a:rPr lang="cs-CZ" sz="2400" dirty="0" smtClean="0"/>
              <a:t>2015/06 (8B</a:t>
            </a:r>
            <a:r>
              <a:rPr lang="cs-CZ" sz="2400" dirty="0"/>
              <a:t>) -</a:t>
            </a:r>
            <a:r>
              <a:rPr lang="en-US" sz="2400" dirty="0"/>
              <a:t>&gt; </a:t>
            </a:r>
            <a:r>
              <a:rPr lang="cs-CZ" sz="2400" dirty="0" smtClean="0"/>
              <a:t>3</a:t>
            </a:r>
            <a:r>
              <a:rPr lang="en-US" sz="2400" dirty="0" smtClean="0"/>
              <a:t>.</a:t>
            </a:r>
            <a:r>
              <a:rPr lang="cs-CZ" sz="2400" dirty="0" smtClean="0"/>
              <a:t> </a:t>
            </a:r>
            <a:r>
              <a:rPr lang="cs-CZ" sz="2400" dirty="0"/>
              <a:t>záchranný balíček </a:t>
            </a:r>
            <a:r>
              <a:rPr lang="cs-CZ" sz="2400" dirty="0" smtClean="0"/>
              <a:t>  86</a:t>
            </a:r>
            <a:r>
              <a:rPr lang="en-US" sz="2400" dirty="0" smtClean="0"/>
              <a:t> </a:t>
            </a:r>
            <a:r>
              <a:rPr lang="en-US" sz="2400" dirty="0" err="1"/>
              <a:t>mld</a:t>
            </a:r>
            <a:r>
              <a:rPr lang="en-US" sz="2400" dirty="0"/>
              <a:t> </a:t>
            </a:r>
            <a:r>
              <a:rPr lang="en-US" sz="2400" dirty="0" err="1"/>
              <a:t>eur</a:t>
            </a:r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5020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Historie Řecka včetně bankrotů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b="1" dirty="0"/>
              <a:t>Největší věřitelé Řecka:</a:t>
            </a:r>
            <a:endParaRPr lang="cs-CZ" dirty="0"/>
          </a:p>
          <a:p>
            <a:pPr algn="just"/>
            <a:endParaRPr lang="cs-CZ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7560840" cy="3884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2190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Proč </a:t>
            </a:r>
            <a:r>
              <a:rPr lang="cs-CZ" sz="2800" dirty="0"/>
              <a:t>je Německo špatné v očích </a:t>
            </a:r>
            <a:r>
              <a:rPr lang="cs-CZ" sz="2800" dirty="0" smtClean="0"/>
              <a:t>Řeků:</a:t>
            </a:r>
          </a:p>
          <a:p>
            <a:pPr lvl="1"/>
            <a:r>
              <a:rPr lang="cs-CZ" sz="2400" dirty="0" smtClean="0"/>
              <a:t>největší věřitel i kritik (ne)pořádků v Řecku</a:t>
            </a:r>
          </a:p>
          <a:p>
            <a:pPr lvl="1"/>
            <a:r>
              <a:rPr lang="cs-CZ" sz="2400" dirty="0" smtClean="0"/>
              <a:t>ale i něm. firmy obviněny z korupce v Řecku (Siemens)</a:t>
            </a:r>
          </a:p>
          <a:p>
            <a:pPr lvl="1"/>
            <a:r>
              <a:rPr lang="cs-CZ" sz="2400" dirty="0" smtClean="0"/>
              <a:t>peníze z balíčků protekly do N a Fr bank</a:t>
            </a:r>
          </a:p>
          <a:p>
            <a:pPr lvl="1"/>
            <a:r>
              <a:rPr lang="cs-CZ" sz="2400" dirty="0" smtClean="0"/>
              <a:t>N má prospěch z krize v PIGS (až 100 </a:t>
            </a:r>
            <a:r>
              <a:rPr lang="cs-CZ" sz="2400" dirty="0" err="1" smtClean="0"/>
              <a:t>mld</a:t>
            </a:r>
            <a:r>
              <a:rPr lang="cs-CZ" sz="2400" dirty="0" smtClean="0"/>
              <a:t> eur)</a:t>
            </a:r>
          </a:p>
          <a:p>
            <a:pPr lvl="1"/>
            <a:r>
              <a:rPr lang="cs-CZ" sz="2400" dirty="0" smtClean="0"/>
              <a:t>Ř požaduje po N reparace za 2. sv. válku (240 </a:t>
            </a:r>
            <a:r>
              <a:rPr lang="cs-CZ" sz="2400" dirty="0" err="1" smtClean="0"/>
              <a:t>mld</a:t>
            </a:r>
            <a:r>
              <a:rPr lang="cs-CZ" sz="2400" dirty="0" smtClean="0"/>
              <a:t> eur)</a:t>
            </a:r>
          </a:p>
          <a:p>
            <a:pPr lvl="1"/>
            <a:r>
              <a:rPr lang="cs-CZ" sz="2400" dirty="0" smtClean="0"/>
              <a:t>zákon o 1. bydlišti – dosud nemožnost exekuce</a:t>
            </a:r>
          </a:p>
          <a:p>
            <a:pPr lvl="1"/>
            <a:r>
              <a:rPr lang="cs-CZ" sz="2400" dirty="0" smtClean="0"/>
              <a:t>mentalita Řeků, proč nechtějí prodat své firmy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493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err="1" smtClean="0"/>
              <a:t>Grexit</a:t>
            </a:r>
            <a:r>
              <a:rPr lang="cs-CZ" sz="2800" dirty="0" smtClean="0"/>
              <a:t> – jako varianta:</a:t>
            </a:r>
          </a:p>
          <a:p>
            <a:pPr lvl="1"/>
            <a:r>
              <a:rPr lang="cs-CZ" sz="2400" dirty="0" smtClean="0"/>
              <a:t>plusy: nová drachma může devalvovat, export,…</a:t>
            </a:r>
          </a:p>
          <a:p>
            <a:pPr lvl="1"/>
            <a:r>
              <a:rPr lang="cs-CZ" sz="2400" dirty="0" smtClean="0"/>
              <a:t>mínusy: drachma by automaticky devalvovala až o 40%, ale dluhy i domácností by zůstaly v eurech,…</a:t>
            </a:r>
          </a:p>
          <a:p>
            <a:pPr lvl="1"/>
            <a:r>
              <a:rPr lang="cs-CZ" sz="2400" dirty="0" smtClean="0"/>
              <a:t>vzestup SYRIZY: prosazovala i znárodnění bank, vystoupení z NATO apod. – kapitál byl ale silnější)</a:t>
            </a:r>
          </a:p>
          <a:p>
            <a:pPr lvl="1"/>
            <a:r>
              <a:rPr lang="cs-CZ" sz="2400" dirty="0" smtClean="0"/>
              <a:t>letní 8B a pokerová hra SYRIZY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190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/>
              <a:t>Proč by měla být nepřítelem všech států spíše nekontrolovanost trhů, kritika </a:t>
            </a:r>
            <a:r>
              <a:rPr lang="cs-CZ" sz="2800" dirty="0" smtClean="0"/>
              <a:t>od </a:t>
            </a:r>
            <a:r>
              <a:rPr lang="cs-CZ" sz="2800" dirty="0" err="1" smtClean="0"/>
              <a:t>Varoufakise</a:t>
            </a:r>
            <a:r>
              <a:rPr lang="cs-CZ" sz="2800" dirty="0" smtClean="0"/>
              <a:t>:</a:t>
            </a:r>
          </a:p>
          <a:p>
            <a:pPr lvl="1"/>
            <a:r>
              <a:rPr lang="cs-CZ" sz="2400" dirty="0" smtClean="0"/>
              <a:t>kritika mechanismu eurozóny </a:t>
            </a:r>
            <a:r>
              <a:rPr lang="cs-CZ" dirty="0" smtClean="0"/>
              <a:t>(nepřerozdělování přebytků)</a:t>
            </a:r>
          </a:p>
          <a:p>
            <a:pPr lvl="1"/>
            <a:r>
              <a:rPr lang="cs-CZ" sz="2400" dirty="0" smtClean="0"/>
              <a:t>kritika mezinárodního (ne)pořádku – úryvky z knihy</a:t>
            </a:r>
          </a:p>
          <a:p>
            <a:pPr lvl="1"/>
            <a:r>
              <a:rPr lang="cs-CZ" sz="2400" dirty="0" err="1" smtClean="0"/>
              <a:t>fin</a:t>
            </a:r>
            <a:r>
              <a:rPr lang="cs-CZ" sz="2400" dirty="0" smtClean="0"/>
              <a:t>. úvěrová krize: start, průběh, (ne)poučení</a:t>
            </a:r>
          </a:p>
          <a:p>
            <a:pPr lvl="1"/>
            <a:r>
              <a:rPr lang="cs-CZ" sz="2400" dirty="0" smtClean="0"/>
              <a:t>(já: </a:t>
            </a:r>
            <a:r>
              <a:rPr lang="cs-CZ" sz="2400" dirty="0" err="1" smtClean="0"/>
              <a:t>Glass-Steagallův</a:t>
            </a:r>
            <a:r>
              <a:rPr lang="cs-CZ" sz="2400" dirty="0" smtClean="0"/>
              <a:t> zákon z 1933 stále neplatí)</a:t>
            </a:r>
          </a:p>
          <a:p>
            <a:pPr lvl="1"/>
            <a:r>
              <a:rPr lang="cs-CZ" sz="2400" dirty="0" smtClean="0"/>
              <a:t>2há knížečka – bez sv. krize by Řecko nezbankrotovalo</a:t>
            </a:r>
          </a:p>
          <a:p>
            <a:pPr lvl="1"/>
            <a:r>
              <a:rPr lang="cs-CZ" sz="2400" dirty="0" smtClean="0"/>
              <a:t>otázka spravedlnosti trhů (neviditelná ruka)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52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Jak vidím krizi já:</a:t>
            </a:r>
          </a:p>
          <a:p>
            <a:pPr lvl="1"/>
            <a:r>
              <a:rPr lang="cs-CZ" sz="2400" dirty="0" smtClean="0"/>
              <a:t>pokud stát není schopen efektivně spravovat…</a:t>
            </a:r>
          </a:p>
          <a:p>
            <a:pPr lvl="1"/>
            <a:r>
              <a:rPr lang="cs-CZ" sz="2400" dirty="0" smtClean="0"/>
              <a:t>EFAPAX (odchodné do důchodu bylo až 120 tisíc eur)</a:t>
            </a:r>
          </a:p>
          <a:p>
            <a:pPr lvl="1"/>
            <a:r>
              <a:rPr lang="cs-CZ" sz="2400" dirty="0" smtClean="0"/>
              <a:t>ambasáda, taxíky, politizovaná EU, procenta…</a:t>
            </a:r>
          </a:p>
          <a:p>
            <a:pPr lvl="1"/>
            <a:r>
              <a:rPr lang="cs-CZ" sz="2400" dirty="0" smtClean="0"/>
              <a:t>neúnosné zbrojení</a:t>
            </a:r>
          </a:p>
          <a:p>
            <a:pPr lvl="1"/>
            <a:r>
              <a:rPr lang="cs-CZ" sz="2400" dirty="0" smtClean="0"/>
              <a:t>jiné státy PI(G)S se snaží více</a:t>
            </a:r>
          </a:p>
          <a:p>
            <a:pPr lvl="1"/>
            <a:r>
              <a:rPr lang="cs-CZ" sz="2400" dirty="0" smtClean="0"/>
              <a:t>zbabělost neřešení krize a „vlastenectví“</a:t>
            </a:r>
          </a:p>
          <a:p>
            <a:pPr lvl="1"/>
            <a:r>
              <a:rPr lang="cs-CZ" sz="2400" dirty="0" smtClean="0"/>
              <a:t>protektorát Německa – nakonec proč ne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536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764704"/>
            <a:ext cx="3528392" cy="5712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Takto skončil Řek,</a:t>
            </a:r>
          </a:p>
          <a:p>
            <a:pPr marL="0" indent="0" algn="just">
              <a:buNone/>
            </a:pPr>
            <a:r>
              <a:rPr lang="cs-CZ" dirty="0" smtClean="0"/>
              <a:t>který si řeckou krizi</a:t>
            </a:r>
          </a:p>
          <a:p>
            <a:pPr marL="0" indent="0" algn="just">
              <a:buNone/>
            </a:pPr>
            <a:r>
              <a:rPr lang="cs-CZ" dirty="0" smtClean="0"/>
              <a:t>hodně bral k srdci, </a:t>
            </a:r>
          </a:p>
          <a:p>
            <a:pPr marL="0" indent="0" algn="just">
              <a:buNone/>
            </a:pPr>
            <a:r>
              <a:rPr lang="cs-CZ" dirty="0" smtClean="0"/>
              <a:t>a skončil na </a:t>
            </a:r>
            <a:r>
              <a:rPr lang="cs-CZ" dirty="0" err="1" smtClean="0"/>
              <a:t>kardio</a:t>
            </a:r>
            <a:r>
              <a:rPr lang="cs-CZ" dirty="0" smtClean="0"/>
              <a:t>…</a:t>
            </a:r>
          </a:p>
        </p:txBody>
      </p:sp>
      <p:pic>
        <p:nvPicPr>
          <p:cNvPr id="3074" name="Picture 2" descr="C:\Users\Konstantinos Dimelis\Documents\Kostas\Politologie\Řecko\Řecko_obrázky\hadičk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46240" y="1709506"/>
            <a:ext cx="5040560" cy="378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35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VÁHA všech zmiňovaných faktorů </a:t>
            </a:r>
            <a:r>
              <a:rPr lang="cs-CZ" sz="2800" dirty="0" err="1" smtClean="0"/>
              <a:t>fin</a:t>
            </a:r>
            <a:r>
              <a:rPr lang="cs-CZ" sz="2800" dirty="0" smtClean="0"/>
              <a:t>-úvěrové krize (dle subjektivního vnímání autora):</a:t>
            </a:r>
          </a:p>
          <a:p>
            <a:pPr lvl="1"/>
            <a:r>
              <a:rPr lang="cs-CZ" sz="2400" dirty="0" smtClean="0"/>
              <a:t>ropné šoky a otevření se ES (10%)</a:t>
            </a:r>
          </a:p>
          <a:p>
            <a:pPr lvl="1"/>
            <a:r>
              <a:rPr lang="cs-CZ" sz="2400" dirty="0" smtClean="0"/>
              <a:t>vláda ND a hlavně PASOK za A. </a:t>
            </a:r>
            <a:r>
              <a:rPr lang="cs-CZ" sz="2400" dirty="0" err="1" smtClean="0"/>
              <a:t>Papandrea</a:t>
            </a:r>
            <a:r>
              <a:rPr lang="cs-CZ" sz="2400" dirty="0" smtClean="0"/>
              <a:t>: posilování veřejného sektoru, zvyšování platů/důchodů, definitiva, klientelismus (40%)</a:t>
            </a:r>
          </a:p>
          <a:p>
            <a:pPr lvl="1"/>
            <a:r>
              <a:rPr lang="cs-CZ" sz="2400" dirty="0"/>
              <a:t>neúnosné zbrojení </a:t>
            </a:r>
            <a:r>
              <a:rPr lang="cs-CZ" sz="2400" dirty="0" smtClean="0"/>
              <a:t>(10%)</a:t>
            </a:r>
          </a:p>
          <a:p>
            <a:pPr lvl="1"/>
            <a:r>
              <a:rPr lang="cs-CZ" sz="2400" dirty="0" smtClean="0"/>
              <a:t>olympiáda 2004 (5%)</a:t>
            </a:r>
          </a:p>
          <a:p>
            <a:pPr lvl="1"/>
            <a:r>
              <a:rPr lang="cs-CZ" sz="2400" dirty="0" smtClean="0"/>
              <a:t>dopady světové finančně úvěrové krize (25%)</a:t>
            </a:r>
          </a:p>
          <a:p>
            <a:pPr lvl="1"/>
            <a:r>
              <a:rPr lang="cs-CZ" sz="2400" dirty="0" smtClean="0"/>
              <a:t>eurozóna: </a:t>
            </a:r>
            <a:r>
              <a:rPr lang="cs-CZ" sz="2400" dirty="0" err="1" smtClean="0"/>
              <a:t>politizovanost</a:t>
            </a:r>
            <a:r>
              <a:rPr lang="cs-CZ" sz="2400" dirty="0" smtClean="0"/>
              <a:t>, nedobrá řešení (10%)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55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12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dirty="0" smtClean="0"/>
          </a:p>
        </p:txBody>
      </p:sp>
      <p:pic>
        <p:nvPicPr>
          <p:cNvPr id="1026" name="Picture 2" descr="C:\Users\Konstantinos Dimelis\Documents\Kostas\Politologie\Řecko\Řecko_obrázky\parthenon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632848" cy="480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0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Další témata:</a:t>
            </a:r>
          </a:p>
          <a:p>
            <a:pPr lvl="1"/>
            <a:r>
              <a:rPr lang="cs-CZ" sz="2400" dirty="0" smtClean="0"/>
              <a:t>možná vyústění krize v Řecku</a:t>
            </a:r>
          </a:p>
          <a:p>
            <a:pPr lvl="1"/>
            <a:r>
              <a:rPr lang="cs-CZ" sz="2400" dirty="0" smtClean="0"/>
              <a:t>zahraničně-bezpečnostní otázky regionu</a:t>
            </a:r>
          </a:p>
          <a:p>
            <a:pPr lvl="1"/>
            <a:r>
              <a:rPr lang="cs-CZ" sz="2400" dirty="0" smtClean="0"/>
              <a:t>současná imigrace v Evropě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6615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764704"/>
            <a:ext cx="2736304" cy="5712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Doufejme, že i když je dnes Řecko neúplné jako </a:t>
            </a:r>
            <a:r>
              <a:rPr lang="cs-CZ" sz="1800" dirty="0"/>
              <a:t>tato socha antická,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že nezbyde z něj nicka,</a:t>
            </a:r>
          </a:p>
          <a:p>
            <a:pPr marL="0" indent="0" algn="just">
              <a:buNone/>
            </a:pPr>
            <a:r>
              <a:rPr lang="cs-CZ" sz="1800" dirty="0" smtClean="0"/>
              <a:t>nýbrž, že po krušných letech opět rozvine křídla svá a opět povznese se k výšinám.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</p:txBody>
      </p:sp>
      <p:pic>
        <p:nvPicPr>
          <p:cNvPr id="4098" name="Picture 2" descr="C:\Users\Konstantinos Dimelis\Documents\Kostas\Politologie\Řecko\Řecko_obrázky\Nik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908720"/>
            <a:ext cx="452608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9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demokracie a filosofie, Alexandr, Řím, Byzanc</a:t>
            </a:r>
          </a:p>
          <a:p>
            <a:r>
              <a:rPr lang="cs-CZ" sz="2800" dirty="0"/>
              <a:t>i</a:t>
            </a:r>
            <a:r>
              <a:rPr lang="cs-CZ" sz="2800" dirty="0" smtClean="0"/>
              <a:t> za Turků: církev, fanarioté, námořní obchod</a:t>
            </a:r>
          </a:p>
          <a:p>
            <a:r>
              <a:rPr lang="cs-CZ" sz="2800" dirty="0" smtClean="0"/>
              <a:t>Rusko – vztah k Řecku</a:t>
            </a:r>
          </a:p>
          <a:p>
            <a:r>
              <a:rPr lang="cs-CZ" sz="2800" dirty="0" smtClean="0"/>
              <a:t>povstání 1821-29, 1826 (1B), </a:t>
            </a:r>
          </a:p>
          <a:p>
            <a:r>
              <a:rPr lang="cs-CZ" sz="2800" dirty="0" smtClean="0"/>
              <a:t>1832 Bavoři, 1843 (2B)</a:t>
            </a:r>
          </a:p>
          <a:p>
            <a:r>
              <a:rPr lang="cs-CZ" sz="2800" dirty="0" smtClean="0"/>
              <a:t>1862 Dánové, liberál </a:t>
            </a:r>
            <a:r>
              <a:rPr lang="cs-CZ" sz="2800" dirty="0" err="1" smtClean="0"/>
              <a:t>Trikupis</a:t>
            </a:r>
            <a:endParaRPr lang="cs-CZ" sz="2800" dirty="0"/>
          </a:p>
          <a:p>
            <a:r>
              <a:rPr lang="cs-CZ" sz="2800" dirty="0"/>
              <a:t>1878 </a:t>
            </a:r>
            <a:r>
              <a:rPr lang="cs-CZ" sz="2800" dirty="0" smtClean="0"/>
              <a:t>Berlínský kongres, 1893 (3B), 1897 Kréta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400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37532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 smtClean="0"/>
          </a:p>
        </p:txBody>
      </p:sp>
      <p:pic>
        <p:nvPicPr>
          <p:cNvPr id="2050" name="Picture 2" descr="C:\Users\Konstantinos Dimelis\Documents\Kostas\Politologie\Řecko\Řecko_obrázky\alexand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0848"/>
            <a:ext cx="691276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79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Historie Řecka včetně bankrotů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období 1909 do 2. sv. války - liberálové vs. konzervativci (royalisté/fašisté):</a:t>
            </a:r>
          </a:p>
          <a:p>
            <a:pPr lvl="1"/>
            <a:r>
              <a:rPr lang="cs-CZ" sz="2400" dirty="0" smtClean="0"/>
              <a:t>1. sv. válka </a:t>
            </a:r>
            <a:r>
              <a:rPr lang="cs-CZ" sz="2400" dirty="0" err="1" smtClean="0"/>
              <a:t>Venizelos</a:t>
            </a:r>
            <a:r>
              <a:rPr lang="cs-CZ" sz="2400" dirty="0" smtClean="0"/>
              <a:t> vs. král (Národní rozkol)</a:t>
            </a:r>
          </a:p>
          <a:p>
            <a:pPr lvl="1"/>
            <a:r>
              <a:rPr lang="cs-CZ" sz="2400" dirty="0" smtClean="0"/>
              <a:t>1920 sice </a:t>
            </a:r>
            <a:r>
              <a:rPr lang="cs-CZ" sz="2400" dirty="0" err="1"/>
              <a:t>Sèvres</a:t>
            </a:r>
            <a:r>
              <a:rPr lang="cs-CZ" sz="2400" dirty="0"/>
              <a:t>, ale </a:t>
            </a:r>
            <a:r>
              <a:rPr lang="cs-CZ" sz="2400" dirty="0" smtClean="0"/>
              <a:t>pak zpět konzervativci</a:t>
            </a:r>
          </a:p>
          <a:p>
            <a:pPr lvl="1"/>
            <a:r>
              <a:rPr lang="cs-CZ" sz="2400" dirty="0" smtClean="0"/>
              <a:t>1922 Maloasijská katastrofa - konec Velké myšlenky</a:t>
            </a:r>
          </a:p>
          <a:p>
            <a:pPr lvl="1"/>
            <a:r>
              <a:rPr lang="cs-CZ" sz="2400" dirty="0" smtClean="0"/>
              <a:t>1924 projekt kominterny „Balkánské komunistické federace -</a:t>
            </a:r>
            <a:r>
              <a:rPr lang="en-US" sz="2400" dirty="0" smtClean="0"/>
              <a:t>&gt;</a:t>
            </a:r>
            <a:r>
              <a:rPr lang="cs-CZ" sz="2400" dirty="0" smtClean="0"/>
              <a:t> zvýšený nacionalismus konzervativců!</a:t>
            </a:r>
          </a:p>
          <a:p>
            <a:pPr lvl="1"/>
            <a:r>
              <a:rPr lang="cs-CZ" sz="2400" dirty="0" smtClean="0"/>
              <a:t>puč vojáků (liberálové), 1932 (4B)</a:t>
            </a:r>
          </a:p>
          <a:p>
            <a:pPr lvl="1"/>
            <a:r>
              <a:rPr lang="cs-CZ" sz="2400" dirty="0"/>
              <a:t>1936-41 diktátor </a:t>
            </a:r>
            <a:r>
              <a:rPr lang="cs-CZ" sz="2400" dirty="0" err="1" smtClean="0"/>
              <a:t>Metaxas</a:t>
            </a:r>
            <a:endParaRPr lang="cs-CZ" sz="2400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5242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Historie Řecka včetně bankrotů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sz="2800" dirty="0" smtClean="0"/>
          </a:p>
          <a:p>
            <a:r>
              <a:rPr lang="cs-CZ" sz="4500" dirty="0" smtClean="0"/>
              <a:t>Období 1941-49 levice(kom.) vs</a:t>
            </a:r>
            <a:r>
              <a:rPr lang="cs-CZ" sz="4500" dirty="0"/>
              <a:t>. </a:t>
            </a:r>
            <a:r>
              <a:rPr lang="cs-CZ" sz="4500" dirty="0" smtClean="0"/>
              <a:t>liberál/fašisté:</a:t>
            </a:r>
            <a:endParaRPr lang="cs-CZ" sz="4500" dirty="0"/>
          </a:p>
          <a:p>
            <a:pPr lvl="1"/>
            <a:r>
              <a:rPr lang="cs-CZ" sz="3800" dirty="0" smtClean="0"/>
              <a:t>1941-44 - 2 </a:t>
            </a:r>
            <a:r>
              <a:rPr lang="cs-CZ" sz="3800" dirty="0"/>
              <a:t>sv. válka </a:t>
            </a:r>
            <a:r>
              <a:rPr lang="cs-CZ" sz="3800" dirty="0" smtClean="0"/>
              <a:t>a odboj proti </a:t>
            </a:r>
            <a:r>
              <a:rPr lang="cs-CZ" sz="3800" dirty="0" err="1" smtClean="0"/>
              <a:t>It</a:t>
            </a:r>
            <a:r>
              <a:rPr lang="cs-CZ" sz="3800" dirty="0" smtClean="0"/>
              <a:t>, Něm, Bulharům </a:t>
            </a:r>
          </a:p>
          <a:p>
            <a:pPr lvl="1"/>
            <a:r>
              <a:rPr lang="cs-CZ" sz="3800" dirty="0"/>
              <a:t>k</a:t>
            </a:r>
            <a:r>
              <a:rPr lang="cs-CZ" sz="3800" dirty="0" smtClean="0"/>
              <a:t>omunisty vedený EAM vs. liberální EDES, od 1943:    3 kola občanské války</a:t>
            </a:r>
          </a:p>
          <a:p>
            <a:pPr lvl="1"/>
            <a:r>
              <a:rPr lang="cs-CZ" sz="3800" dirty="0" smtClean="0"/>
              <a:t>1944/04 povstání republikánů proti royalistům v </a:t>
            </a:r>
            <a:r>
              <a:rPr lang="cs-CZ" sz="3800" dirty="0" err="1" smtClean="0"/>
              <a:t>řec</a:t>
            </a:r>
            <a:r>
              <a:rPr lang="cs-CZ" sz="3800" dirty="0" smtClean="0"/>
              <a:t>. vojsku potlačeno až Brity!</a:t>
            </a:r>
          </a:p>
          <a:p>
            <a:pPr lvl="1"/>
            <a:r>
              <a:rPr lang="cs-CZ" sz="3800" dirty="0" smtClean="0"/>
              <a:t>boj o </a:t>
            </a:r>
            <a:r>
              <a:rPr lang="cs-CZ" sz="3800" dirty="0" smtClean="0"/>
              <a:t>Athény (s Brity a řeckým vojskem)</a:t>
            </a:r>
            <a:endParaRPr lang="cs-CZ" sz="3800" dirty="0" smtClean="0"/>
          </a:p>
          <a:p>
            <a:pPr lvl="1"/>
            <a:r>
              <a:rPr lang="cs-CZ" sz="3800" dirty="0" err="1" smtClean="0"/>
              <a:t>varkizská</a:t>
            </a:r>
            <a:r>
              <a:rPr lang="cs-CZ" sz="3800" dirty="0" smtClean="0"/>
              <a:t> smlouva a situace před volbami 1946</a:t>
            </a:r>
          </a:p>
          <a:p>
            <a:pPr lvl="1"/>
            <a:r>
              <a:rPr lang="cs-CZ" sz="3800" dirty="0" smtClean="0"/>
              <a:t>3. kolo občanské války v horách 1946/03 – 1949/09</a:t>
            </a:r>
          </a:p>
          <a:p>
            <a:pPr lvl="1"/>
            <a:r>
              <a:rPr lang="cs-CZ" sz="3800" dirty="0" smtClean="0"/>
              <a:t>emigrace (do ČSR přišlo okolo 12 000 emigrantů)</a:t>
            </a:r>
          </a:p>
          <a:p>
            <a:pPr marL="274320" lvl="1" indent="0" algn="just">
              <a:buNone/>
            </a:pPr>
            <a:endParaRPr lang="cs-CZ" sz="3600" b="1" dirty="0" smtClean="0"/>
          </a:p>
          <a:p>
            <a:pPr marL="57150" indent="0" algn="just">
              <a:buNone/>
            </a:pP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47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</a:rPr>
              <a:t>Historie Řecka včetně bankrotů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období </a:t>
            </a:r>
            <a:r>
              <a:rPr lang="cs-CZ" sz="2800" dirty="0" smtClean="0"/>
              <a:t>1950-1974 </a:t>
            </a:r>
            <a:r>
              <a:rPr lang="cs-CZ" sz="2800" dirty="0"/>
              <a:t>liberálové vs. </a:t>
            </a:r>
            <a:r>
              <a:rPr lang="cs-CZ" sz="2800" dirty="0" smtClean="0"/>
              <a:t>konzervativci:</a:t>
            </a:r>
            <a:endParaRPr lang="cs-CZ" sz="2800" dirty="0"/>
          </a:p>
          <a:p>
            <a:pPr lvl="1"/>
            <a:r>
              <a:rPr lang="cs-CZ" sz="2400" dirty="0" smtClean="0"/>
              <a:t>kolaboranty a fašisty vedený stát, 1952 NATO</a:t>
            </a:r>
          </a:p>
          <a:p>
            <a:pPr lvl="1"/>
            <a:r>
              <a:rPr lang="cs-CZ" sz="2400" dirty="0" err="1" smtClean="0"/>
              <a:t>parastátní</a:t>
            </a:r>
            <a:r>
              <a:rPr lang="cs-CZ" sz="2400" dirty="0" smtClean="0"/>
              <a:t> systém a KYP (podoba STB)</a:t>
            </a:r>
          </a:p>
          <a:p>
            <a:pPr lvl="1"/>
            <a:r>
              <a:rPr lang="cs-CZ" sz="2400" dirty="0" smtClean="0"/>
              <a:t>vzepětí liberálů: 1964 do vlády, čím dál levicovější</a:t>
            </a:r>
          </a:p>
          <a:p>
            <a:pPr lvl="1"/>
            <a:r>
              <a:rPr lang="cs-CZ" sz="2400" dirty="0" smtClean="0"/>
              <a:t>obavy pravice: junta 1967-74</a:t>
            </a:r>
          </a:p>
          <a:p>
            <a:pPr lvl="1"/>
            <a:r>
              <a:rPr lang="cs-CZ" sz="2400" dirty="0" smtClean="0"/>
              <a:t>17.11.1973 odpor studentů v Athénách</a:t>
            </a:r>
          </a:p>
          <a:p>
            <a:pPr lvl="1"/>
            <a:r>
              <a:rPr lang="cs-CZ" sz="2400" dirty="0" smtClean="0"/>
              <a:t>dobrodružství na Kypru a pád diktatury</a:t>
            </a:r>
          </a:p>
          <a:p>
            <a:pPr lvl="1"/>
            <a:r>
              <a:rPr lang="cs-CZ" sz="2400" dirty="0" smtClean="0"/>
              <a:t>povolán </a:t>
            </a:r>
            <a:r>
              <a:rPr lang="cs-CZ" sz="2400" dirty="0" err="1" smtClean="0"/>
              <a:t>Karamanlis</a:t>
            </a:r>
            <a:endParaRPr lang="cs-CZ" sz="2400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12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vláda </a:t>
            </a:r>
            <a:r>
              <a:rPr lang="cs-CZ" sz="2800" dirty="0" err="1" smtClean="0"/>
              <a:t>Konstantinose</a:t>
            </a:r>
            <a:r>
              <a:rPr lang="cs-CZ" sz="2800" dirty="0" smtClean="0"/>
              <a:t> </a:t>
            </a:r>
            <a:r>
              <a:rPr lang="cs-CZ" sz="2800" dirty="0" err="1" smtClean="0"/>
              <a:t>Karamanlise</a:t>
            </a:r>
            <a:r>
              <a:rPr lang="cs-CZ" sz="2800" dirty="0" smtClean="0"/>
              <a:t> (1974-81): </a:t>
            </a:r>
          </a:p>
          <a:p>
            <a:pPr lvl="1"/>
            <a:r>
              <a:rPr lang="cs-CZ" sz="2400" dirty="0" smtClean="0"/>
              <a:t>Nová demokracie</a:t>
            </a:r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deologie „radikálního liberalismu“</a:t>
            </a:r>
          </a:p>
          <a:p>
            <a:pPr lvl="1"/>
            <a:r>
              <a:rPr lang="cs-CZ" sz="2400" dirty="0" smtClean="0"/>
              <a:t>posilování veřejného sektoru</a:t>
            </a:r>
          </a:p>
          <a:p>
            <a:pPr lvl="1"/>
            <a:r>
              <a:rPr lang="cs-CZ" sz="2400" dirty="0" smtClean="0"/>
              <a:t> 1.1.1981 do ES</a:t>
            </a:r>
          </a:p>
          <a:p>
            <a:pPr lvl="1"/>
            <a:r>
              <a:rPr lang="cs-CZ" sz="2400" dirty="0" smtClean="0"/>
              <a:t>1990-93 etatistický thatcherismus – moc </a:t>
            </a:r>
            <a:r>
              <a:rPr lang="cs-CZ" sz="2400" dirty="0" smtClean="0"/>
              <a:t>ne…</a:t>
            </a:r>
            <a:endParaRPr lang="cs-CZ" sz="2400" dirty="0" smtClean="0"/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27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Historie Řecka včetně bankrotů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vláda </a:t>
            </a:r>
            <a:r>
              <a:rPr lang="cs-CZ" sz="2800" dirty="0" err="1" smtClean="0"/>
              <a:t>Anrease</a:t>
            </a:r>
            <a:r>
              <a:rPr lang="cs-CZ" sz="2800" dirty="0" smtClean="0"/>
              <a:t> </a:t>
            </a:r>
            <a:r>
              <a:rPr lang="cs-CZ" sz="2800" dirty="0" err="1" smtClean="0"/>
              <a:t>Papandrea</a:t>
            </a:r>
            <a:r>
              <a:rPr lang="cs-CZ" sz="2800" dirty="0" smtClean="0"/>
              <a:t> (1981-90,93-96): </a:t>
            </a:r>
          </a:p>
          <a:p>
            <a:pPr lvl="1"/>
            <a:r>
              <a:rPr lang="cs-CZ" sz="2400" dirty="0" smtClean="0"/>
              <a:t>PASOK</a:t>
            </a:r>
          </a:p>
          <a:p>
            <a:pPr lvl="1"/>
            <a:r>
              <a:rPr lang="cs-CZ" sz="2400" dirty="0"/>
              <a:t>i</a:t>
            </a:r>
            <a:r>
              <a:rPr lang="cs-CZ" sz="2400" dirty="0" smtClean="0"/>
              <a:t>deologie socialistická</a:t>
            </a:r>
          </a:p>
          <a:p>
            <a:pPr lvl="1"/>
            <a:r>
              <a:rPr lang="cs-CZ" sz="2400" dirty="0" smtClean="0"/>
              <a:t>další posilování veřejného sektoru</a:t>
            </a:r>
          </a:p>
          <a:p>
            <a:pPr lvl="1"/>
            <a:r>
              <a:rPr lang="cs-CZ" sz="2400" dirty="0" smtClean="0"/>
              <a:t>radikální zvyšování platů a důchodů státním zaměstnancům</a:t>
            </a:r>
            <a:r>
              <a:rPr lang="cs-CZ" sz="2400" dirty="0"/>
              <a:t>: definitiva, </a:t>
            </a:r>
            <a:r>
              <a:rPr lang="cs-CZ" sz="2400" dirty="0" smtClean="0"/>
              <a:t>neefektivní</a:t>
            </a:r>
          </a:p>
          <a:p>
            <a:pPr lvl="1"/>
            <a:r>
              <a:rPr lang="cs-CZ" sz="2400" dirty="0" smtClean="0"/>
              <a:t>klientelismus pro svoji polit. stranu</a:t>
            </a:r>
            <a:endParaRPr lang="en-US" sz="2400" dirty="0" smtClean="0"/>
          </a:p>
          <a:p>
            <a:pPr lvl="1"/>
            <a:r>
              <a:rPr lang="cs-CZ" sz="2400" dirty="0" smtClean="0"/>
              <a:t>-</a:t>
            </a:r>
            <a:r>
              <a:rPr lang="en-US" sz="2400" dirty="0" smtClean="0"/>
              <a:t>&gt; </a:t>
            </a:r>
            <a:r>
              <a:rPr lang="cs-CZ" sz="2400" dirty="0" smtClean="0"/>
              <a:t>radikální zvyšování deficitů a dluhu Řecka</a:t>
            </a:r>
          </a:p>
          <a:p>
            <a:endParaRPr lang="cs-CZ" sz="2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500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799</TotalTime>
  <Words>849</Words>
  <Application>Microsoft Office PowerPoint</Application>
  <PresentationFormat>Předvádění na obrazovce (4:3)</PresentationFormat>
  <Paragraphs>269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Přehlednost</vt:lpstr>
      <vt:lpstr>Prezentace aplikace PowerPoint</vt:lpstr>
      <vt:lpstr>Prezentace aplikace PowerPoint</vt:lpstr>
      <vt:lpstr>Historie Řecka včetně bankrotů</vt:lpstr>
      <vt:lpstr>Prezentace aplikace PowerPoint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Historie Řecka včetně bankrotů</vt:lpstr>
      <vt:lpstr>Prezentace aplikace PowerPoint</vt:lpstr>
      <vt:lpstr>Historie Řecka včetně bankrotů</vt:lpstr>
      <vt:lpstr>Historie Řecka včetně bankrotů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 koncepce distribuce karty</dc:title>
  <dc:creator>Košťálek Jiří</dc:creator>
  <cp:lastModifiedBy>Konstantinos Dimelis</cp:lastModifiedBy>
  <cp:revision>61</cp:revision>
  <dcterms:created xsi:type="dcterms:W3CDTF">2015-08-11T07:32:38Z</dcterms:created>
  <dcterms:modified xsi:type="dcterms:W3CDTF">2015-12-06T18:21:16Z</dcterms:modified>
</cp:coreProperties>
</file>