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17" r:id="rId3"/>
    <p:sldId id="266" r:id="rId4"/>
    <p:sldId id="310" r:id="rId5"/>
    <p:sldId id="309" r:id="rId6"/>
    <p:sldId id="306" r:id="rId7"/>
    <p:sldId id="318" r:id="rId8"/>
    <p:sldId id="281" r:id="rId9"/>
    <p:sldId id="307" r:id="rId10"/>
    <p:sldId id="308" r:id="rId11"/>
    <p:sldId id="284" r:id="rId12"/>
    <p:sldId id="319" r:id="rId13"/>
    <p:sldId id="277" r:id="rId14"/>
    <p:sldId id="321" r:id="rId15"/>
    <p:sldId id="276" r:id="rId16"/>
    <p:sldId id="282" r:id="rId17"/>
    <p:sldId id="311" r:id="rId18"/>
    <p:sldId id="279" r:id="rId19"/>
    <p:sldId id="313" r:id="rId20"/>
    <p:sldId id="314" r:id="rId21"/>
    <p:sldId id="283" r:id="rId22"/>
    <p:sldId id="316" r:id="rId23"/>
    <p:sldId id="299" r:id="rId24"/>
    <p:sldId id="260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CB"/>
    <a:srgbClr val="FFFF66"/>
    <a:srgbClr val="FF3300"/>
    <a:srgbClr val="FF6699"/>
    <a:srgbClr val="4D4D4D"/>
    <a:srgbClr val="3333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0" autoAdjust="0"/>
    <p:restoredTop sz="64471" autoAdjust="0"/>
  </p:normalViewPr>
  <p:slideViewPr>
    <p:cSldViewPr>
      <p:cViewPr varScale="1">
        <p:scale>
          <a:sx n="64" d="100"/>
          <a:sy n="64" d="100"/>
        </p:scale>
        <p:origin x="-1369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8.xml"/><Relationship Id="rId7" Type="http://schemas.openxmlformats.org/officeDocument/2006/relationships/slide" Target="slides/slide16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4.xml"/><Relationship Id="rId5" Type="http://schemas.openxmlformats.org/officeDocument/2006/relationships/slide" Target="slides/slide13.xml"/><Relationship Id="rId10" Type="http://schemas.openxmlformats.org/officeDocument/2006/relationships/slide" Target="slides/slide23.xml"/><Relationship Id="rId4" Type="http://schemas.openxmlformats.org/officeDocument/2006/relationships/slide" Target="slides/slide11.xml"/><Relationship Id="rId9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A3C11-9D7C-41C5-839D-5504BFCAA190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6321AC-B627-491A-89FF-EC585D16AE49}">
      <dgm:prSet phldrT="[Text]"/>
      <dgm:spPr/>
      <dgm:t>
        <a:bodyPr/>
        <a:lstStyle/>
        <a:p>
          <a:r>
            <a:rPr lang="cs-CZ" dirty="0" err="1" smtClean="0"/>
            <a:t>Development</a:t>
          </a:r>
          <a:endParaRPr lang="cs-CZ" dirty="0"/>
        </a:p>
      </dgm:t>
    </dgm:pt>
    <dgm:pt modelId="{4FA2B573-99FD-42C2-B4AE-8CBDB35A2219}" type="parTrans" cxnId="{236BD773-5BB0-433D-9181-E4F9D6759425}">
      <dgm:prSet/>
      <dgm:spPr/>
      <dgm:t>
        <a:bodyPr/>
        <a:lstStyle/>
        <a:p>
          <a:endParaRPr lang="cs-CZ"/>
        </a:p>
      </dgm:t>
    </dgm:pt>
    <dgm:pt modelId="{74371033-04F0-4BB1-A5DE-C7C7F5AB9120}" type="sibTrans" cxnId="{236BD773-5BB0-433D-9181-E4F9D6759425}">
      <dgm:prSet/>
      <dgm:spPr/>
      <dgm:t>
        <a:bodyPr/>
        <a:lstStyle/>
        <a:p>
          <a:endParaRPr lang="cs-CZ"/>
        </a:p>
      </dgm:t>
    </dgm:pt>
    <dgm:pt modelId="{4DAE70E0-D46B-4FA2-AF46-F3808E9F8FEA}">
      <dgm:prSet phldrT="[Text]"/>
      <dgm:spPr/>
      <dgm:t>
        <a:bodyPr/>
        <a:lstStyle/>
        <a:p>
          <a:r>
            <a:rPr lang="cs-CZ" dirty="0" smtClean="0"/>
            <a:t>Test</a:t>
          </a:r>
          <a:endParaRPr lang="cs-CZ" dirty="0"/>
        </a:p>
      </dgm:t>
    </dgm:pt>
    <dgm:pt modelId="{A68532DE-80C8-4511-AFEE-1C090C4553F6}" type="parTrans" cxnId="{BF4CD11D-4890-4C45-A53A-B5ECE1CC4804}">
      <dgm:prSet/>
      <dgm:spPr/>
      <dgm:t>
        <a:bodyPr/>
        <a:lstStyle/>
        <a:p>
          <a:endParaRPr lang="cs-CZ"/>
        </a:p>
      </dgm:t>
    </dgm:pt>
    <dgm:pt modelId="{82FDDACC-B8E0-4898-8E75-79DA0706C2E4}" type="sibTrans" cxnId="{BF4CD11D-4890-4C45-A53A-B5ECE1CC4804}">
      <dgm:prSet/>
      <dgm:spPr/>
      <dgm:t>
        <a:bodyPr/>
        <a:lstStyle/>
        <a:p>
          <a:endParaRPr lang="cs-CZ"/>
        </a:p>
      </dgm:t>
    </dgm:pt>
    <dgm:pt modelId="{7C5B28DC-25B6-4348-9248-FCCF6EEFE17E}">
      <dgm:prSet phldrT="[Text]"/>
      <dgm:spPr/>
      <dgm:t>
        <a:bodyPr/>
        <a:lstStyle/>
        <a:p>
          <a:r>
            <a:rPr lang="cs-CZ" dirty="0" err="1" smtClean="0"/>
            <a:t>Refaktoring</a:t>
          </a:r>
          <a:endParaRPr lang="cs-CZ" dirty="0"/>
        </a:p>
      </dgm:t>
    </dgm:pt>
    <dgm:pt modelId="{425A56C0-2BFC-465B-9906-187AE5FC6ED9}" type="parTrans" cxnId="{129C6DC1-9EB2-4F18-BC1D-5A395B70360D}">
      <dgm:prSet/>
      <dgm:spPr/>
      <dgm:t>
        <a:bodyPr/>
        <a:lstStyle/>
        <a:p>
          <a:endParaRPr lang="cs-CZ"/>
        </a:p>
      </dgm:t>
    </dgm:pt>
    <dgm:pt modelId="{8AC5FE2D-03B6-4DC0-B25B-D7011163D595}" type="sibTrans" cxnId="{129C6DC1-9EB2-4F18-BC1D-5A395B70360D}">
      <dgm:prSet/>
      <dgm:spPr/>
      <dgm:t>
        <a:bodyPr/>
        <a:lstStyle/>
        <a:p>
          <a:endParaRPr lang="cs-CZ"/>
        </a:p>
      </dgm:t>
    </dgm:pt>
    <dgm:pt modelId="{4E19F103-CEF6-4E9A-98FF-C98D150FACB4}" type="pres">
      <dgm:prSet presAssocID="{CFDA3C11-9D7C-41C5-839D-5504BFCAA1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0F70E09-E49D-48DE-84F3-7F42F6B40AE8}" type="pres">
      <dgm:prSet presAssocID="{126321AC-B627-491A-89FF-EC585D16AE49}" presName="dummy" presStyleCnt="0"/>
      <dgm:spPr/>
    </dgm:pt>
    <dgm:pt modelId="{226CBDDA-84EA-4F98-AD7C-00861FC084E2}" type="pres">
      <dgm:prSet presAssocID="{126321AC-B627-491A-89FF-EC585D16AE4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FB6AC5-39AA-4E36-8740-7F6D30C9997B}" type="pres">
      <dgm:prSet presAssocID="{74371033-04F0-4BB1-A5DE-C7C7F5AB9120}" presName="sibTrans" presStyleLbl="node1" presStyleIdx="0" presStyleCnt="3"/>
      <dgm:spPr/>
      <dgm:t>
        <a:bodyPr/>
        <a:lstStyle/>
        <a:p>
          <a:endParaRPr lang="cs-CZ"/>
        </a:p>
      </dgm:t>
    </dgm:pt>
    <dgm:pt modelId="{33E96591-F0A4-4D2C-8220-C1E656D45601}" type="pres">
      <dgm:prSet presAssocID="{4DAE70E0-D46B-4FA2-AF46-F3808E9F8FEA}" presName="dummy" presStyleCnt="0"/>
      <dgm:spPr/>
    </dgm:pt>
    <dgm:pt modelId="{FE9C2CFA-663F-47D8-9832-3B7EC3455154}" type="pres">
      <dgm:prSet presAssocID="{4DAE70E0-D46B-4FA2-AF46-F3808E9F8FE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74B374-DE29-40C8-BCC6-BC2F16675AE9}" type="pres">
      <dgm:prSet presAssocID="{82FDDACC-B8E0-4898-8E75-79DA0706C2E4}" presName="sibTrans" presStyleLbl="node1" presStyleIdx="1" presStyleCnt="3"/>
      <dgm:spPr/>
      <dgm:t>
        <a:bodyPr/>
        <a:lstStyle/>
        <a:p>
          <a:endParaRPr lang="cs-CZ"/>
        </a:p>
      </dgm:t>
    </dgm:pt>
    <dgm:pt modelId="{300654FC-CA65-44FB-865F-97AEE48BD7F5}" type="pres">
      <dgm:prSet presAssocID="{7C5B28DC-25B6-4348-9248-FCCF6EEFE17E}" presName="dummy" presStyleCnt="0"/>
      <dgm:spPr/>
    </dgm:pt>
    <dgm:pt modelId="{1DD1184C-198A-4748-A468-F827CD6FBF79}" type="pres">
      <dgm:prSet presAssocID="{7C5B28DC-25B6-4348-9248-FCCF6EEFE17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9DD4C4-23CC-497D-BBDF-BBC452B56135}" type="pres">
      <dgm:prSet presAssocID="{8AC5FE2D-03B6-4DC0-B25B-D7011163D595}" presName="sibTrans" presStyleLbl="node1" presStyleIdx="2" presStyleCnt="3"/>
      <dgm:spPr/>
      <dgm:t>
        <a:bodyPr/>
        <a:lstStyle/>
        <a:p>
          <a:endParaRPr lang="cs-CZ"/>
        </a:p>
      </dgm:t>
    </dgm:pt>
  </dgm:ptLst>
  <dgm:cxnLst>
    <dgm:cxn modelId="{236BD773-5BB0-433D-9181-E4F9D6759425}" srcId="{CFDA3C11-9D7C-41C5-839D-5504BFCAA190}" destId="{126321AC-B627-491A-89FF-EC585D16AE49}" srcOrd="0" destOrd="0" parTransId="{4FA2B573-99FD-42C2-B4AE-8CBDB35A2219}" sibTransId="{74371033-04F0-4BB1-A5DE-C7C7F5AB9120}"/>
    <dgm:cxn modelId="{943ECE21-A1CD-449F-A476-B39A77F869DB}" type="presOf" srcId="{4DAE70E0-D46B-4FA2-AF46-F3808E9F8FEA}" destId="{FE9C2CFA-663F-47D8-9832-3B7EC3455154}" srcOrd="0" destOrd="0" presId="urn:microsoft.com/office/officeart/2005/8/layout/cycle1"/>
    <dgm:cxn modelId="{3069E80F-01F6-4553-99F0-2F8B36CAD745}" type="presOf" srcId="{74371033-04F0-4BB1-A5DE-C7C7F5AB9120}" destId="{02FB6AC5-39AA-4E36-8740-7F6D30C9997B}" srcOrd="0" destOrd="0" presId="urn:microsoft.com/office/officeart/2005/8/layout/cycle1"/>
    <dgm:cxn modelId="{BF4CD11D-4890-4C45-A53A-B5ECE1CC4804}" srcId="{CFDA3C11-9D7C-41C5-839D-5504BFCAA190}" destId="{4DAE70E0-D46B-4FA2-AF46-F3808E9F8FEA}" srcOrd="1" destOrd="0" parTransId="{A68532DE-80C8-4511-AFEE-1C090C4553F6}" sibTransId="{82FDDACC-B8E0-4898-8E75-79DA0706C2E4}"/>
    <dgm:cxn modelId="{FC043407-B342-4F9D-83D1-F832F871BDC9}" type="presOf" srcId="{7C5B28DC-25B6-4348-9248-FCCF6EEFE17E}" destId="{1DD1184C-198A-4748-A468-F827CD6FBF79}" srcOrd="0" destOrd="0" presId="urn:microsoft.com/office/officeart/2005/8/layout/cycle1"/>
    <dgm:cxn modelId="{539E0F79-9805-4D37-A973-CF77EC9AB0F6}" type="presOf" srcId="{126321AC-B627-491A-89FF-EC585D16AE49}" destId="{226CBDDA-84EA-4F98-AD7C-00861FC084E2}" srcOrd="0" destOrd="0" presId="urn:microsoft.com/office/officeart/2005/8/layout/cycle1"/>
    <dgm:cxn modelId="{E19A1E07-4986-4835-9798-ACDCB9C6F2EB}" type="presOf" srcId="{8AC5FE2D-03B6-4DC0-B25B-D7011163D595}" destId="{6A9DD4C4-23CC-497D-BBDF-BBC452B56135}" srcOrd="0" destOrd="0" presId="urn:microsoft.com/office/officeart/2005/8/layout/cycle1"/>
    <dgm:cxn modelId="{129C6DC1-9EB2-4F18-BC1D-5A395B70360D}" srcId="{CFDA3C11-9D7C-41C5-839D-5504BFCAA190}" destId="{7C5B28DC-25B6-4348-9248-FCCF6EEFE17E}" srcOrd="2" destOrd="0" parTransId="{425A56C0-2BFC-465B-9906-187AE5FC6ED9}" sibTransId="{8AC5FE2D-03B6-4DC0-B25B-D7011163D595}"/>
    <dgm:cxn modelId="{0212181F-4A2B-4EE0-8488-2BCB94676442}" type="presOf" srcId="{82FDDACC-B8E0-4898-8E75-79DA0706C2E4}" destId="{0374B374-DE29-40C8-BCC6-BC2F16675AE9}" srcOrd="0" destOrd="0" presId="urn:microsoft.com/office/officeart/2005/8/layout/cycle1"/>
    <dgm:cxn modelId="{0B1CFFCB-8F88-456A-92DD-4E7AEDD68898}" type="presOf" srcId="{CFDA3C11-9D7C-41C5-839D-5504BFCAA190}" destId="{4E19F103-CEF6-4E9A-98FF-C98D150FACB4}" srcOrd="0" destOrd="0" presId="urn:microsoft.com/office/officeart/2005/8/layout/cycle1"/>
    <dgm:cxn modelId="{CC263F87-0709-454B-8DB6-549D0CFE6CF9}" type="presParOf" srcId="{4E19F103-CEF6-4E9A-98FF-C98D150FACB4}" destId="{A0F70E09-E49D-48DE-84F3-7F42F6B40AE8}" srcOrd="0" destOrd="0" presId="urn:microsoft.com/office/officeart/2005/8/layout/cycle1"/>
    <dgm:cxn modelId="{6B71E1F9-4E56-4F06-AA87-5590DECABA9D}" type="presParOf" srcId="{4E19F103-CEF6-4E9A-98FF-C98D150FACB4}" destId="{226CBDDA-84EA-4F98-AD7C-00861FC084E2}" srcOrd="1" destOrd="0" presId="urn:microsoft.com/office/officeart/2005/8/layout/cycle1"/>
    <dgm:cxn modelId="{54D60CB3-DA98-4D8D-A4DA-8D65DFFB09DB}" type="presParOf" srcId="{4E19F103-CEF6-4E9A-98FF-C98D150FACB4}" destId="{02FB6AC5-39AA-4E36-8740-7F6D30C9997B}" srcOrd="2" destOrd="0" presId="urn:microsoft.com/office/officeart/2005/8/layout/cycle1"/>
    <dgm:cxn modelId="{F43CC17B-15B7-4461-B51A-50ACEB26152A}" type="presParOf" srcId="{4E19F103-CEF6-4E9A-98FF-C98D150FACB4}" destId="{33E96591-F0A4-4D2C-8220-C1E656D45601}" srcOrd="3" destOrd="0" presId="urn:microsoft.com/office/officeart/2005/8/layout/cycle1"/>
    <dgm:cxn modelId="{B2F103EB-B5E0-4364-B562-4F9C28BCAF8C}" type="presParOf" srcId="{4E19F103-CEF6-4E9A-98FF-C98D150FACB4}" destId="{FE9C2CFA-663F-47D8-9832-3B7EC3455154}" srcOrd="4" destOrd="0" presId="urn:microsoft.com/office/officeart/2005/8/layout/cycle1"/>
    <dgm:cxn modelId="{D2A5BE1C-2B0F-4F4B-BF4F-2D173A622BBC}" type="presParOf" srcId="{4E19F103-CEF6-4E9A-98FF-C98D150FACB4}" destId="{0374B374-DE29-40C8-BCC6-BC2F16675AE9}" srcOrd="5" destOrd="0" presId="urn:microsoft.com/office/officeart/2005/8/layout/cycle1"/>
    <dgm:cxn modelId="{CECF88F5-28D0-4EE8-AE47-8930ABF83322}" type="presParOf" srcId="{4E19F103-CEF6-4E9A-98FF-C98D150FACB4}" destId="{300654FC-CA65-44FB-865F-97AEE48BD7F5}" srcOrd="6" destOrd="0" presId="urn:microsoft.com/office/officeart/2005/8/layout/cycle1"/>
    <dgm:cxn modelId="{ED3F1A8A-C45C-45FA-8B93-CCCDC93B2D90}" type="presParOf" srcId="{4E19F103-CEF6-4E9A-98FF-C98D150FACB4}" destId="{1DD1184C-198A-4748-A468-F827CD6FBF79}" srcOrd="7" destOrd="0" presId="urn:microsoft.com/office/officeart/2005/8/layout/cycle1"/>
    <dgm:cxn modelId="{A6DB9847-273F-4C87-BC42-78AC9E93575E}" type="presParOf" srcId="{4E19F103-CEF6-4E9A-98FF-C98D150FACB4}" destId="{6A9DD4C4-23CC-497D-BBDF-BBC452B56135}" srcOrd="8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727EF8-6842-4C40-9568-FD9F33A64A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1DBD4C-1151-4266-9A90-5040AB0111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 </a:t>
            </a:r>
            <a:r>
              <a:rPr lang="cs-CZ" dirty="0" err="1" smtClean="0"/>
              <a:t>Aimtecu</a:t>
            </a:r>
            <a:r>
              <a:rPr lang="cs-CZ" dirty="0" smtClean="0"/>
              <a:t>...</a:t>
            </a:r>
          </a:p>
          <a:p>
            <a:r>
              <a:rPr lang="en-US" dirty="0" smtClean="0"/>
              <a:t>Product </a:t>
            </a:r>
            <a:r>
              <a:rPr lang="en-US" dirty="0" smtClean="0"/>
              <a:t>manager –</a:t>
            </a:r>
            <a:r>
              <a:rPr lang="en-US" baseline="0" dirty="0" smtClean="0"/>
              <a:t> m</a:t>
            </a:r>
            <a:r>
              <a:rPr lang="cs-CZ" baseline="0" dirty="0" err="1" smtClean="0"/>
              <a:t>ám</a:t>
            </a:r>
            <a:r>
              <a:rPr lang="cs-CZ" baseline="0" dirty="0" smtClean="0"/>
              <a:t> na starosti vývoj našeho produktu DCI+, (WM systém).</a:t>
            </a:r>
          </a:p>
          <a:p>
            <a:endParaRPr lang="cs-CZ" dirty="0" smtClean="0"/>
          </a:p>
          <a:p>
            <a:r>
              <a:rPr lang="en-US" dirty="0" err="1" smtClean="0"/>
              <a:t>Obsah</a:t>
            </a:r>
            <a:r>
              <a:rPr lang="en-US" dirty="0" smtClean="0"/>
              <a:t>:</a:t>
            </a:r>
            <a:endParaRPr lang="cs-CZ" dirty="0" smtClean="0"/>
          </a:p>
          <a:p>
            <a:r>
              <a:rPr lang="en-US" baseline="0" dirty="0" err="1" smtClean="0"/>
              <a:t>Uk</a:t>
            </a:r>
            <a:r>
              <a:rPr lang="cs-CZ" baseline="0" dirty="0" err="1" smtClean="0"/>
              <a:t>ázat</a:t>
            </a:r>
            <a:r>
              <a:rPr lang="cs-CZ" baseline="0" dirty="0" smtClean="0"/>
              <a:t>, jak se vyvíjí, jaké to má nedostatky. </a:t>
            </a:r>
            <a:endParaRPr lang="cs-CZ" baseline="0" dirty="0" smtClean="0"/>
          </a:p>
          <a:p>
            <a:r>
              <a:rPr lang="cs-CZ" baseline="0" dirty="0" smtClean="0"/>
              <a:t>Většina lidí nepoužívá agilní metodiku -&gt; Srovnání </a:t>
            </a:r>
            <a:r>
              <a:rPr lang="cs-CZ" baseline="0" smtClean="0"/>
              <a:t>s vodopádem.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DBD4C-1151-4266-9A90-5040AB0111D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24CA7-FFA0-4329-934C-E83F965EEF7B}" type="slidenum">
              <a:rPr lang="cs-CZ"/>
              <a:pPr/>
              <a:t>10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/>
              <a:t>Q: Proč testovat</a:t>
            </a:r>
            <a:r>
              <a:rPr lang="cs-CZ" sz="1000" baseline="0" dirty="0" smtClean="0"/>
              <a:t>? – odhalit chyby, doladit ovládání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/>
              <a:t>Q: Proč automaticky testovat</a:t>
            </a:r>
            <a:r>
              <a:rPr lang="cs-CZ" sz="1000" baseline="0" dirty="0" smtClean="0"/>
              <a:t>?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000" dirty="0" smtClean="0"/>
              <a:t>zajišťuje trvalou kvalitu produktu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000" dirty="0" smtClean="0"/>
              <a:t>zvyšuje sebevědomí a snižuje strach programátorů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1000" dirty="0" smtClean="0"/>
              <a:t>nutí nás přemýšlet tak, abychom vytvořili jednoduchou, testovatelnou architekturu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Lidské</a:t>
            </a:r>
            <a:r>
              <a:rPr lang="cs-CZ" baseline="0" dirty="0" smtClean="0"/>
              <a:t> testování je nenahraditelné, ale drahé. Dělejte ho jen jednou.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Q: Kdo se</a:t>
            </a:r>
            <a:r>
              <a:rPr lang="cs-CZ" baseline="0" dirty="0" smtClean="0"/>
              <a:t> setkal s Unit testy?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Unit testy vs. Funkční nebo Akceptační testy – příklad „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“</a:t>
            </a:r>
          </a:p>
          <a:p>
            <a:pPr eaLnBrk="1" hangingPunct="1"/>
            <a:r>
              <a:rPr lang="cs-CZ" dirty="0" smtClean="0"/>
              <a:t>testují na nejnižší úrovni (metody atd.)</a:t>
            </a:r>
          </a:p>
          <a:p>
            <a:pPr eaLnBrk="1" hangingPunct="1"/>
            <a:r>
              <a:rPr lang="cs-CZ" dirty="0" smtClean="0"/>
              <a:t>Unit testy:</a:t>
            </a:r>
          </a:p>
          <a:p>
            <a:pPr eaLnBrk="1" hangingPunct="1"/>
            <a:r>
              <a:rPr lang="cs-CZ" dirty="0" smtClean="0"/>
              <a:t>výhody</a:t>
            </a:r>
          </a:p>
          <a:p>
            <a:pPr lvl="1" eaLnBrk="1" hangingPunct="1"/>
            <a:r>
              <a:rPr lang="cs-CZ" dirty="0" smtClean="0"/>
              <a:t>zajišťují testovatelné API (jednoduchý návrh)</a:t>
            </a:r>
          </a:p>
          <a:p>
            <a:pPr eaLnBrk="1" hangingPunct="1"/>
            <a:r>
              <a:rPr lang="cs-CZ" dirty="0" smtClean="0"/>
              <a:t>nevýhody</a:t>
            </a:r>
          </a:p>
          <a:p>
            <a:pPr lvl="1" eaLnBrk="1" hangingPunct="1"/>
            <a:r>
              <a:rPr lang="cs-CZ" dirty="0" smtClean="0"/>
              <a:t>velké množství testů (i když malých)</a:t>
            </a:r>
          </a:p>
          <a:p>
            <a:pPr lvl="1" eaLnBrk="1" hangingPunct="1"/>
            <a:r>
              <a:rPr lang="cs-CZ" dirty="0" smtClean="0"/>
              <a:t>je těžké začít - nelze psát testy zpětně kvůli jejich množství a hlavně kvůli špatně testovatelnému API</a:t>
            </a:r>
          </a:p>
          <a:p>
            <a:pPr lvl="1" eaLnBrk="1" hangingPunct="1"/>
            <a:r>
              <a:rPr lang="cs-CZ" dirty="0" smtClean="0"/>
              <a:t>nezle zaručit, že celek bude fungovat</a:t>
            </a:r>
          </a:p>
          <a:p>
            <a:pPr lvl="1" eaLnBrk="1" hangingPunct="1"/>
            <a:endParaRPr lang="cs-CZ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Q: Kdo se</a:t>
            </a:r>
            <a:r>
              <a:rPr lang="cs-CZ" baseline="0" dirty="0" smtClean="0"/>
              <a:t> setkal s Funkčními testy?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Funkční testy:</a:t>
            </a:r>
          </a:p>
          <a:p>
            <a:pPr eaLnBrk="1" hangingPunct="1"/>
            <a:r>
              <a:rPr lang="cs-CZ" dirty="0" smtClean="0"/>
              <a:t>výhody</a:t>
            </a:r>
          </a:p>
          <a:p>
            <a:pPr lvl="1" eaLnBrk="1" hangingPunct="1"/>
            <a:r>
              <a:rPr lang="cs-CZ" dirty="0" smtClean="0"/>
              <a:t>zajistí, že celek proběhl</a:t>
            </a:r>
          </a:p>
          <a:p>
            <a:pPr lvl="1" eaLnBrk="1" hangingPunct="1"/>
            <a:r>
              <a:rPr lang="cs-CZ" dirty="0" smtClean="0"/>
              <a:t>menší množství testů</a:t>
            </a:r>
          </a:p>
          <a:p>
            <a:pPr lvl="1" eaLnBrk="1" hangingPunct="1"/>
            <a:r>
              <a:rPr lang="cs-CZ" dirty="0" smtClean="0"/>
              <a:t>testy lze dopsat i zpětně</a:t>
            </a:r>
          </a:p>
          <a:p>
            <a:pPr eaLnBrk="1" hangingPunct="1"/>
            <a:r>
              <a:rPr lang="cs-CZ" dirty="0" smtClean="0"/>
              <a:t>nevýhody</a:t>
            </a:r>
          </a:p>
          <a:p>
            <a:pPr lvl="1" eaLnBrk="1" hangingPunct="1"/>
            <a:r>
              <a:rPr lang="cs-CZ" dirty="0" smtClean="0"/>
              <a:t>testovaný proces má mnoho cest, které však všechny nelze otestovat</a:t>
            </a:r>
          </a:p>
          <a:p>
            <a:pPr lvl="1" eaLnBrk="1" hangingPunct="1"/>
            <a:r>
              <a:rPr lang="cs-CZ" dirty="0" smtClean="0"/>
              <a:t>tvorba testu je časově náročnější</a:t>
            </a:r>
          </a:p>
          <a:p>
            <a:pPr lvl="1" eaLnBrk="1" hangingPunct="1"/>
            <a:r>
              <a:rPr lang="cs-CZ" dirty="0" smtClean="0"/>
              <a:t>nenutí tvořit testovatelné API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Ideální je oba způsoby kombinovat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doporučená pravidla pro testy:</a:t>
            </a:r>
          </a:p>
          <a:p>
            <a:pPr eaLnBrk="1" hangingPunct="1"/>
            <a:r>
              <a:rPr lang="cs-CZ" dirty="0" smtClean="0"/>
              <a:t>nezávislé na okolí a ostatních testech - příprava všech dat probíhá na začátku testu</a:t>
            </a:r>
          </a:p>
          <a:p>
            <a:pPr eaLnBrk="1" hangingPunct="1"/>
            <a:r>
              <a:rPr lang="cs-CZ" dirty="0" smtClean="0"/>
              <a:t>opakovatelně spustitelné - test si na začátku musí zajistit „vyčištění“ prostředí</a:t>
            </a:r>
          </a:p>
          <a:p>
            <a:pPr eaLnBrk="1" hangingPunct="1"/>
            <a:endParaRPr lang="cs-CZ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48232-29AD-44C9-940B-7D9752EB9CC4}" type="slidenum">
              <a:rPr lang="cs-CZ"/>
              <a:pPr/>
              <a:t>11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cs-CZ" dirty="0" smtClean="0"/>
              <a:t>Změna kódu</a:t>
            </a:r>
            <a:r>
              <a:rPr lang="cs-CZ" baseline="0" dirty="0" smtClean="0"/>
              <a:t> bez efektu na uživatele (žádné nové funkce ani změna starých)</a:t>
            </a:r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Q:Proč tento obrázek není </a:t>
            </a:r>
            <a:r>
              <a:rPr lang="cs-CZ" dirty="0" err="1" smtClean="0"/>
              <a:t>refaktoring</a:t>
            </a:r>
            <a:r>
              <a:rPr lang="cs-CZ" dirty="0" smtClean="0"/>
              <a:t>?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změna architektury kódu bez vnějšího efektu</a:t>
            </a:r>
          </a:p>
          <a:p>
            <a:pPr lvl="1" eaLnBrk="1" hangingPunct="1"/>
            <a:r>
              <a:rPr lang="cs-CZ" dirty="0" smtClean="0"/>
              <a:t>typická špatná lidská vlastnost: „co už je jednou hotovo, nebudu měnit“ – to je špatně</a:t>
            </a:r>
          </a:p>
          <a:p>
            <a:pPr lvl="1" eaLnBrk="1" hangingPunct="1"/>
            <a:r>
              <a:rPr lang="cs-CZ" dirty="0" smtClean="0"/>
              <a:t>na první pohled nic nepřináší, proto se často opomíjí</a:t>
            </a:r>
          </a:p>
          <a:p>
            <a:pPr lvl="1" eaLnBrk="1" hangingPunct="1"/>
            <a:r>
              <a:rPr lang="cs-CZ" dirty="0" smtClean="0"/>
              <a:t>z dlouhodobého hlediska důležitá činnost (testovatelnost, jednoduchý návrh)</a:t>
            </a:r>
          </a:p>
          <a:p>
            <a:pPr lvl="1" eaLnBrk="1" hangingPunct="1"/>
            <a:r>
              <a:rPr lang="cs-CZ" dirty="0" smtClean="0"/>
              <a:t>Problém: špatně se prosazuje -&gt; dělejte ho při vývoji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23BE0-EEAF-4B47-93E3-66BBD6FE8191}" type="slidenum">
              <a:rPr lang="cs-CZ"/>
              <a:pPr/>
              <a:t>13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(inkrementální dodávky)</a:t>
            </a:r>
          </a:p>
          <a:p>
            <a:pPr lvl="1" eaLnBrk="1" hangingPunct="1"/>
            <a:r>
              <a:rPr lang="cs-CZ" smtClean="0"/>
              <a:t>zákazník dostane prototyp a ovlivní další vývoj</a:t>
            </a:r>
          </a:p>
          <a:p>
            <a:pPr lvl="1" eaLnBrk="1" hangingPunct="1"/>
            <a:r>
              <a:rPr lang="cs-CZ" smtClean="0"/>
              <a:t>častější kontrola funkčnosti (nestihneme odbočit na scestí)</a:t>
            </a:r>
          </a:p>
          <a:p>
            <a:pPr lvl="1" eaLnBrk="1" hangingPunct="1"/>
            <a:r>
              <a:rPr lang="cs-CZ" smtClean="0"/>
              <a:t>častější přehodnocování priorit (i ty se stále mění)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/>
              <a:t>plánování: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/>
              <a:t>stanovíme si hrubý plán, který postupně zjemňujeme (cesta autem)</a:t>
            </a:r>
          </a:p>
          <a:p>
            <a:pPr lvl="1" eaLnBrk="1" hangingPunct="1"/>
            <a:endParaRPr lang="cs-CZ" sz="1000" dirty="0" smtClean="0"/>
          </a:p>
          <a:p>
            <a:pPr lvl="1" eaLnBrk="1" hangingPunct="1"/>
            <a:r>
              <a:rPr lang="cs-CZ" sz="1000" dirty="0" err="1" smtClean="0"/>
              <a:t>release</a:t>
            </a:r>
            <a:r>
              <a:rPr lang="cs-CZ" sz="1000" dirty="0" smtClean="0"/>
              <a:t> </a:t>
            </a:r>
            <a:r>
              <a:rPr lang="cs-CZ" sz="1000" dirty="0" err="1" smtClean="0"/>
              <a:t>plan</a:t>
            </a:r>
            <a:r>
              <a:rPr lang="cs-CZ" sz="1000" dirty="0" smtClean="0"/>
              <a:t>, iterace</a:t>
            </a:r>
          </a:p>
          <a:p>
            <a:pPr lvl="2" eaLnBrk="1" hangingPunct="1"/>
            <a:r>
              <a:rPr lang="cs-CZ" sz="1000" dirty="0" smtClean="0"/>
              <a:t>pevně daný rozsah</a:t>
            </a:r>
          </a:p>
          <a:p>
            <a:pPr lvl="2" eaLnBrk="1" hangingPunct="1"/>
            <a:r>
              <a:rPr lang="cs-CZ" sz="1000" dirty="0" smtClean="0"/>
              <a:t>za krátký časový úsek uděláme to, co je nejdůležitější</a:t>
            </a:r>
          </a:p>
          <a:p>
            <a:pPr lvl="2" eaLnBrk="1" hangingPunct="1"/>
            <a:r>
              <a:rPr lang="cs-CZ" sz="1000" dirty="0" smtClean="0"/>
              <a:t>rychlá zpětná vazba – kontrola plánu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000" dirty="0" smtClean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err="1" smtClean="0"/>
              <a:t>prioritizace</a:t>
            </a:r>
            <a:r>
              <a:rPr lang="cs-CZ" sz="1000" dirty="0" smtClean="0"/>
              <a:t> požadavků – zákazník (to je velmi důležité)</a:t>
            </a:r>
          </a:p>
          <a:p>
            <a:pPr lvl="1" eaLnBrk="1" hangingPunct="1"/>
            <a:endParaRPr lang="cs-CZ" sz="1000" dirty="0" smtClean="0"/>
          </a:p>
          <a:p>
            <a:r>
              <a:rPr lang="cs-CZ" dirty="0" smtClean="0"/>
              <a:t>Proč je výhodné</a:t>
            </a:r>
            <a:r>
              <a:rPr lang="cs-CZ" baseline="0" dirty="0" smtClean="0"/>
              <a:t> iterovat? Kontrola progresu, předcházení „</a:t>
            </a:r>
            <a:r>
              <a:rPr lang="cs-CZ" baseline="0" dirty="0" err="1" smtClean="0"/>
              <a:t>big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bang</a:t>
            </a:r>
            <a:r>
              <a:rPr lang="cs-CZ" baseline="0" dirty="0" smtClean="0"/>
              <a:t>“.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591B8-FE0D-4B3E-9199-5181E9C084C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E064A-9396-46DE-9182-9D3DBBAD14D4}" type="slidenum">
              <a:rPr lang="cs-CZ"/>
              <a:pPr/>
              <a:t>15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/>
            <a:r>
              <a:rPr lang="en-US" sz="1000" dirty="0" smtClean="0"/>
              <a:t>pl</a:t>
            </a:r>
            <a:r>
              <a:rPr lang="cs-CZ" sz="1000" dirty="0" err="1" smtClean="0"/>
              <a:t>ánování</a:t>
            </a:r>
            <a:r>
              <a:rPr lang="cs-CZ" sz="1000" baseline="0" dirty="0" smtClean="0"/>
              <a:t> verze je částí tzv. plánovací hry</a:t>
            </a:r>
          </a:p>
          <a:p>
            <a:pPr lvl="0" eaLnBrk="1" hangingPunct="1"/>
            <a:endParaRPr lang="en-US" sz="1000" dirty="0" smtClean="0"/>
          </a:p>
          <a:p>
            <a:pPr lvl="0" eaLnBrk="1" hangingPunct="1"/>
            <a:r>
              <a:rPr lang="cs-CZ" sz="1000" dirty="0" smtClean="0"/>
              <a:t>jak se specifikují požadavky:</a:t>
            </a:r>
          </a:p>
          <a:p>
            <a:pPr lvl="1" eaLnBrk="1" hangingPunct="1"/>
            <a:r>
              <a:rPr lang="cs-CZ" sz="1000" dirty="0" smtClean="0"/>
              <a:t>specifikace zadání (rozsah, kvalita, termín, náklady)</a:t>
            </a:r>
          </a:p>
          <a:p>
            <a:pPr lvl="1" eaLnBrk="1" hangingPunct="1"/>
            <a:r>
              <a:rPr lang="cs-CZ" sz="1000" dirty="0" smtClean="0"/>
              <a:t>provázanost - pravidlo vedení:vývoj - 3:1</a:t>
            </a:r>
          </a:p>
          <a:p>
            <a:pPr lvl="1" eaLnBrk="1" hangingPunct="1"/>
            <a:endParaRPr lang="cs-CZ" sz="1000" dirty="0" smtClean="0"/>
          </a:p>
          <a:p>
            <a:pPr lvl="1" eaLnBrk="1" hangingPunct="1"/>
            <a:r>
              <a:rPr lang="cs-CZ" sz="1000" dirty="0" smtClean="0"/>
              <a:t>přijetí odpovědnosti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 smtClean="0"/>
              <a:t>V čem je ta hra? Papírky.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5137F-7118-47C9-8456-EAF1B8C1A078}" type="slidenum">
              <a:rPr lang="cs-CZ"/>
              <a:pPr/>
              <a:t>16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cs-CZ" dirty="0" smtClean="0"/>
              <a:t>takhle fungují např. open-</a:t>
            </a:r>
            <a:r>
              <a:rPr lang="cs-CZ" dirty="0" err="1" smtClean="0"/>
              <a:t>source</a:t>
            </a:r>
            <a:r>
              <a:rPr lang="cs-CZ" dirty="0" smtClean="0"/>
              <a:t> komunit</a:t>
            </a:r>
          </a:p>
          <a:p>
            <a:pPr lvl="1" eaLnBrk="1" hangingPunct="1"/>
            <a:r>
              <a:rPr lang="cs-CZ" dirty="0" smtClean="0"/>
              <a:t>nikdo nemá „svůj vlastní kód“</a:t>
            </a:r>
          </a:p>
          <a:p>
            <a:pPr lvl="1" eaLnBrk="1" hangingPunct="1"/>
            <a:r>
              <a:rPr lang="cs-CZ" dirty="0" smtClean="0"/>
              <a:t>všichni mají přehled o každém modulu a </a:t>
            </a:r>
            <a:r>
              <a:rPr lang="cs-CZ" dirty="0" err="1" smtClean="0"/>
              <a:t>dokáží</a:t>
            </a:r>
            <a:r>
              <a:rPr lang="cs-CZ" dirty="0" smtClean="0"/>
              <a:t> jej modifikovat</a:t>
            </a:r>
          </a:p>
          <a:p>
            <a:pPr lvl="1" eaLnBrk="1" hangingPunct="1"/>
            <a:r>
              <a:rPr lang="cs-CZ" dirty="0" smtClean="0"/>
              <a:t>důraz na konvence (štábní kultura, komentáře, ...)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Q: Proč je to lepší?</a:t>
            </a:r>
          </a:p>
          <a:p>
            <a:pPr eaLnBrk="1" hangingPunct="1"/>
            <a:r>
              <a:rPr lang="cs-CZ" dirty="0" smtClean="0"/>
              <a:t>	penetrace nových myšlenek a postupů</a:t>
            </a:r>
          </a:p>
          <a:p>
            <a:pPr eaLnBrk="1" hangingPunct="1"/>
            <a:r>
              <a:rPr lang="cs-CZ" dirty="0" smtClean="0"/>
              <a:t>	není osobní vazba na kód -&gt; odvaha změny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3C722-897D-4291-91BD-7284FB2FCD78}" type="slidenum">
              <a:rPr lang="cs-CZ"/>
              <a:pPr/>
              <a:t>17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000" dirty="0" smtClean="0"/>
              <a:t>Q: v čem myslíte, že je přínos?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1000" dirty="0" smtClean="0"/>
              <a:t>cíle</a:t>
            </a:r>
          </a:p>
          <a:p>
            <a:pPr eaLnBrk="1" hangingPunct="1"/>
            <a:r>
              <a:rPr lang="cs-CZ" sz="1000" dirty="0" smtClean="0"/>
              <a:t>	nutnost se zamyslet a vysvětlit nahlas - promyšlenější architektura</a:t>
            </a:r>
          </a:p>
          <a:p>
            <a:pPr eaLnBrk="1" hangingPunct="1"/>
            <a:r>
              <a:rPr lang="cs-CZ" sz="1000" dirty="0" smtClean="0"/>
              <a:t>	„víc očí víc vidí“ (víc mozků zplodí méně chyb)</a:t>
            </a:r>
          </a:p>
          <a:p>
            <a:pPr eaLnBrk="1" hangingPunct="1"/>
            <a:r>
              <a:rPr lang="cs-CZ" sz="1000" dirty="0" smtClean="0"/>
              <a:t>	menší odbočování od tématu a zabředávání do detailů</a:t>
            </a:r>
          </a:p>
          <a:p>
            <a:pPr eaLnBrk="1" hangingPunct="1"/>
            <a:r>
              <a:rPr lang="cs-CZ" sz="1000" dirty="0" smtClean="0"/>
              <a:t>	vše vede k vyšší kvalitě kódu - produktu</a:t>
            </a:r>
          </a:p>
          <a:p>
            <a:pPr eaLnBrk="1" hangingPunct="1"/>
            <a:r>
              <a:rPr lang="cs-CZ" sz="1000" dirty="0" smtClean="0"/>
              <a:t>	sdílení znalostí, rychlé zaučení nováčků</a:t>
            </a:r>
          </a:p>
          <a:p>
            <a:pPr eaLnBrk="1" hangingPunct="1"/>
            <a:r>
              <a:rPr lang="cs-CZ" sz="1000" dirty="0" smtClean="0"/>
              <a:t>	eliminuje</a:t>
            </a:r>
            <a:r>
              <a:rPr lang="cs-CZ" sz="1000" baseline="0" dirty="0" smtClean="0"/>
              <a:t> lenost programátorů se učit nové věci – naopak, mají komu ukázat, co se naučili</a:t>
            </a:r>
            <a:endParaRPr lang="cs-CZ" sz="1000" dirty="0" smtClean="0"/>
          </a:p>
          <a:p>
            <a:pPr eaLnBrk="1" hangingPunct="1"/>
            <a:r>
              <a:rPr lang="cs-CZ" sz="1000" dirty="0" smtClean="0"/>
              <a:t>	konverzace - práce je zábavnější, společenská činnost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studie: 42 senior programátorů,</a:t>
            </a:r>
            <a:r>
              <a:rPr lang="cs-CZ" baseline="0" dirty="0" smtClean="0"/>
              <a:t> 14 párů, 14 singlů, stejné zadání.</a:t>
            </a:r>
          </a:p>
          <a:p>
            <a:pPr lvl="1" eaLnBrk="1" hangingPunct="1"/>
            <a:r>
              <a:rPr lang="cs-CZ" baseline="0" dirty="0" smtClean="0"/>
              <a:t>první řešení: 60% času navíc (tzn. není to dvojnásobek, ale 1.6ti)</a:t>
            </a:r>
          </a:p>
          <a:p>
            <a:pPr lvl="1" eaLnBrk="1" hangingPunct="1"/>
            <a:r>
              <a:rPr lang="cs-CZ" baseline="0" dirty="0" smtClean="0"/>
              <a:t>další: průměrně 15% času navíc</a:t>
            </a:r>
          </a:p>
          <a:p>
            <a:pPr lvl="1" eaLnBrk="1" hangingPunct="1"/>
            <a:r>
              <a:rPr lang="cs-CZ" baseline="0" dirty="0" smtClean="0"/>
              <a:t>páry: o 15% méně chyb při akceptačních testech</a:t>
            </a:r>
          </a:p>
          <a:p>
            <a:pPr lvl="1" eaLnBrk="1" hangingPunct="1"/>
            <a:r>
              <a:rPr lang="cs-CZ" baseline="0" dirty="0" smtClean="0"/>
              <a:t>90% už nechtělo programovat samostatně (cítí se nerozhodní, nemají oponenturu)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1DCF5-5699-46BD-8D88-CB0E9D10D138}" type="slidenum">
              <a:rPr lang="cs-CZ"/>
              <a:pPr/>
              <a:t>18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sz="1000" dirty="0" smtClean="0"/>
              <a:t>Q: Takhle vypadá běžný SW po pár letech vývoje. Jak tomu zabránit?</a:t>
            </a:r>
          </a:p>
          <a:p>
            <a:pPr lvl="1" eaLnBrk="1" hangingPunct="1">
              <a:lnSpc>
                <a:spcPct val="80000"/>
              </a:lnSpc>
            </a:pPr>
            <a:endParaRPr lang="cs-CZ" sz="1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000" dirty="0" smtClean="0"/>
              <a:t>řešíme jen to, co je nezbytně nutné – nic navíc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000" dirty="0" smtClean="0"/>
              <a:t>„nejjednodušší věc, která ještě funguje“ – nejpřímější řešení, které se v příštím kroku </a:t>
            </a:r>
            <a:r>
              <a:rPr lang="cs-CZ" sz="1000" dirty="0" err="1" smtClean="0"/>
              <a:t>refaktoruje</a:t>
            </a:r>
            <a:endParaRPr lang="cs-CZ" sz="10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000" dirty="0" smtClean="0"/>
              <a:t>nic pro zítřek – zítra bude stejně všechno jinak – změní se priority i zadání)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000" dirty="0" smtClean="0"/>
              <a:t>to nám pomáhá dělat přímé řešení a ne zamotané složitosti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000" dirty="0" smtClean="0"/>
              <a:t>programátoři jsou často „hračičky“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000" dirty="0" smtClean="0"/>
              <a:t>pomáhá nám: </a:t>
            </a:r>
            <a:r>
              <a:rPr lang="cs-CZ" sz="1000" dirty="0" err="1" smtClean="0"/>
              <a:t>refaktorizace</a:t>
            </a:r>
            <a:r>
              <a:rPr lang="cs-CZ" sz="1000" dirty="0" smtClean="0"/>
              <a:t>, párové programování, metafory, aut. testování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000" dirty="0" err="1" smtClean="0"/>
              <a:t>Parretovo</a:t>
            </a:r>
            <a:r>
              <a:rPr lang="cs-CZ" sz="1000" dirty="0" smtClean="0"/>
              <a:t> pravidlo 80:20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29098-DB1F-477D-8113-03425A5037A8}" type="slidenum">
              <a:rPr lang="cs-CZ"/>
              <a:pPr/>
              <a:t>19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„pokud neděláte všechno, neděláte XP“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např. párové programování </a:t>
            </a:r>
            <a:r>
              <a:rPr lang="en-US" dirty="0" err="1" smtClean="0"/>
              <a:t>ovlivn</a:t>
            </a:r>
            <a:r>
              <a:rPr lang="cs-CZ" dirty="0" smtClean="0"/>
              <a:t>í:</a:t>
            </a:r>
          </a:p>
          <a:p>
            <a:pPr lvl="1" eaLnBrk="1" hangingPunct="1"/>
            <a:r>
              <a:rPr lang="cs-CZ" dirty="0" smtClean="0"/>
              <a:t>metafora</a:t>
            </a:r>
          </a:p>
          <a:p>
            <a:pPr lvl="1" eaLnBrk="1" hangingPunct="1"/>
            <a:r>
              <a:rPr lang="cs-CZ" dirty="0" err="1" smtClean="0"/>
              <a:t>refaktorizace</a:t>
            </a:r>
            <a:endParaRPr lang="cs-CZ" dirty="0" smtClean="0"/>
          </a:p>
          <a:p>
            <a:pPr lvl="1" eaLnBrk="1" hangingPunct="1"/>
            <a:r>
              <a:rPr lang="cs-CZ" dirty="0" smtClean="0"/>
              <a:t>40-hodinový týden</a:t>
            </a:r>
          </a:p>
          <a:p>
            <a:pPr lvl="1" eaLnBrk="1" hangingPunct="1"/>
            <a:r>
              <a:rPr lang="cs-CZ" dirty="0" smtClean="0"/>
              <a:t>jednoduchý návrh</a:t>
            </a:r>
          </a:p>
          <a:p>
            <a:pPr lvl="1" eaLnBrk="1" hangingPunct="1"/>
            <a:r>
              <a:rPr lang="cs-CZ" dirty="0" smtClean="0"/>
              <a:t>standardy</a:t>
            </a:r>
          </a:p>
          <a:p>
            <a:pPr lvl="1" eaLnBrk="1" hangingPunct="1"/>
            <a:r>
              <a:rPr lang="en-US" dirty="0" smtClean="0"/>
              <a:t>!!! </a:t>
            </a:r>
            <a:r>
              <a:rPr lang="cs-CZ" dirty="0" smtClean="0"/>
              <a:t>hlavně společné vlastnictví</a:t>
            </a:r>
            <a:endParaRPr lang="en-US" dirty="0" smtClean="0"/>
          </a:p>
          <a:p>
            <a:pPr lvl="1" eaLnBrk="1" hangingPunct="1"/>
            <a:r>
              <a:rPr lang="cs-CZ" dirty="0" smtClean="0"/>
              <a:t>testování je ideální téma při párování (viz Test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)</a:t>
            </a:r>
            <a:endParaRPr lang="en-US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2C5A9-4366-45F5-974A-5829BB47BB4C}" type="slidenum">
              <a:rPr lang="cs-CZ"/>
              <a:pPr/>
              <a:t>20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předávání znalostí - rychlé zaučení nováčků, zastupitelnost</a:t>
            </a:r>
          </a:p>
          <a:p>
            <a:pPr eaLnBrk="1" hangingPunct="1"/>
            <a:r>
              <a:rPr lang="cs-CZ" dirty="0" smtClean="0"/>
              <a:t>	nemusíme vymýšlet "hladové zdi" na úkor projektů</a:t>
            </a:r>
          </a:p>
          <a:p>
            <a:pPr eaLnBrk="1" hangingPunct="1"/>
            <a:r>
              <a:rPr lang="cs-CZ" dirty="0" smtClean="0"/>
              <a:t>"kdokoliv může řešit jakýkoliv požadavek" -&gt; jednodušší plánování</a:t>
            </a:r>
          </a:p>
          <a:p>
            <a:pPr eaLnBrk="1" hangingPunct="1"/>
            <a:r>
              <a:rPr lang="cs-CZ" dirty="0" err="1" smtClean="0"/>
              <a:t>refaktory</a:t>
            </a:r>
            <a:endParaRPr lang="cs-CZ" dirty="0" smtClean="0"/>
          </a:p>
          <a:p>
            <a:pPr eaLnBrk="1" hangingPunct="1"/>
            <a:r>
              <a:rPr lang="cs-CZ" dirty="0" smtClean="0"/>
              <a:t>přínos byl rychlejší než jsme předpokládali</a:t>
            </a:r>
          </a:p>
          <a:p>
            <a:pPr eaLnBrk="1" hangingPunct="1"/>
            <a:r>
              <a:rPr lang="cs-CZ" dirty="0" smtClean="0"/>
              <a:t>zajímavost - používání editorů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45683-FD36-4568-9C52-3815D7CCBA03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</a:t>
            </a:r>
            <a:r>
              <a:rPr lang="en-US" baseline="0" dirty="0" smtClean="0"/>
              <a:t> </a:t>
            </a:r>
            <a:r>
              <a:rPr lang="cs-CZ" baseline="0" dirty="0" smtClean="0"/>
              <a:t>Kde se stala chyba? Vývoj? Analýza?</a:t>
            </a:r>
          </a:p>
          <a:p>
            <a:pPr marL="228600" indent="-22860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/>
            <a:r>
              <a:rPr lang="cs-CZ" sz="1000" dirty="0" smtClean="0"/>
              <a:t>detailní analýza (špatně pochopeného zadání), celková implementace a výsledné překvapení u zákazníka</a:t>
            </a:r>
          </a:p>
          <a:p>
            <a:pPr lvl="2" eaLnBrk="1" hangingPunct="1"/>
            <a:r>
              <a:rPr lang="cs-CZ" sz="1000" dirty="0" smtClean="0"/>
              <a:t>10 sporných bodů o dvou možnostech = 9% úspěšnost (pokud na sobě nejsou ty sporné body závislé)</a:t>
            </a:r>
            <a:endParaRPr lang="en-US" sz="1000" dirty="0" smtClean="0"/>
          </a:p>
          <a:p>
            <a:pPr lvl="1" eaLnBrk="1" hangingPunct="1"/>
            <a:r>
              <a:rPr lang="en-US" sz="1000" dirty="0" smtClean="0"/>
              <a:t>pro</a:t>
            </a:r>
            <a:r>
              <a:rPr lang="cs-CZ" sz="1000" dirty="0" smtClean="0"/>
              <a:t>č se výsledek zákazníkovi nelíbí</a:t>
            </a:r>
          </a:p>
          <a:p>
            <a:pPr lvl="2" eaLnBrk="1" hangingPunct="1"/>
            <a:r>
              <a:rPr lang="cs-CZ" sz="1000" dirty="0" smtClean="0"/>
              <a:t>rozleží se mu v hlavě, co vlastně skutečně potřebuje</a:t>
            </a:r>
          </a:p>
          <a:p>
            <a:pPr lvl="2" eaLnBrk="1" hangingPunct="1"/>
            <a:r>
              <a:rPr lang="cs-CZ" sz="1000" dirty="0" smtClean="0"/>
              <a:t>za dobu implementace se mu změní potřeby</a:t>
            </a:r>
          </a:p>
          <a:p>
            <a:pPr lvl="1" eaLnBrk="1" hangingPunct="1"/>
            <a:r>
              <a:rPr lang="cs-CZ" sz="1000" dirty="0" smtClean="0"/>
              <a:t>nemožnost kontroly progresu</a:t>
            </a:r>
            <a:endParaRPr lang="en-US" sz="1000" dirty="0" smtClean="0"/>
          </a:p>
          <a:p>
            <a:pPr lvl="1" eaLnBrk="1" hangingPunct="1"/>
            <a:r>
              <a:rPr lang="cs-CZ" sz="1000" dirty="0" smtClean="0"/>
              <a:t>zpoždění projektu, zjištěné těsně před jeho koncem</a:t>
            </a:r>
          </a:p>
          <a:p>
            <a:pPr lvl="1" eaLnBrk="1" hangingPunct="1"/>
            <a:r>
              <a:rPr lang="cs-CZ" sz="1000" dirty="0" smtClean="0"/>
              <a:t>následný support tvoří většinu nákladů na projekt a je vlastně teprve tou </a:t>
            </a:r>
            <a:r>
              <a:rPr lang="en-US" sz="1000" dirty="0" err="1" smtClean="0"/>
              <a:t>po</a:t>
            </a:r>
            <a:r>
              <a:rPr lang="cs-CZ" sz="1000" dirty="0" smtClean="0"/>
              <a:t>řádnou implementací</a:t>
            </a:r>
          </a:p>
          <a:p>
            <a:pPr eaLnBrk="1" hangingPunct="1"/>
            <a:r>
              <a:rPr lang="cs-CZ" sz="1000" dirty="0" smtClean="0"/>
              <a:t>Otázka – proč nedělat ten „support“ rovnou a </a:t>
            </a:r>
            <a:r>
              <a:rPr lang="cs-CZ" sz="1000" dirty="0" err="1" smtClean="0"/>
              <a:t>řízeně</a:t>
            </a:r>
            <a:r>
              <a:rPr lang="cs-CZ" sz="1000" dirty="0" smtClean="0"/>
              <a:t>?</a:t>
            </a:r>
          </a:p>
          <a:p>
            <a:pPr marL="228600" indent="-22860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339DC-5E53-4376-ADFB-4C6D8F724E82}" type="slidenum">
              <a:rPr lang="cs-CZ"/>
              <a:pPr/>
              <a:t>21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cs-CZ" dirty="0" smtClean="0"/>
              <a:t>Q: Kde je podle Vás největší brzda pokroku?</a:t>
            </a:r>
          </a:p>
          <a:p>
            <a:pPr eaLnBrk="1" hangingPunct="1">
              <a:buFont typeface="Symbol" pitchFamily="18" charset="2"/>
              <a:buNone/>
            </a:pPr>
            <a:endParaRPr lang="cs-CZ" dirty="0" smtClean="0"/>
          </a:p>
          <a:p>
            <a:pPr eaLnBrk="1" hangingPunct="1">
              <a:buFont typeface="Symbol" pitchFamily="18" charset="2"/>
              <a:buNone/>
            </a:pPr>
            <a:r>
              <a:rPr lang="cs-CZ" dirty="0" smtClean="0"/>
              <a:t>především lidé – nikdo nechce změnu. „co když to teď bude ještě horší?“</a:t>
            </a:r>
          </a:p>
          <a:p>
            <a:pPr eaLnBrk="1" hangingPunct="1">
              <a:buFont typeface="Symbol" pitchFamily="18" charset="2"/>
              <a:buNone/>
            </a:pPr>
            <a:r>
              <a:rPr lang="cs-CZ" dirty="0" smtClean="0"/>
              <a:t>vedení – „půlka práce za stejné náklady“, těžko se prokazuje zvýšení kvality/propustnosti</a:t>
            </a:r>
          </a:p>
          <a:p>
            <a:pPr eaLnBrk="1" hangingPunct="1"/>
            <a:r>
              <a:rPr lang="cs-CZ" dirty="0" smtClean="0"/>
              <a:t>programátoři - bojí se, že budou kontrolováni, že si nebudou moci číst maily, </a:t>
            </a:r>
            <a:r>
              <a:rPr lang="cs-CZ" dirty="0" err="1" smtClean="0"/>
              <a:t>icq</a:t>
            </a:r>
            <a:r>
              <a:rPr lang="cs-CZ" dirty="0" smtClean="0"/>
              <a:t>, www</a:t>
            </a:r>
          </a:p>
          <a:p>
            <a:pPr lvl="0" eaLnBrk="1" hangingPunct="1">
              <a:lnSpc>
                <a:spcPct val="80000"/>
              </a:lnSpc>
            </a:pPr>
            <a:r>
              <a:rPr lang="cs-CZ" sz="1000" dirty="0" smtClean="0"/>
              <a:t>zákazníci - bojí se, že když nebude každý</a:t>
            </a:r>
            <a:r>
              <a:rPr lang="cs-CZ" sz="1000" baseline="0" dirty="0" smtClean="0"/>
              <a:t> detail ve smlouvě, ošidíme je.</a:t>
            </a:r>
          </a:p>
          <a:p>
            <a:pPr eaLnBrk="1" hangingPunct="1">
              <a:lnSpc>
                <a:spcPct val="80000"/>
              </a:lnSpc>
            </a:pPr>
            <a:r>
              <a:rPr lang="cs-CZ" sz="1000" dirty="0" smtClean="0"/>
              <a:t>nedostatek času - dočasné zpomalení vývoje, řeší</a:t>
            </a:r>
            <a:r>
              <a:rPr lang="cs-CZ" sz="1000" baseline="0" dirty="0" smtClean="0"/>
              <a:t> se většinou v době, kdy už jsou problémy</a:t>
            </a:r>
          </a:p>
          <a:p>
            <a:pPr eaLnBrk="1" hangingPunct="1">
              <a:lnSpc>
                <a:spcPct val="80000"/>
              </a:lnSpc>
            </a:pPr>
            <a:r>
              <a:rPr lang="cs-CZ" sz="1000" baseline="0" dirty="0" smtClean="0"/>
              <a:t>požadavky na kvalitu – další práce s testy, dokumentací, </a:t>
            </a:r>
            <a:r>
              <a:rPr lang="cs-CZ" sz="1000" baseline="0" dirty="0" err="1" smtClean="0"/>
              <a:t>refaktory</a:t>
            </a:r>
            <a:r>
              <a:rPr lang="cs-CZ" sz="1000" baseline="0" dirty="0" smtClean="0"/>
              <a:t>, atd.</a:t>
            </a:r>
            <a:endParaRPr lang="cs-CZ" sz="1000" dirty="0" smtClean="0"/>
          </a:p>
          <a:p>
            <a:pPr lvl="1" eaLnBrk="1" hangingPunct="1">
              <a:lnSpc>
                <a:spcPct val="80000"/>
              </a:lnSpc>
            </a:pPr>
            <a:endParaRPr lang="cs-CZ" sz="1000" dirty="0" smtClean="0"/>
          </a:p>
          <a:p>
            <a:pPr eaLnBrk="1" hangingPunct="1"/>
            <a:r>
              <a:rPr lang="cs-CZ" dirty="0" smtClean="0"/>
              <a:t>je to opravdu velká změna a změn se lidé bojí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DBD4C-1151-4266-9A90-5040AB0111D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EF1F5-939F-4448-9CE4-A98052902FD8}" type="slidenum">
              <a:rPr lang="cs-CZ"/>
              <a:pPr/>
              <a:t>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produkovat kvalitní software, který splňuje požadavky zákazníka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adaptace na změny - z</a:t>
            </a:r>
            <a:r>
              <a:rPr lang="en-US" dirty="0" smtClean="0"/>
              <a:t>m</a:t>
            </a:r>
            <a:r>
              <a:rPr lang="cs-CZ" dirty="0" err="1" smtClean="0"/>
              <a:t>ěna</a:t>
            </a:r>
            <a:r>
              <a:rPr lang="cs-CZ" dirty="0" smtClean="0"/>
              <a:t> není chápána jako problém, ale jako něco normálního (evoluce zadání a návrhu)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včasné zjištění problémů (termíny, ...)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	zajištění vnitřní kvality SW</a:t>
            </a:r>
            <a:r>
              <a:rPr lang="en-US" dirty="0" smtClean="0"/>
              <a:t>, </a:t>
            </a:r>
            <a:r>
              <a:rPr lang="en-US" dirty="0" err="1" smtClean="0"/>
              <a:t>spravovatelnost</a:t>
            </a:r>
            <a:r>
              <a:rPr lang="cs-CZ" dirty="0" smtClean="0"/>
              <a:t> (transparentní architektura, aut.testy, ...)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komunikace, spolupráce v týmech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jednoduchost </a:t>
            </a:r>
            <a:r>
              <a:rPr lang="en-US" dirty="0" smtClean="0"/>
              <a:t> - </a:t>
            </a:r>
            <a:r>
              <a:rPr lang="cs-CZ" dirty="0" smtClean="0"/>
              <a:t>12 základních postupů, založeno na průměrných vývojářích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vývoj musí být zábava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</a:t>
            </a:r>
            <a:r>
              <a:rPr lang="cs-CZ" dirty="0" err="1" smtClean="0"/>
              <a:t>ásleduje</a:t>
            </a:r>
            <a:r>
              <a:rPr lang="cs-CZ" dirty="0" smtClean="0"/>
              <a:t> těch 12 základních postupů od těch nejjednodušších</a:t>
            </a:r>
            <a:r>
              <a:rPr lang="cs-CZ" baseline="0" dirty="0" smtClean="0"/>
              <a:t> až k těm, kde pochopíte, proč </a:t>
            </a:r>
            <a:r>
              <a:rPr lang="cs-CZ" baseline="0" dirty="0" err="1" smtClean="0"/>
              <a:t>Extreme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Programming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6BACE-4F8B-4E74-AE26-91AA989FD763}" type="slidenum">
              <a:rPr lang="cs-CZ"/>
              <a:pPr/>
              <a:t>4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000" dirty="0" smtClean="0"/>
              <a:t>nutná podmínka spolupráce celého týmu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87DF4-F5F2-4FCF-9E96-E44B8FD696AA}" type="slidenum">
              <a:rPr lang="cs-CZ"/>
              <a:pPr/>
              <a:t>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cs-CZ" dirty="0" smtClean="0"/>
              <a:t>Q: Kdo už pracoval s </a:t>
            </a:r>
            <a:r>
              <a:rPr lang="cs-CZ" dirty="0" err="1" smtClean="0"/>
              <a:t>repository</a:t>
            </a:r>
            <a:r>
              <a:rPr lang="cs-CZ" dirty="0" smtClean="0"/>
              <a:t>? -&gt; vysvětlit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před započetím</a:t>
            </a:r>
            <a:r>
              <a:rPr lang="cs-CZ" baseline="0" dirty="0" smtClean="0"/>
              <a:t> práce synchronizujeme</a:t>
            </a:r>
            <a:endParaRPr lang="cs-CZ" dirty="0" smtClean="0"/>
          </a:p>
          <a:p>
            <a:pPr lvl="1" eaLnBrk="1" hangingPunct="1"/>
            <a:r>
              <a:rPr lang="cs-CZ" dirty="0" smtClean="0"/>
              <a:t>do sdílené </a:t>
            </a:r>
            <a:r>
              <a:rPr lang="cs-CZ" dirty="0" err="1" smtClean="0"/>
              <a:t>repository</a:t>
            </a:r>
            <a:r>
              <a:rPr lang="cs-CZ" dirty="0" smtClean="0"/>
              <a:t> integrujeme své změny hned po vyřešení požadavku a spuštění testů</a:t>
            </a:r>
          </a:p>
          <a:p>
            <a:pPr lvl="1" eaLnBrk="1" hangingPunct="1"/>
            <a:r>
              <a:rPr lang="cs-CZ" dirty="0" smtClean="0"/>
              <a:t>po delším vyvíjení bez integrace se může objevit mnoho konfliktních změn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6E4CA-3F2E-40C2-8C6F-88A4F6FB2BCF}" type="slidenum">
              <a:rPr lang="cs-CZ"/>
              <a:pPr/>
              <a:t>6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specifikace se provádí pomocí „příběhu“</a:t>
            </a:r>
          </a:p>
          <a:p>
            <a:pPr eaLnBrk="1" hangingPunct="1"/>
            <a:r>
              <a:rPr lang="cs-CZ" dirty="0" smtClean="0"/>
              <a:t>pomáhá pochopit problém</a:t>
            </a:r>
          </a:p>
          <a:p>
            <a:pPr eaLnBrk="1" hangingPunct="1"/>
            <a:r>
              <a:rPr lang="cs-CZ" dirty="0" smtClean="0"/>
              <a:t>usnadňuje komunikaci mezi programátorem a zákazníkem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DBD4C-1151-4266-9A90-5040AB0111D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F65B8-6CCF-4829-9FDA-34986A4E2CA5}" type="slidenum">
              <a:rPr lang="cs-CZ"/>
              <a:pPr/>
              <a:t>8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cs-CZ" sz="1000" smtClean="0"/>
              <a:t>protože zadání není 100% ani po detailní analýze, dojde programátor brzy na křižovatku</a:t>
            </a:r>
          </a:p>
          <a:p>
            <a:pPr lvl="1" eaLnBrk="1" hangingPunct="1"/>
            <a:r>
              <a:rPr lang="cs-CZ" sz="1000" smtClean="0"/>
              <a:t>pokud není zákazník (zadavatel) dostupný, programátor si další cestu rozhodne sám</a:t>
            </a:r>
          </a:p>
          <a:p>
            <a:pPr lvl="1" eaLnBrk="1" hangingPunct="1"/>
            <a:r>
              <a:rPr lang="cs-CZ" sz="1000" smtClean="0"/>
              <a:t>už jen při pěti křižovatkách po dvou možnostech má 3% šanci, že výsledek bude shodný s očekáváním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A79B5-662F-4B84-B67D-D5F249ADB9C7}" type="slidenum">
              <a:rPr lang="cs-CZ"/>
              <a:pPr/>
              <a:t>9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cs-CZ" dirty="0" smtClean="0"/>
              <a:t>Q: Proč?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přepracovaný programátor má nižší výkon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B14A-3F38-4FD3-87AD-9006D9818A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0FC2-82B8-4210-922A-4CDCE81BE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-55563"/>
            <a:ext cx="2111375" cy="6580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-55563"/>
            <a:ext cx="6181725" cy="6580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7B42-3B7D-4615-9D8A-54AA0B6F6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192D-3E24-4038-AB33-172F0F3AD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7869-68E9-4438-AD33-83C04992C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3414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44A2-B531-4EFC-879D-5E03D1E739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2415-7238-4F1D-8500-D0C6526C6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D493-815B-470E-88E1-EB79CA3B3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290E-2DA3-48D1-947B-83388981DF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9514-58C1-4558-A1FC-0406CABC7E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B1A9-FB5C-44F6-BB67-2803DB4A9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-55563"/>
            <a:ext cx="712946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8213" y="6265863"/>
            <a:ext cx="550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+mn-lt"/>
              </a:defRPr>
            </a:lvl1pPr>
          </a:lstStyle>
          <a:p>
            <a:pPr>
              <a:defRPr/>
            </a:pPr>
            <a:fld id="{54D1D3D4-7494-4AD4-A919-1F978C2AE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E54E0-5B18-4DD5-B92D-CF0D2FBCA4C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39813" y="1074738"/>
            <a:ext cx="75152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dirty="0" err="1">
                <a:solidFill>
                  <a:schemeClr val="bg1"/>
                </a:solidFill>
              </a:rPr>
              <a:t>Extreme</a:t>
            </a:r>
            <a:r>
              <a:rPr lang="cs-CZ" sz="4400" dirty="0">
                <a:solidFill>
                  <a:schemeClr val="bg1"/>
                </a:solidFill>
              </a:rPr>
              <a:t> </a:t>
            </a:r>
            <a:r>
              <a:rPr lang="cs-CZ" sz="4400" dirty="0" err="1">
                <a:solidFill>
                  <a:schemeClr val="bg1"/>
                </a:solidFill>
              </a:rPr>
              <a:t>programming</a:t>
            </a:r>
            <a:r>
              <a:rPr lang="cs-CZ" sz="4400" dirty="0">
                <a:solidFill>
                  <a:schemeClr val="bg1"/>
                </a:solidFill>
              </a:rPr>
              <a:t> v praxi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039813" y="2678113"/>
            <a:ext cx="444705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Martin </a:t>
            </a:r>
            <a:r>
              <a:rPr lang="en-US" sz="2400" dirty="0" err="1">
                <a:solidFill>
                  <a:schemeClr val="bg1"/>
                </a:solidFill>
              </a:rPr>
              <a:t>Junek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product manager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20</a:t>
            </a:r>
            <a:r>
              <a:rPr lang="cs-CZ" sz="2400" smtClean="0">
                <a:solidFill>
                  <a:schemeClr val="bg1"/>
                </a:solidFill>
              </a:rPr>
              <a:t>.5.2009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10024-10E8-4205-9749-96BF01247DB7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3276600" cy="1143000"/>
          </a:xfrm>
        </p:spPr>
        <p:txBody>
          <a:bodyPr/>
          <a:lstStyle/>
          <a:p>
            <a:pPr eaLnBrk="1" hangingPunct="1"/>
            <a:r>
              <a:rPr lang="cs-CZ" sz="4800" smtClean="0"/>
              <a:t>Testování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B6923-ED33-48AE-8917-B697EDDBDA3C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cs-CZ" sz="4400" smtClean="0"/>
              <a:t>Refaktoring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3352800" y="4419600"/>
            <a:ext cx="2133600" cy="914400"/>
          </a:xfrm>
          <a:custGeom>
            <a:avLst/>
            <a:gdLst>
              <a:gd name="T0" fmla="*/ 1600200 w 21600"/>
              <a:gd name="T1" fmla="*/ 0 h 21600"/>
              <a:gd name="T2" fmla="*/ 0 w 21600"/>
              <a:gd name="T3" fmla="*/ 457200 h 21600"/>
              <a:gd name="T4" fmla="*/ 1600200 w 21600"/>
              <a:gd name="T5" fmla="*/ 914400 h 21600"/>
              <a:gd name="T6" fmla="*/ 213360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29600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D192D-3E24-4038-AB33-172F0F3ADC9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73FF-08DF-4527-A05E-988A3EEF5F5F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3276600"/>
            <a:ext cx="2746375" cy="1143000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000000"/>
                </a:solidFill>
              </a:rPr>
              <a:t>Malé verze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Iterativní proces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17EEA-C295-4804-B529-00BB007BF2A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EE6D37-FE78-4067-BB70-0CDFE0CE9DD9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4D4D4D"/>
          </a:solidFill>
        </p:spPr>
        <p:txBody>
          <a:bodyPr/>
          <a:lstStyle/>
          <a:p>
            <a:pPr algn="ctr" eaLnBrk="1" hangingPunct="1"/>
            <a:r>
              <a:rPr lang="cs-CZ" sz="4800" dirty="0" smtClean="0"/>
              <a:t>Plánovací hra</a:t>
            </a:r>
            <a:endParaRPr lang="cs-CZ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4429C-BD35-4853-8DB9-16E1421A861F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486400" cy="13414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cs-CZ" sz="4800" smtClean="0">
                <a:solidFill>
                  <a:srgbClr val="FFFF66"/>
                </a:solidFill>
              </a:rPr>
              <a:t>Společné vlastnictví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4364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CFC14-F18F-4948-B25C-705DD591EBF9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6084887" cy="838200"/>
          </a:xfrm>
        </p:spPr>
        <p:txBody>
          <a:bodyPr/>
          <a:lstStyle/>
          <a:p>
            <a:pPr algn="r" eaLnBrk="1" hangingPunct="1"/>
            <a:r>
              <a:rPr lang="cs-CZ" smtClean="0">
                <a:solidFill>
                  <a:srgbClr val="000000"/>
                </a:solidFill>
              </a:rPr>
              <a:t>Párové</a:t>
            </a:r>
            <a:r>
              <a:rPr lang="cs-CZ" sz="4400" smtClean="0">
                <a:solidFill>
                  <a:srgbClr val="000000"/>
                </a:solidFill>
              </a:rPr>
              <a:t> </a:t>
            </a:r>
            <a:r>
              <a:rPr lang="cs-CZ" smtClean="0">
                <a:solidFill>
                  <a:srgbClr val="000000"/>
                </a:solidFill>
              </a:rPr>
              <a:t>programování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C97D2-F871-41A6-8AFF-5C497D45D5FD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381000"/>
            <a:ext cx="4267200" cy="914400"/>
          </a:xfrm>
        </p:spPr>
        <p:txBody>
          <a:bodyPr/>
          <a:lstStyle/>
          <a:p>
            <a:pPr algn="r" eaLnBrk="1" hangingPunct="1"/>
            <a:r>
              <a:rPr lang="cs-CZ" sz="4400" smtClean="0"/>
              <a:t>Jednoduchý </a:t>
            </a:r>
            <a:br>
              <a:rPr lang="cs-CZ" sz="4400" smtClean="0"/>
            </a:br>
            <a:r>
              <a:rPr lang="cs-CZ" sz="4400" smtClean="0"/>
              <a:t>návrh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5D5D8-5C9A-41AC-A58C-F1D07D877C26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55563"/>
            <a:ext cx="8964612" cy="1143001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0000"/>
                </a:solidFill>
              </a:rPr>
              <a:t>12 základních postupů XP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r="862"/>
          <a:stretch>
            <a:fillRect/>
          </a:stretch>
        </p:blipFill>
        <p:spPr>
          <a:xfrm>
            <a:off x="0" y="1219200"/>
            <a:ext cx="9144000" cy="513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96F63-BE25-437F-AFB0-D6F549C656BE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běžně vyvíjí SW</a:t>
            </a:r>
          </a:p>
        </p:txBody>
      </p:sp>
      <p:sp>
        <p:nvSpPr>
          <p:cNvPr id="6" name="Oval 5"/>
          <p:cNvSpPr/>
          <p:nvPr/>
        </p:nvSpPr>
        <p:spPr>
          <a:xfrm>
            <a:off x="642938" y="1571625"/>
            <a:ext cx="142875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Analysis</a:t>
            </a:r>
          </a:p>
        </p:txBody>
      </p:sp>
      <p:sp>
        <p:nvSpPr>
          <p:cNvPr id="7" name="Oval 6"/>
          <p:cNvSpPr/>
          <p:nvPr/>
        </p:nvSpPr>
        <p:spPr>
          <a:xfrm>
            <a:off x="1428750" y="2500313"/>
            <a:ext cx="18573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Development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143125" y="3643313"/>
            <a:ext cx="2500313" cy="12144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“Big bang”</a:t>
            </a:r>
            <a:endParaRPr lang="cs-CZ" dirty="0"/>
          </a:p>
        </p:txBody>
      </p:sp>
      <p:cxnSp>
        <p:nvCxnSpPr>
          <p:cNvPr id="11" name="Curved Connector 10"/>
          <p:cNvCxnSpPr>
            <a:stCxn id="6" idx="6"/>
            <a:endCxn id="7" idx="0"/>
          </p:cNvCxnSpPr>
          <p:nvPr/>
        </p:nvCxnSpPr>
        <p:spPr>
          <a:xfrm>
            <a:off x="2071688" y="1857375"/>
            <a:ext cx="285750" cy="642938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0"/>
          <p:cNvCxnSpPr>
            <a:stCxn id="7" idx="6"/>
            <a:endCxn id="9" idx="0"/>
          </p:cNvCxnSpPr>
          <p:nvPr/>
        </p:nvCxnSpPr>
        <p:spPr>
          <a:xfrm>
            <a:off x="3286125" y="2928938"/>
            <a:ext cx="538163" cy="714375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107406" y="3893344"/>
            <a:ext cx="5216525" cy="1588"/>
          </a:xfrm>
          <a:prstGeom prst="line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4000500" y="5214938"/>
            <a:ext cx="1428750" cy="92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Installation, </a:t>
            </a:r>
          </a:p>
          <a:p>
            <a:pPr algn="ctr">
              <a:defRPr/>
            </a:pPr>
            <a:r>
              <a:rPr lang="en-US" dirty="0"/>
              <a:t>start-up</a:t>
            </a:r>
            <a:endParaRPr lang="cs-CZ" dirty="0"/>
          </a:p>
        </p:txBody>
      </p:sp>
      <p:sp>
        <p:nvSpPr>
          <p:cNvPr id="35" name="Curved Up Arrow 34"/>
          <p:cNvSpPr/>
          <p:nvPr/>
        </p:nvSpPr>
        <p:spPr>
          <a:xfrm>
            <a:off x="5786438" y="5643563"/>
            <a:ext cx="1500187" cy="7318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Testing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rot="10800000">
            <a:off x="5643570" y="4643446"/>
            <a:ext cx="1571636" cy="731520"/>
          </a:xfrm>
          <a:prstGeom prst="curved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00750" y="485775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Bug-fix</a:t>
            </a:r>
          </a:p>
        </p:txBody>
      </p:sp>
      <p:sp>
        <p:nvSpPr>
          <p:cNvPr id="38" name="Smiley Face 37"/>
          <p:cNvSpPr/>
          <p:nvPr/>
        </p:nvSpPr>
        <p:spPr>
          <a:xfrm>
            <a:off x="7786688" y="3571875"/>
            <a:ext cx="914400" cy="9144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0" name="Curved Connector 39"/>
          <p:cNvCxnSpPr>
            <a:stCxn id="35" idx="4"/>
            <a:endCxn id="38" idx="4"/>
          </p:cNvCxnSpPr>
          <p:nvPr/>
        </p:nvCxnSpPr>
        <p:spPr>
          <a:xfrm flipV="1">
            <a:off x="7267575" y="4486275"/>
            <a:ext cx="976313" cy="133985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miley Face 43"/>
          <p:cNvSpPr/>
          <p:nvPr/>
        </p:nvSpPr>
        <p:spPr>
          <a:xfrm>
            <a:off x="6072188" y="3000375"/>
            <a:ext cx="914400" cy="9144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5" name="Curved Connector 39"/>
          <p:cNvCxnSpPr>
            <a:stCxn id="36" idx="3"/>
            <a:endCxn id="44" idx="6"/>
          </p:cNvCxnSpPr>
          <p:nvPr/>
        </p:nvCxnSpPr>
        <p:spPr>
          <a:xfrm rot="5400000" flipH="1" flipV="1">
            <a:off x="6138069" y="3794919"/>
            <a:ext cx="1185863" cy="511175"/>
          </a:xfrm>
          <a:prstGeom prst="curvedConnector4">
            <a:avLst>
              <a:gd name="adj1" fmla="val 30723"/>
              <a:gd name="adj2" fmla="val 1446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2875" y="1214438"/>
            <a:ext cx="4429125" cy="5357812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-321468" y="1678781"/>
            <a:ext cx="5357812" cy="4429125"/>
          </a:xfrm>
          <a:prstGeom prst="line">
            <a:avLst/>
          </a:prstGeom>
          <a:ln w="76200">
            <a:solidFill>
              <a:srgbClr val="00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-321468" y="1678781"/>
            <a:ext cx="5357812" cy="4429125"/>
          </a:xfrm>
          <a:prstGeom prst="line">
            <a:avLst/>
          </a:prstGeom>
          <a:ln w="76200">
            <a:solidFill>
              <a:srgbClr val="00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57750" y="1214438"/>
            <a:ext cx="4143375" cy="5357812"/>
          </a:xfrm>
          <a:prstGeom prst="rect">
            <a:avLst/>
          </a:prstGeom>
          <a:solidFill>
            <a:schemeClr val="accent2">
              <a:lumMod val="60000"/>
              <a:lumOff val="4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Chevron 60"/>
          <p:cNvSpPr/>
          <p:nvPr/>
        </p:nvSpPr>
        <p:spPr>
          <a:xfrm>
            <a:off x="4857750" y="2000250"/>
            <a:ext cx="3857625" cy="484188"/>
          </a:xfrm>
          <a:prstGeom prst="chevron">
            <a:avLst/>
          </a:prstGeom>
          <a:gradFill flip="none" rotWithShape="1">
            <a:gsLst>
              <a:gs pos="7000">
                <a:srgbClr val="FF0000"/>
              </a:gs>
              <a:gs pos="8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4" grpId="0" animBg="1"/>
      <p:bldP spid="35" grpId="0" animBg="1"/>
      <p:bldP spid="37" grpId="0"/>
      <p:bldP spid="38" grpId="0" animBg="1"/>
      <p:bldP spid="44" grpId="0" animBg="1"/>
      <p:bldP spid="44" grpId="1" animBg="1"/>
      <p:bldP spid="61" grpId="0" animBg="1"/>
      <p:bldP spid="6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5C2D3-03D5-4C59-A97E-027C56ADBB04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5111750" cy="1655763"/>
          </a:xfrm>
        </p:spPr>
        <p:txBody>
          <a:bodyPr/>
          <a:lstStyle/>
          <a:p>
            <a:pPr eaLnBrk="1" hangingPunct="1"/>
            <a:r>
              <a:rPr lang="cs-CZ" dirty="0" smtClean="0"/>
              <a:t>Zhodnocení přínosů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38508-1EA1-4FBF-9851-65EB33E73CBB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5105400" cy="1046163"/>
          </a:xfrm>
        </p:spPr>
        <p:txBody>
          <a:bodyPr/>
          <a:lstStyle/>
          <a:p>
            <a:pPr eaLnBrk="1" hangingPunct="1"/>
            <a:r>
              <a:rPr lang="cs-CZ" sz="4400" smtClean="0"/>
              <a:t>Problémy...?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ADB6D-C75F-4DD4-9A4A-66073189F761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69038"/>
            <a:ext cx="9144000" cy="588962"/>
          </a:xfrm>
          <a:solidFill>
            <a:srgbClr val="000000"/>
          </a:solidFill>
        </p:spPr>
        <p:txBody>
          <a:bodyPr/>
          <a:lstStyle/>
          <a:p>
            <a:pPr algn="ctr" eaLnBrk="1" hangingPunct="1"/>
            <a:r>
              <a:rPr lang="en-US" dirty="0" err="1" smtClean="0"/>
              <a:t>Nebojte</a:t>
            </a:r>
            <a:r>
              <a:rPr lang="en-US" dirty="0" smtClean="0"/>
              <a:t> se </a:t>
            </a:r>
            <a:r>
              <a:rPr lang="en-US" dirty="0" err="1" smtClean="0"/>
              <a:t>extr</a:t>
            </a:r>
            <a:r>
              <a:rPr lang="cs-CZ" dirty="0" err="1" smtClean="0"/>
              <a:t>émů</a:t>
            </a:r>
            <a:r>
              <a:rPr lang="cs-CZ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7FB30-E67A-4B94-B151-6EBF4C89A53D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Literatura</a:t>
            </a:r>
            <a:endParaRPr lang="cs-CZ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Extr</a:t>
            </a:r>
            <a:r>
              <a:rPr lang="cs-CZ" dirty="0" err="1" smtClean="0"/>
              <a:t>émní</a:t>
            </a:r>
            <a:r>
              <a:rPr lang="cs-CZ" dirty="0" smtClean="0"/>
              <a:t> programování, </a:t>
            </a:r>
            <a:r>
              <a:rPr lang="cs-CZ" dirty="0" err="1" smtClean="0"/>
              <a:t>Kent</a:t>
            </a:r>
            <a:r>
              <a:rPr lang="cs-CZ" dirty="0" smtClean="0"/>
              <a:t> </a:t>
            </a:r>
            <a:r>
              <a:rPr lang="cs-CZ" dirty="0" err="1" smtClean="0"/>
              <a:t>Beck</a:t>
            </a:r>
            <a:r>
              <a:rPr lang="cs-CZ" dirty="0" smtClean="0"/>
              <a:t>, </a:t>
            </a:r>
            <a:r>
              <a:rPr lang="cs-CZ" dirty="0" err="1" smtClean="0"/>
              <a:t>Grada</a:t>
            </a:r>
            <a:r>
              <a:rPr lang="cs-CZ" dirty="0" smtClean="0"/>
              <a:t> 2002</a:t>
            </a:r>
            <a:endParaRPr lang="en-US" dirty="0" smtClean="0"/>
          </a:p>
          <a:p>
            <a:pPr eaLnBrk="1" hangingPunct="1"/>
            <a:r>
              <a:rPr lang="en-US" dirty="0" err="1" smtClean="0"/>
              <a:t>dal</a:t>
            </a:r>
            <a:r>
              <a:rPr lang="cs-CZ" dirty="0" err="1" smtClean="0"/>
              <a:t>ší</a:t>
            </a:r>
            <a:r>
              <a:rPr lang="cs-CZ" dirty="0" smtClean="0"/>
              <a:t> informace</a:t>
            </a:r>
          </a:p>
          <a:p>
            <a:pPr lvl="1" eaLnBrk="1" hangingPunct="1"/>
            <a:r>
              <a:rPr lang="cs-CZ" sz="2400" dirty="0" smtClean="0"/>
              <a:t>http://www.</a:t>
            </a:r>
            <a:r>
              <a:rPr lang="cs-CZ" sz="2400" dirty="0" err="1" smtClean="0"/>
              <a:t>extremeprogramming.org</a:t>
            </a:r>
            <a:r>
              <a:rPr lang="cs-CZ" sz="2400" dirty="0" smtClean="0"/>
              <a:t>/</a:t>
            </a:r>
          </a:p>
          <a:p>
            <a:pPr lvl="1" eaLnBrk="1" hangingPunct="1"/>
            <a:r>
              <a:rPr lang="cs-CZ" sz="2400" dirty="0" smtClean="0"/>
              <a:t>http://www.</a:t>
            </a:r>
            <a:r>
              <a:rPr lang="cs-CZ" sz="2400" dirty="0" err="1" smtClean="0"/>
              <a:t>xprogramming.com</a:t>
            </a:r>
            <a:r>
              <a:rPr lang="cs-CZ" sz="2400" dirty="0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2A519-998C-474A-A7CE-6330E89D640B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941888" y="5676900"/>
            <a:ext cx="41687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Hálkova 32, 301 22 Plzeň, </a:t>
            </a:r>
            <a:r>
              <a:rPr lang="cs-CZ" sz="1600" b="1">
                <a:solidFill>
                  <a:srgbClr val="000000"/>
                </a:solidFill>
              </a:rPr>
              <a:t>Česká republika</a:t>
            </a:r>
          </a:p>
          <a:p>
            <a:r>
              <a:rPr lang="cs-CZ" sz="1600">
                <a:solidFill>
                  <a:schemeClr val="bg1"/>
                </a:solidFill>
              </a:rPr>
              <a:t>www.aimtec.cz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8893175" y="6308725"/>
            <a:ext cx="1428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941888" y="6232525"/>
            <a:ext cx="41687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Drobného 27, 841 01 Bratislava, </a:t>
            </a:r>
            <a:r>
              <a:rPr lang="cs-CZ" sz="1600" b="1">
                <a:solidFill>
                  <a:srgbClr val="000000"/>
                </a:solidFill>
              </a:rPr>
              <a:t>Slovensko</a:t>
            </a:r>
          </a:p>
          <a:p>
            <a:r>
              <a:rPr lang="cs-CZ" sz="1600">
                <a:solidFill>
                  <a:schemeClr val="bg1"/>
                </a:solidFill>
              </a:rPr>
              <a:t>www.aimtec.sk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BC063-E76C-4302-ABF2-2B9E1C2909B5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2106613" cy="1046163"/>
          </a:xfrm>
        </p:spPr>
        <p:txBody>
          <a:bodyPr/>
          <a:lstStyle/>
          <a:p>
            <a:pPr eaLnBrk="1" hangingPunct="1"/>
            <a:r>
              <a:rPr lang="cs-CZ" sz="5400" dirty="0" smtClean="0"/>
              <a:t>Cíl</a:t>
            </a:r>
            <a:r>
              <a:rPr lang="cs-CZ" sz="5200" dirty="0" smtClean="0"/>
              <a:t> </a:t>
            </a:r>
            <a:r>
              <a:rPr lang="cs-CZ" sz="5400" dirty="0" smtClean="0"/>
              <a:t>XP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88630-FBB5-4EB4-A61E-C26D25BE3B38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5563"/>
            <a:ext cx="9144000" cy="604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sz="2800" smtClean="0"/>
              <a:t>Standardy (pravidla) pro psaní zdrojového kódu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8C54B-FA48-4BE0-9F9A-5FA511490E39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6800"/>
            <a:ext cx="3505200" cy="1981200"/>
          </a:xfrm>
        </p:spPr>
        <p:txBody>
          <a:bodyPr/>
          <a:lstStyle/>
          <a:p>
            <a:pPr eaLnBrk="1" hangingPunct="1"/>
            <a:r>
              <a:rPr lang="cs-CZ" sz="4800" smtClean="0"/>
              <a:t>Nepřetržitá integrace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6DB5A-44D6-4C9E-84A5-A0751358805F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3500438"/>
            <a:ext cx="2163760" cy="900113"/>
          </a:xfrm>
        </p:spPr>
        <p:txBody>
          <a:bodyPr/>
          <a:lstStyle/>
          <a:p>
            <a:pPr eaLnBrk="1" hangingPunct="1"/>
            <a:r>
              <a:rPr lang="cs-CZ" dirty="0" smtClean="0"/>
              <a:t>Metafora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643174" y="142852"/>
            <a:ext cx="1571636" cy="1255590"/>
          </a:xfrm>
          <a:prstGeom prst="cloudCallout">
            <a:avLst>
              <a:gd name="adj1" fmla="val -43289"/>
              <a:gd name="adj2" fmla="val 7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#@$%</a:t>
            </a:r>
            <a:endParaRPr lang="cs-CZ" sz="2000" b="1" dirty="0"/>
          </a:p>
        </p:txBody>
      </p:sp>
      <p:sp>
        <p:nvSpPr>
          <p:cNvPr id="5" name="Cloud Callout 4"/>
          <p:cNvSpPr/>
          <p:nvPr/>
        </p:nvSpPr>
        <p:spPr>
          <a:xfrm>
            <a:off x="4143372" y="1214422"/>
            <a:ext cx="1571636" cy="1255590"/>
          </a:xfrm>
          <a:prstGeom prst="cloudCallout">
            <a:avLst>
              <a:gd name="adj1" fmla="val 61614"/>
              <a:gd name="adj2" fmla="val 64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D192D-3E24-4038-AB33-172F0F3ADC9B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lowchart: Decision 4"/>
          <p:cNvSpPr/>
          <p:nvPr/>
        </p:nvSpPr>
        <p:spPr>
          <a:xfrm>
            <a:off x="3857620" y="1500174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6" name="Flowchart: Decision 5"/>
          <p:cNvSpPr/>
          <p:nvPr/>
        </p:nvSpPr>
        <p:spPr>
          <a:xfrm>
            <a:off x="1714480" y="22859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6286512" y="22859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8" name="Flowchart: Decision 7"/>
          <p:cNvSpPr/>
          <p:nvPr/>
        </p:nvSpPr>
        <p:spPr>
          <a:xfrm>
            <a:off x="7286644" y="3143248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9" name="Flowchart: Decision 8"/>
          <p:cNvSpPr/>
          <p:nvPr/>
        </p:nvSpPr>
        <p:spPr>
          <a:xfrm>
            <a:off x="2786050" y="321468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0" name="Flowchart: Decision 9"/>
          <p:cNvSpPr/>
          <p:nvPr/>
        </p:nvSpPr>
        <p:spPr>
          <a:xfrm>
            <a:off x="5143504" y="3143248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1" name="Flowchart: Decision 10"/>
          <p:cNvSpPr/>
          <p:nvPr/>
        </p:nvSpPr>
        <p:spPr>
          <a:xfrm>
            <a:off x="642910" y="321468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2" name="Flowchart: Decision 11"/>
          <p:cNvSpPr/>
          <p:nvPr/>
        </p:nvSpPr>
        <p:spPr>
          <a:xfrm>
            <a:off x="142844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3" name="Flowchart: Decision 12"/>
          <p:cNvSpPr/>
          <p:nvPr/>
        </p:nvSpPr>
        <p:spPr>
          <a:xfrm>
            <a:off x="1142976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4" name="Flowchart: Decision 13"/>
          <p:cNvSpPr/>
          <p:nvPr/>
        </p:nvSpPr>
        <p:spPr>
          <a:xfrm>
            <a:off x="2357422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5" name="Flowchart: Decision 14"/>
          <p:cNvSpPr/>
          <p:nvPr/>
        </p:nvSpPr>
        <p:spPr>
          <a:xfrm>
            <a:off x="3357554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7" name="Flowchart: Decision 16"/>
          <p:cNvSpPr/>
          <p:nvPr/>
        </p:nvSpPr>
        <p:spPr>
          <a:xfrm>
            <a:off x="4643438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8" name="Flowchart: Decision 17"/>
          <p:cNvSpPr/>
          <p:nvPr/>
        </p:nvSpPr>
        <p:spPr>
          <a:xfrm>
            <a:off x="5643570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19" name="Flowchart: Decision 18"/>
          <p:cNvSpPr/>
          <p:nvPr/>
        </p:nvSpPr>
        <p:spPr>
          <a:xfrm>
            <a:off x="6858016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0" name="Flowchart: Decision 19"/>
          <p:cNvSpPr/>
          <p:nvPr/>
        </p:nvSpPr>
        <p:spPr>
          <a:xfrm>
            <a:off x="7858148" y="428625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1" name="Flowchart: Decision 20"/>
          <p:cNvSpPr/>
          <p:nvPr/>
        </p:nvSpPr>
        <p:spPr>
          <a:xfrm>
            <a:off x="14284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2" name="Flowchart: Decision 21"/>
          <p:cNvSpPr/>
          <p:nvPr/>
        </p:nvSpPr>
        <p:spPr>
          <a:xfrm>
            <a:off x="42859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3" name="Flowchart: Decision 22"/>
          <p:cNvSpPr/>
          <p:nvPr/>
        </p:nvSpPr>
        <p:spPr>
          <a:xfrm>
            <a:off x="78581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4" name="Flowchart: Decision 23"/>
          <p:cNvSpPr/>
          <p:nvPr/>
        </p:nvSpPr>
        <p:spPr>
          <a:xfrm>
            <a:off x="114297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5" name="Flowchart: Decision 24"/>
          <p:cNvSpPr/>
          <p:nvPr/>
        </p:nvSpPr>
        <p:spPr>
          <a:xfrm>
            <a:off x="150016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6" name="Flowchart: Decision 25"/>
          <p:cNvSpPr/>
          <p:nvPr/>
        </p:nvSpPr>
        <p:spPr>
          <a:xfrm>
            <a:off x="178591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7" name="Flowchart: Decision 26"/>
          <p:cNvSpPr/>
          <p:nvPr/>
        </p:nvSpPr>
        <p:spPr>
          <a:xfrm>
            <a:off x="2071670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2357422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29" name="Flowchart: Decision 28"/>
          <p:cNvSpPr/>
          <p:nvPr/>
        </p:nvSpPr>
        <p:spPr>
          <a:xfrm>
            <a:off x="271464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0" name="Flowchart: Decision 29"/>
          <p:cNvSpPr/>
          <p:nvPr/>
        </p:nvSpPr>
        <p:spPr>
          <a:xfrm>
            <a:off x="3071802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1" name="Flowchart: Decision 30"/>
          <p:cNvSpPr/>
          <p:nvPr/>
        </p:nvSpPr>
        <p:spPr>
          <a:xfrm>
            <a:off x="3428992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2" name="Flowchart: Decision 31"/>
          <p:cNvSpPr/>
          <p:nvPr/>
        </p:nvSpPr>
        <p:spPr>
          <a:xfrm>
            <a:off x="371474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3" name="Flowchart: Decision 32"/>
          <p:cNvSpPr/>
          <p:nvPr/>
        </p:nvSpPr>
        <p:spPr>
          <a:xfrm>
            <a:off x="400049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4" name="Flowchart: Decision 33"/>
          <p:cNvSpPr/>
          <p:nvPr/>
        </p:nvSpPr>
        <p:spPr>
          <a:xfrm>
            <a:off x="428624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5" name="Flowchart: Decision 34"/>
          <p:cNvSpPr/>
          <p:nvPr/>
        </p:nvSpPr>
        <p:spPr>
          <a:xfrm>
            <a:off x="4643470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6" name="Flowchart: Decision 35"/>
          <p:cNvSpPr/>
          <p:nvPr/>
        </p:nvSpPr>
        <p:spPr>
          <a:xfrm>
            <a:off x="500062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7" name="Flowchart: Decision 36"/>
          <p:cNvSpPr/>
          <p:nvPr/>
        </p:nvSpPr>
        <p:spPr>
          <a:xfrm>
            <a:off x="535781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8" name="Flowchart: Decision 37"/>
          <p:cNvSpPr/>
          <p:nvPr/>
        </p:nvSpPr>
        <p:spPr>
          <a:xfrm>
            <a:off x="5643570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39" name="Flowchart: Decision 38"/>
          <p:cNvSpPr/>
          <p:nvPr/>
        </p:nvSpPr>
        <p:spPr>
          <a:xfrm>
            <a:off x="5929322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0" name="Flowchart: Decision 39"/>
          <p:cNvSpPr/>
          <p:nvPr/>
        </p:nvSpPr>
        <p:spPr>
          <a:xfrm>
            <a:off x="621507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1" name="Flowchart: Decision 40"/>
          <p:cNvSpPr/>
          <p:nvPr/>
        </p:nvSpPr>
        <p:spPr>
          <a:xfrm>
            <a:off x="657229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2" name="Flowchart: Decision 41"/>
          <p:cNvSpPr/>
          <p:nvPr/>
        </p:nvSpPr>
        <p:spPr>
          <a:xfrm>
            <a:off x="692945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3" name="Flowchart: Decision 42"/>
          <p:cNvSpPr/>
          <p:nvPr/>
        </p:nvSpPr>
        <p:spPr>
          <a:xfrm>
            <a:off x="7286644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4" name="Flowchart: Decision 43"/>
          <p:cNvSpPr/>
          <p:nvPr/>
        </p:nvSpPr>
        <p:spPr>
          <a:xfrm>
            <a:off x="7572396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sp>
        <p:nvSpPr>
          <p:cNvPr id="45" name="Flowchart: Decision 44"/>
          <p:cNvSpPr/>
          <p:nvPr/>
        </p:nvSpPr>
        <p:spPr>
          <a:xfrm>
            <a:off x="7858148" y="5857892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cs-CZ" b="1" dirty="0"/>
          </a:p>
        </p:txBody>
      </p:sp>
      <p:cxnSp>
        <p:nvCxnSpPr>
          <p:cNvPr id="47" name="Elbow Connector 46"/>
          <p:cNvCxnSpPr>
            <a:stCxn id="5" idx="2"/>
            <a:endCxn id="6" idx="0"/>
          </p:cNvCxnSpPr>
          <p:nvPr/>
        </p:nvCxnSpPr>
        <p:spPr>
          <a:xfrm rot="5400000">
            <a:off x="3156665" y="1127837"/>
            <a:ext cx="173170" cy="2143140"/>
          </a:xfrm>
          <a:prstGeom prst="bentConnector3">
            <a:avLst>
              <a:gd name="adj1" fmla="val 40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5" idx="3"/>
            <a:endCxn id="7" idx="0"/>
          </p:cNvCxnSpPr>
          <p:nvPr/>
        </p:nvCxnSpPr>
        <p:spPr>
          <a:xfrm>
            <a:off x="4772020" y="1806498"/>
            <a:ext cx="1971692" cy="4794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6" idx="3"/>
            <a:endCxn id="9" idx="0"/>
          </p:cNvCxnSpPr>
          <p:nvPr/>
        </p:nvCxnSpPr>
        <p:spPr>
          <a:xfrm>
            <a:off x="2628880" y="2592316"/>
            <a:ext cx="614370" cy="6223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6" idx="2"/>
            <a:endCxn id="11" idx="0"/>
          </p:cNvCxnSpPr>
          <p:nvPr/>
        </p:nvCxnSpPr>
        <p:spPr>
          <a:xfrm rot="5400000">
            <a:off x="1477872" y="2520878"/>
            <a:ext cx="316046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7" idx="2"/>
            <a:endCxn id="10" idx="0"/>
          </p:cNvCxnSpPr>
          <p:nvPr/>
        </p:nvCxnSpPr>
        <p:spPr>
          <a:xfrm rot="5400000">
            <a:off x="6049904" y="2449440"/>
            <a:ext cx="244608" cy="114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7" idx="3"/>
            <a:endCxn id="8" idx="0"/>
          </p:cNvCxnSpPr>
          <p:nvPr/>
        </p:nvCxnSpPr>
        <p:spPr>
          <a:xfrm>
            <a:off x="7200912" y="2592316"/>
            <a:ext cx="542932" cy="5509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8" idx="2"/>
            <a:endCxn id="19" idx="0"/>
          </p:cNvCxnSpPr>
          <p:nvPr/>
        </p:nvCxnSpPr>
        <p:spPr>
          <a:xfrm rot="5400000">
            <a:off x="7264350" y="3806762"/>
            <a:ext cx="530360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8" idx="3"/>
            <a:endCxn id="20" idx="0"/>
          </p:cNvCxnSpPr>
          <p:nvPr/>
        </p:nvCxnSpPr>
        <p:spPr>
          <a:xfrm>
            <a:off x="8201044" y="3449572"/>
            <a:ext cx="114304" cy="8366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10" idx="3"/>
            <a:endCxn id="18" idx="0"/>
          </p:cNvCxnSpPr>
          <p:nvPr/>
        </p:nvCxnSpPr>
        <p:spPr>
          <a:xfrm>
            <a:off x="6057904" y="3449572"/>
            <a:ext cx="42866" cy="83668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0" idx="2"/>
            <a:endCxn id="17" idx="0"/>
          </p:cNvCxnSpPr>
          <p:nvPr/>
        </p:nvCxnSpPr>
        <p:spPr>
          <a:xfrm rot="5400000">
            <a:off x="5085491" y="3771043"/>
            <a:ext cx="530360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9" idx="2"/>
            <a:endCxn id="14" idx="0"/>
          </p:cNvCxnSpPr>
          <p:nvPr/>
        </p:nvCxnSpPr>
        <p:spPr>
          <a:xfrm rot="5400000">
            <a:off x="2799475" y="3842481"/>
            <a:ext cx="458922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9" idx="3"/>
            <a:endCxn id="15" idx="0"/>
          </p:cNvCxnSpPr>
          <p:nvPr/>
        </p:nvCxnSpPr>
        <p:spPr>
          <a:xfrm>
            <a:off x="3700450" y="3521010"/>
            <a:ext cx="114304" cy="7652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11" idx="2"/>
            <a:endCxn id="12" idx="0"/>
          </p:cNvCxnSpPr>
          <p:nvPr/>
        </p:nvCxnSpPr>
        <p:spPr>
          <a:xfrm rot="5400000">
            <a:off x="620616" y="3806762"/>
            <a:ext cx="458922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1" idx="3"/>
            <a:endCxn id="13" idx="0"/>
          </p:cNvCxnSpPr>
          <p:nvPr/>
        </p:nvCxnSpPr>
        <p:spPr>
          <a:xfrm>
            <a:off x="1557310" y="3521010"/>
            <a:ext cx="42866" cy="7652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>
            <a:off x="4176000" y="1358422"/>
            <a:ext cx="288000" cy="0"/>
          </a:xfrm>
          <a:prstGeom prst="bentConnector3">
            <a:avLst>
              <a:gd name="adj1" fmla="val 5460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7777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4D517-4CBE-4907-B7CE-7056F348424B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773238"/>
            <a:ext cx="4176712" cy="1036637"/>
          </a:xfrm>
        </p:spPr>
        <p:txBody>
          <a:bodyPr/>
          <a:lstStyle/>
          <a:p>
            <a:pPr eaLnBrk="1" hangingPunct="1"/>
            <a:r>
              <a:rPr lang="cs-CZ" smtClean="0"/>
              <a:t>Zákazník v týmu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9E885-35E3-437C-B773-A8951C768612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4849813" cy="1143000"/>
          </a:xfrm>
        </p:spPr>
        <p:txBody>
          <a:bodyPr/>
          <a:lstStyle/>
          <a:p>
            <a:pPr eaLnBrk="1" hangingPunct="1"/>
            <a:r>
              <a:rPr lang="cs-CZ" smtClean="0"/>
              <a:t>40-ti hodinový týden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mtec_template06">
  <a:themeElements>
    <a:clrScheme name="Aimtec_template06 14">
      <a:dk1>
        <a:srgbClr val="0000CC"/>
      </a:dk1>
      <a:lt1>
        <a:srgbClr val="FFFFFF"/>
      </a:lt1>
      <a:dk2>
        <a:srgbClr val="990000"/>
      </a:dk2>
      <a:lt2>
        <a:srgbClr val="B2B2B2"/>
      </a:lt2>
      <a:accent1>
        <a:srgbClr val="FF9900"/>
      </a:accent1>
      <a:accent2>
        <a:srgbClr val="008000"/>
      </a:accent2>
      <a:accent3>
        <a:srgbClr val="FFFFFF"/>
      </a:accent3>
      <a:accent4>
        <a:srgbClr val="0000AE"/>
      </a:accent4>
      <a:accent5>
        <a:srgbClr val="FFCAAA"/>
      </a:accent5>
      <a:accent6>
        <a:srgbClr val="007300"/>
      </a:accent6>
      <a:hlink>
        <a:srgbClr val="BDDEFF"/>
      </a:hlink>
      <a:folHlink>
        <a:srgbClr val="99FF33"/>
      </a:folHlink>
    </a:clrScheme>
    <a:fontScheme name="Aimtec_template0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mtec_template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tec_template06 13">
        <a:dk1>
          <a:srgbClr val="0000CC"/>
        </a:dk1>
        <a:lt1>
          <a:srgbClr val="FFFFFF"/>
        </a:lt1>
        <a:dk2>
          <a:srgbClr val="990000"/>
        </a:dk2>
        <a:lt2>
          <a:srgbClr val="B2B2B2"/>
        </a:lt2>
        <a:accent1>
          <a:srgbClr val="FF9900"/>
        </a:accent1>
        <a:accent2>
          <a:srgbClr val="008000"/>
        </a:accent2>
        <a:accent3>
          <a:srgbClr val="FFFFFF"/>
        </a:accent3>
        <a:accent4>
          <a:srgbClr val="0000AE"/>
        </a:accent4>
        <a:accent5>
          <a:srgbClr val="FFCAAA"/>
        </a:accent5>
        <a:accent6>
          <a:srgbClr val="007300"/>
        </a:accent6>
        <a:hlink>
          <a:srgbClr val="99CCFF"/>
        </a:hlink>
        <a:folHlink>
          <a:srgbClr val="99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tec_template06 14">
        <a:dk1>
          <a:srgbClr val="0000CC"/>
        </a:dk1>
        <a:lt1>
          <a:srgbClr val="FFFFFF"/>
        </a:lt1>
        <a:dk2>
          <a:srgbClr val="990000"/>
        </a:dk2>
        <a:lt2>
          <a:srgbClr val="B2B2B2"/>
        </a:lt2>
        <a:accent1>
          <a:srgbClr val="FF9900"/>
        </a:accent1>
        <a:accent2>
          <a:srgbClr val="008000"/>
        </a:accent2>
        <a:accent3>
          <a:srgbClr val="FFFFFF"/>
        </a:accent3>
        <a:accent4>
          <a:srgbClr val="0000AE"/>
        </a:accent4>
        <a:accent5>
          <a:srgbClr val="FFCAAA"/>
        </a:accent5>
        <a:accent6>
          <a:srgbClr val="007300"/>
        </a:accent6>
        <a:hlink>
          <a:srgbClr val="BDDEFF"/>
        </a:hlink>
        <a:folHlink>
          <a:srgbClr val="99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Aimtec_template06</Template>
  <TotalTime>1753</TotalTime>
  <Words>1228</Words>
  <Application>Microsoft Office PowerPoint</Application>
  <PresentationFormat>On-screen Show (4:3)</PresentationFormat>
  <Paragraphs>301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Aimtec_template06</vt:lpstr>
      <vt:lpstr>Slide 1</vt:lpstr>
      <vt:lpstr>Jak se běžně vyvíjí SW</vt:lpstr>
      <vt:lpstr>Cíl XP</vt:lpstr>
      <vt:lpstr>Standardy (pravidla) pro psaní zdrojového kódu</vt:lpstr>
      <vt:lpstr>Nepřetržitá integrace</vt:lpstr>
      <vt:lpstr>Metafora</vt:lpstr>
      <vt:lpstr>Rozhodování</vt:lpstr>
      <vt:lpstr>Zákazník v týmu</vt:lpstr>
      <vt:lpstr>40-ti hodinový týden</vt:lpstr>
      <vt:lpstr>Testování</vt:lpstr>
      <vt:lpstr>Refaktoring</vt:lpstr>
      <vt:lpstr>Slide 12</vt:lpstr>
      <vt:lpstr>Malé verze</vt:lpstr>
      <vt:lpstr>Iterativní proces</vt:lpstr>
      <vt:lpstr>Plánovací hra</vt:lpstr>
      <vt:lpstr>Společné vlastnictví</vt:lpstr>
      <vt:lpstr>Párové programování</vt:lpstr>
      <vt:lpstr>Jednoduchý  návrh</vt:lpstr>
      <vt:lpstr>12 základních postupů XP</vt:lpstr>
      <vt:lpstr>Zhodnocení přínosů</vt:lpstr>
      <vt:lpstr>Problémy...?</vt:lpstr>
      <vt:lpstr>Nebojte se extrémů!</vt:lpstr>
      <vt:lpstr>Literatura</vt:lpstr>
      <vt:lpstr>Slide 24</vt:lpstr>
    </vt:vector>
  </TitlesOfParts>
  <Company>AIMTEC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junm</dc:creator>
  <cp:lastModifiedBy>Martin Junek</cp:lastModifiedBy>
  <cp:revision>163</cp:revision>
  <dcterms:created xsi:type="dcterms:W3CDTF">2006-10-12T14:22:43Z</dcterms:created>
  <dcterms:modified xsi:type="dcterms:W3CDTF">2009-05-20T06:48:17Z</dcterms:modified>
</cp:coreProperties>
</file>