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56" r:id="rId5"/>
    <p:sldId id="259" r:id="rId6"/>
    <p:sldId id="257" r:id="rId7"/>
    <p:sldId id="258" r:id="rId8"/>
    <p:sldId id="260" r:id="rId9"/>
    <p:sldId id="295" r:id="rId10"/>
    <p:sldId id="296" r:id="rId11"/>
    <p:sldId id="266" r:id="rId12"/>
    <p:sldId id="283" r:id="rId13"/>
    <p:sldId id="284" r:id="rId14"/>
    <p:sldId id="285" r:id="rId15"/>
    <p:sldId id="286" r:id="rId16"/>
    <p:sldId id="288" r:id="rId17"/>
    <p:sldId id="289" r:id="rId18"/>
    <p:sldId id="282" r:id="rId19"/>
    <p:sldId id="287" r:id="rId20"/>
    <p:sldId id="290" r:id="rId21"/>
    <p:sldId id="291" r:id="rId22"/>
    <p:sldId id="276" r:id="rId23"/>
    <p:sldId id="272" r:id="rId24"/>
    <p:sldId id="297" r:id="rId25"/>
    <p:sldId id="277" r:id="rId26"/>
    <p:sldId id="293" r:id="rId27"/>
    <p:sldId id="294" r:id="rId28"/>
    <p:sldId id="292" r:id="rId29"/>
  </p:sldIdLst>
  <p:sldSz cx="9144000" cy="6858000" type="screen4x3"/>
  <p:notesSz cx="6797675" cy="987425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9ABD"/>
    <a:srgbClr val="777777"/>
    <a:srgbClr val="010000"/>
    <a:srgbClr val="1122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60"/>
  </p:normalViewPr>
  <p:slideViewPr>
    <p:cSldViewPr snapToObjects="1">
      <p:cViewPr varScale="1">
        <p:scale>
          <a:sx n="110" d="100"/>
          <a:sy n="110" d="100"/>
        </p:scale>
        <p:origin x="-9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pergl\Documents\europen\2009-jaro%20-%20Praded\WAM_SCRUM\WAM_M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pergl\Documents\europen\2009-jaro%20-%20Praded\WAM_SCRUM\userStories_0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/>
    <c:plotArea>
      <c:layout/>
      <c:scatterChart>
        <c:scatterStyle val="lineMarker"/>
        <c:ser>
          <c:idx val="0"/>
          <c:order val="0"/>
          <c:tx>
            <c:v>SCRUM MD</c:v>
          </c:tx>
          <c:marker>
            <c:symbol val="none"/>
          </c:marker>
          <c:trendline>
            <c:trendlineType val="linear"/>
          </c:trendline>
          <c:xVal>
            <c:numRef>
              <c:f>WAM_SCRUM!$A$2:$A$90</c:f>
              <c:numCache>
                <c:formatCode>d/m/yyyy</c:formatCode>
                <c:ptCount val="89"/>
                <c:pt idx="0">
                  <c:v>39819</c:v>
                </c:pt>
                <c:pt idx="1">
                  <c:v>39820</c:v>
                </c:pt>
                <c:pt idx="2">
                  <c:v>39821</c:v>
                </c:pt>
                <c:pt idx="3">
                  <c:v>39822</c:v>
                </c:pt>
                <c:pt idx="4">
                  <c:v>39825</c:v>
                </c:pt>
                <c:pt idx="5">
                  <c:v>39826</c:v>
                </c:pt>
                <c:pt idx="6">
                  <c:v>39827</c:v>
                </c:pt>
                <c:pt idx="7">
                  <c:v>39828</c:v>
                </c:pt>
                <c:pt idx="8">
                  <c:v>39829</c:v>
                </c:pt>
                <c:pt idx="9">
                  <c:v>39832</c:v>
                </c:pt>
                <c:pt idx="10">
                  <c:v>39833</c:v>
                </c:pt>
                <c:pt idx="11">
                  <c:v>39834</c:v>
                </c:pt>
                <c:pt idx="12">
                  <c:v>39835</c:v>
                </c:pt>
                <c:pt idx="13">
                  <c:v>39836</c:v>
                </c:pt>
                <c:pt idx="14">
                  <c:v>39839</c:v>
                </c:pt>
                <c:pt idx="15">
                  <c:v>39840</c:v>
                </c:pt>
                <c:pt idx="16">
                  <c:v>39841</c:v>
                </c:pt>
                <c:pt idx="17">
                  <c:v>39842</c:v>
                </c:pt>
                <c:pt idx="18">
                  <c:v>39843</c:v>
                </c:pt>
                <c:pt idx="19">
                  <c:v>39846</c:v>
                </c:pt>
                <c:pt idx="20">
                  <c:v>39847</c:v>
                </c:pt>
                <c:pt idx="21">
                  <c:v>39848</c:v>
                </c:pt>
                <c:pt idx="22">
                  <c:v>39849</c:v>
                </c:pt>
                <c:pt idx="23">
                  <c:v>39853</c:v>
                </c:pt>
                <c:pt idx="24">
                  <c:v>39854</c:v>
                </c:pt>
                <c:pt idx="25">
                  <c:v>39855</c:v>
                </c:pt>
                <c:pt idx="26">
                  <c:v>39855</c:v>
                </c:pt>
                <c:pt idx="27">
                  <c:v>39856</c:v>
                </c:pt>
                <c:pt idx="28">
                  <c:v>39857</c:v>
                </c:pt>
                <c:pt idx="29">
                  <c:v>39860</c:v>
                </c:pt>
                <c:pt idx="30">
                  <c:v>39861</c:v>
                </c:pt>
                <c:pt idx="31">
                  <c:v>39863</c:v>
                </c:pt>
                <c:pt idx="32">
                  <c:v>39864</c:v>
                </c:pt>
                <c:pt idx="33">
                  <c:v>39867</c:v>
                </c:pt>
                <c:pt idx="34">
                  <c:v>39868</c:v>
                </c:pt>
                <c:pt idx="35">
                  <c:v>39869</c:v>
                </c:pt>
                <c:pt idx="36">
                  <c:v>39870</c:v>
                </c:pt>
                <c:pt idx="37">
                  <c:v>39871</c:v>
                </c:pt>
                <c:pt idx="38">
                  <c:v>39874</c:v>
                </c:pt>
                <c:pt idx="39">
                  <c:v>39875</c:v>
                </c:pt>
                <c:pt idx="40">
                  <c:v>39876</c:v>
                </c:pt>
                <c:pt idx="41">
                  <c:v>39877</c:v>
                </c:pt>
                <c:pt idx="42">
                  <c:v>39878</c:v>
                </c:pt>
                <c:pt idx="43">
                  <c:v>39881</c:v>
                </c:pt>
                <c:pt idx="44">
                  <c:v>39882</c:v>
                </c:pt>
                <c:pt idx="45">
                  <c:v>39883</c:v>
                </c:pt>
                <c:pt idx="46">
                  <c:v>39884</c:v>
                </c:pt>
                <c:pt idx="47">
                  <c:v>39885</c:v>
                </c:pt>
                <c:pt idx="48">
                  <c:v>39888</c:v>
                </c:pt>
                <c:pt idx="49">
                  <c:v>39889</c:v>
                </c:pt>
                <c:pt idx="50">
                  <c:v>39890</c:v>
                </c:pt>
                <c:pt idx="51">
                  <c:v>39891</c:v>
                </c:pt>
                <c:pt idx="52">
                  <c:v>39892</c:v>
                </c:pt>
                <c:pt idx="53">
                  <c:v>39895</c:v>
                </c:pt>
                <c:pt idx="54">
                  <c:v>39896</c:v>
                </c:pt>
                <c:pt idx="55">
                  <c:v>39897</c:v>
                </c:pt>
                <c:pt idx="56">
                  <c:v>39898</c:v>
                </c:pt>
                <c:pt idx="57">
                  <c:v>39899</c:v>
                </c:pt>
                <c:pt idx="58">
                  <c:v>39902</c:v>
                </c:pt>
                <c:pt idx="59">
                  <c:v>39903</c:v>
                </c:pt>
                <c:pt idx="60">
                  <c:v>39904</c:v>
                </c:pt>
                <c:pt idx="61">
                  <c:v>39905</c:v>
                </c:pt>
                <c:pt idx="62">
                  <c:v>39906</c:v>
                </c:pt>
                <c:pt idx="63">
                  <c:v>39909</c:v>
                </c:pt>
                <c:pt idx="64">
                  <c:v>39910</c:v>
                </c:pt>
                <c:pt idx="65">
                  <c:v>39911</c:v>
                </c:pt>
                <c:pt idx="66">
                  <c:v>39912</c:v>
                </c:pt>
                <c:pt idx="67">
                  <c:v>39913</c:v>
                </c:pt>
                <c:pt idx="68">
                  <c:v>39917</c:v>
                </c:pt>
                <c:pt idx="69">
                  <c:v>39918</c:v>
                </c:pt>
                <c:pt idx="70">
                  <c:v>39919</c:v>
                </c:pt>
                <c:pt idx="71">
                  <c:v>39920</c:v>
                </c:pt>
                <c:pt idx="72">
                  <c:v>39923</c:v>
                </c:pt>
                <c:pt idx="73">
                  <c:v>39924</c:v>
                </c:pt>
                <c:pt idx="74">
                  <c:v>39925</c:v>
                </c:pt>
                <c:pt idx="75">
                  <c:v>39926</c:v>
                </c:pt>
                <c:pt idx="76">
                  <c:v>39927</c:v>
                </c:pt>
                <c:pt idx="77">
                  <c:v>39930</c:v>
                </c:pt>
                <c:pt idx="78">
                  <c:v>39931</c:v>
                </c:pt>
                <c:pt idx="79">
                  <c:v>39932</c:v>
                </c:pt>
                <c:pt idx="80">
                  <c:v>39933</c:v>
                </c:pt>
                <c:pt idx="81">
                  <c:v>39937</c:v>
                </c:pt>
                <c:pt idx="82">
                  <c:v>39938</c:v>
                </c:pt>
                <c:pt idx="83">
                  <c:v>39939</c:v>
                </c:pt>
                <c:pt idx="84">
                  <c:v>39940</c:v>
                </c:pt>
                <c:pt idx="85">
                  <c:v>39944</c:v>
                </c:pt>
                <c:pt idx="86">
                  <c:v>39945</c:v>
                </c:pt>
                <c:pt idx="87">
                  <c:v>39946</c:v>
                </c:pt>
                <c:pt idx="88">
                  <c:v>39947</c:v>
                </c:pt>
              </c:numCache>
            </c:numRef>
          </c:xVal>
          <c:yVal>
            <c:numRef>
              <c:f>WAM_SCRUM!$B$2:$B$90</c:f>
              <c:numCache>
                <c:formatCode>General</c:formatCode>
                <c:ptCount val="89"/>
                <c:pt idx="0">
                  <c:v>4.2</c:v>
                </c:pt>
                <c:pt idx="1">
                  <c:v>4.2</c:v>
                </c:pt>
                <c:pt idx="2">
                  <c:v>3.6</c:v>
                </c:pt>
                <c:pt idx="3">
                  <c:v>4.25</c:v>
                </c:pt>
                <c:pt idx="4">
                  <c:v>5.4</c:v>
                </c:pt>
                <c:pt idx="5">
                  <c:v>4.4000000000000004</c:v>
                </c:pt>
                <c:pt idx="6">
                  <c:v>4.8</c:v>
                </c:pt>
                <c:pt idx="7">
                  <c:v>4.5999999999999996</c:v>
                </c:pt>
                <c:pt idx="8">
                  <c:v>4.0999999999999996</c:v>
                </c:pt>
                <c:pt idx="9">
                  <c:v>4.5</c:v>
                </c:pt>
                <c:pt idx="10">
                  <c:v>4.5999999999999996</c:v>
                </c:pt>
                <c:pt idx="11">
                  <c:v>3.6</c:v>
                </c:pt>
                <c:pt idx="12">
                  <c:v>4.8499999999999996</c:v>
                </c:pt>
                <c:pt idx="13">
                  <c:v>4.05</c:v>
                </c:pt>
                <c:pt idx="14">
                  <c:v>4.55</c:v>
                </c:pt>
                <c:pt idx="15">
                  <c:v>5.6</c:v>
                </c:pt>
                <c:pt idx="16">
                  <c:v>3.4</c:v>
                </c:pt>
                <c:pt idx="17">
                  <c:v>3.8</c:v>
                </c:pt>
                <c:pt idx="18">
                  <c:v>1.9</c:v>
                </c:pt>
                <c:pt idx="19">
                  <c:v>2</c:v>
                </c:pt>
                <c:pt idx="20">
                  <c:v>3.65</c:v>
                </c:pt>
                <c:pt idx="21">
                  <c:v>3.65</c:v>
                </c:pt>
                <c:pt idx="22">
                  <c:v>4.6499999999999995</c:v>
                </c:pt>
                <c:pt idx="23">
                  <c:v>3.7</c:v>
                </c:pt>
                <c:pt idx="24">
                  <c:v>4.1499999999999995</c:v>
                </c:pt>
                <c:pt idx="25">
                  <c:v>4.5999999999999996</c:v>
                </c:pt>
                <c:pt idx="26">
                  <c:v>4.25</c:v>
                </c:pt>
                <c:pt idx="27">
                  <c:v>6</c:v>
                </c:pt>
                <c:pt idx="28">
                  <c:v>5</c:v>
                </c:pt>
                <c:pt idx="29">
                  <c:v>4.4000000000000004</c:v>
                </c:pt>
                <c:pt idx="30">
                  <c:v>4.6499999999999995</c:v>
                </c:pt>
                <c:pt idx="31">
                  <c:v>5.75</c:v>
                </c:pt>
                <c:pt idx="32">
                  <c:v>4.4000000000000004</c:v>
                </c:pt>
                <c:pt idx="33">
                  <c:v>4.45</c:v>
                </c:pt>
                <c:pt idx="34">
                  <c:v>4.05</c:v>
                </c:pt>
                <c:pt idx="35">
                  <c:v>3.8</c:v>
                </c:pt>
                <c:pt idx="36">
                  <c:v>5.3</c:v>
                </c:pt>
                <c:pt idx="37">
                  <c:v>2.3499999999999988</c:v>
                </c:pt>
                <c:pt idx="38">
                  <c:v>4.5</c:v>
                </c:pt>
                <c:pt idx="39">
                  <c:v>4.4000000000000004</c:v>
                </c:pt>
                <c:pt idx="40">
                  <c:v>4.7</c:v>
                </c:pt>
                <c:pt idx="41">
                  <c:v>4.3499999999999996</c:v>
                </c:pt>
                <c:pt idx="42">
                  <c:v>1.7000000000000017</c:v>
                </c:pt>
                <c:pt idx="43">
                  <c:v>4.2</c:v>
                </c:pt>
                <c:pt idx="44">
                  <c:v>3.9499999999999997</c:v>
                </c:pt>
                <c:pt idx="45">
                  <c:v>4.5</c:v>
                </c:pt>
                <c:pt idx="46">
                  <c:v>4.3</c:v>
                </c:pt>
                <c:pt idx="47">
                  <c:v>3.9</c:v>
                </c:pt>
                <c:pt idx="48">
                  <c:v>3.9</c:v>
                </c:pt>
                <c:pt idx="49">
                  <c:v>4</c:v>
                </c:pt>
                <c:pt idx="50">
                  <c:v>3.8</c:v>
                </c:pt>
                <c:pt idx="51">
                  <c:v>4.2</c:v>
                </c:pt>
                <c:pt idx="52">
                  <c:v>3.5</c:v>
                </c:pt>
                <c:pt idx="53">
                  <c:v>4.7</c:v>
                </c:pt>
                <c:pt idx="54">
                  <c:v>4.3</c:v>
                </c:pt>
                <c:pt idx="55">
                  <c:v>4.5</c:v>
                </c:pt>
                <c:pt idx="56">
                  <c:v>4.45</c:v>
                </c:pt>
                <c:pt idx="57">
                  <c:v>1.85</c:v>
                </c:pt>
                <c:pt idx="58">
                  <c:v>3.9499999999999997</c:v>
                </c:pt>
                <c:pt idx="59">
                  <c:v>3.8499999999999988</c:v>
                </c:pt>
                <c:pt idx="60">
                  <c:v>3.75</c:v>
                </c:pt>
                <c:pt idx="61">
                  <c:v>4.5</c:v>
                </c:pt>
                <c:pt idx="62">
                  <c:v>2.8</c:v>
                </c:pt>
                <c:pt idx="63">
                  <c:v>3.3</c:v>
                </c:pt>
                <c:pt idx="64">
                  <c:v>4.7</c:v>
                </c:pt>
                <c:pt idx="65">
                  <c:v>4.8</c:v>
                </c:pt>
                <c:pt idx="66">
                  <c:v>5.05</c:v>
                </c:pt>
                <c:pt idx="67">
                  <c:v>6.3</c:v>
                </c:pt>
                <c:pt idx="68">
                  <c:v>3.4</c:v>
                </c:pt>
                <c:pt idx="69">
                  <c:v>3.75</c:v>
                </c:pt>
                <c:pt idx="70">
                  <c:v>4.55</c:v>
                </c:pt>
                <c:pt idx="71">
                  <c:v>2.2999999999999998</c:v>
                </c:pt>
                <c:pt idx="72">
                  <c:v>4.7</c:v>
                </c:pt>
                <c:pt idx="73">
                  <c:v>4.45</c:v>
                </c:pt>
                <c:pt idx="74">
                  <c:v>4.8</c:v>
                </c:pt>
                <c:pt idx="75">
                  <c:v>5.5</c:v>
                </c:pt>
                <c:pt idx="76">
                  <c:v>4.75</c:v>
                </c:pt>
                <c:pt idx="77">
                  <c:v>4.45</c:v>
                </c:pt>
                <c:pt idx="78">
                  <c:v>5.5</c:v>
                </c:pt>
                <c:pt idx="79">
                  <c:v>5.9</c:v>
                </c:pt>
                <c:pt idx="80">
                  <c:v>4.3</c:v>
                </c:pt>
                <c:pt idx="81">
                  <c:v>4.55</c:v>
                </c:pt>
                <c:pt idx="82">
                  <c:v>4.0999999999999996</c:v>
                </c:pt>
                <c:pt idx="83">
                  <c:v>5.6</c:v>
                </c:pt>
                <c:pt idx="84">
                  <c:v>5.55</c:v>
                </c:pt>
                <c:pt idx="85">
                  <c:v>5.55</c:v>
                </c:pt>
                <c:pt idx="86">
                  <c:v>4.9000000000000004</c:v>
                </c:pt>
                <c:pt idx="87">
                  <c:v>4.8</c:v>
                </c:pt>
                <c:pt idx="88">
                  <c:v>5.0999999999999996</c:v>
                </c:pt>
              </c:numCache>
            </c:numRef>
          </c:yVal>
        </c:ser>
        <c:axId val="45031424"/>
        <c:axId val="45265280"/>
      </c:scatterChart>
      <c:valAx>
        <c:axId val="45031424"/>
        <c:scaling>
          <c:orientation val="minMax"/>
        </c:scaling>
        <c:axPos val="b"/>
        <c:numFmt formatCode="d/m/yyyy" sourceLinked="1"/>
        <c:tickLblPos val="nextTo"/>
        <c:crossAx val="45265280"/>
        <c:crosses val="autoZero"/>
        <c:crossBetween val="midCat"/>
      </c:valAx>
      <c:valAx>
        <c:axId val="45265280"/>
        <c:scaling>
          <c:orientation val="minMax"/>
        </c:scaling>
        <c:axPos val="l"/>
        <c:majorGridlines/>
        <c:numFmt formatCode="General" sourceLinked="1"/>
        <c:tickLblPos val="nextTo"/>
        <c:crossAx val="45031424"/>
        <c:crosses val="autoZero"/>
        <c:crossBetween val="midCat"/>
      </c:valAx>
    </c:plotArea>
    <c:legend>
      <c:legendPos val="r"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26"/>
  <c:chart>
    <c:plotArea>
      <c:layout/>
      <c:barChart>
        <c:barDir val="col"/>
        <c:grouping val="clustered"/>
        <c:ser>
          <c:idx val="2"/>
          <c:order val="1"/>
          <c:tx>
            <c:strRef>
              <c:f>Planned!$A$85</c:f>
              <c:strCache>
                <c:ptCount val="1"/>
                <c:pt idx="0">
                  <c:v>Points done</c:v>
                </c:pt>
              </c:strCache>
            </c:strRef>
          </c:tx>
          <c:spPr>
            <a:effectLst>
              <a:outerShdw blurRad="40000" dir="5400000" rotWithShape="0">
                <a:srgbClr val="000000"/>
              </a:outerShdw>
            </a:effectLst>
          </c:spPr>
          <c:val>
            <c:numRef>
              <c:f>Planned!$B$85:$K$85</c:f>
              <c:numCache>
                <c:formatCode>0.00</c:formatCode>
                <c:ptCount val="10"/>
                <c:pt idx="0">
                  <c:v>13</c:v>
                </c:pt>
                <c:pt idx="1">
                  <c:v>9.5</c:v>
                </c:pt>
                <c:pt idx="2">
                  <c:v>15.5</c:v>
                </c:pt>
                <c:pt idx="3">
                  <c:v>18.5</c:v>
                </c:pt>
                <c:pt idx="4">
                  <c:v>13</c:v>
                </c:pt>
                <c:pt idx="5">
                  <c:v>5</c:v>
                </c:pt>
                <c:pt idx="6">
                  <c:v>27</c:v>
                </c:pt>
                <c:pt idx="7">
                  <c:v>23</c:v>
                </c:pt>
                <c:pt idx="8">
                  <c:v>7</c:v>
                </c:pt>
              </c:numCache>
            </c:numRef>
          </c:val>
        </c:ser>
        <c:gapWidth val="0"/>
        <c:overlap val="100"/>
        <c:axId val="47338624"/>
        <c:axId val="47340160"/>
      </c:barChart>
      <c:lineChart>
        <c:grouping val="standard"/>
        <c:ser>
          <c:idx val="0"/>
          <c:order val="0"/>
          <c:tx>
            <c:v>Fictive Units</c:v>
          </c:tx>
          <c:cat>
            <c:numRef>
              <c:f>Planned!$B$1:$K$1</c:f>
              <c:numCache>
                <c:formatCode>d/m/yy;@</c:formatCode>
                <c:ptCount val="10"/>
                <c:pt idx="0">
                  <c:v>39818</c:v>
                </c:pt>
                <c:pt idx="1">
                  <c:v>39829</c:v>
                </c:pt>
                <c:pt idx="2">
                  <c:v>39843</c:v>
                </c:pt>
                <c:pt idx="3">
                  <c:v>39857</c:v>
                </c:pt>
                <c:pt idx="4">
                  <c:v>39871</c:v>
                </c:pt>
                <c:pt idx="5">
                  <c:v>39887</c:v>
                </c:pt>
                <c:pt idx="6">
                  <c:v>39899</c:v>
                </c:pt>
                <c:pt idx="7">
                  <c:v>39913</c:v>
                </c:pt>
                <c:pt idx="8">
                  <c:v>39927</c:v>
                </c:pt>
                <c:pt idx="9">
                  <c:v>39941</c:v>
                </c:pt>
              </c:numCache>
            </c:numRef>
          </c:cat>
          <c:val>
            <c:numRef>
              <c:f>Planned!$B$82:$K$82</c:f>
              <c:numCache>
                <c:formatCode>0.00</c:formatCode>
                <c:ptCount val="10"/>
                <c:pt idx="0">
                  <c:v>106</c:v>
                </c:pt>
                <c:pt idx="1">
                  <c:v>100</c:v>
                </c:pt>
                <c:pt idx="2">
                  <c:v>93</c:v>
                </c:pt>
                <c:pt idx="3">
                  <c:v>98.5</c:v>
                </c:pt>
                <c:pt idx="4">
                  <c:v>102.5</c:v>
                </c:pt>
                <c:pt idx="5">
                  <c:v>83.5</c:v>
                </c:pt>
                <c:pt idx="6">
                  <c:v>75</c:v>
                </c:pt>
                <c:pt idx="7">
                  <c:v>61.5</c:v>
                </c:pt>
                <c:pt idx="8">
                  <c:v>48.5</c:v>
                </c:pt>
              </c:numCache>
            </c:numRef>
          </c:val>
        </c:ser>
        <c:marker val="1"/>
        <c:axId val="47338624"/>
        <c:axId val="47340160"/>
      </c:lineChart>
      <c:dateAx>
        <c:axId val="47338624"/>
        <c:scaling>
          <c:orientation val="minMax"/>
        </c:scaling>
        <c:axPos val="b"/>
        <c:numFmt formatCode="d/m/yy;@" sourceLinked="0"/>
        <c:tickLblPos val="nextTo"/>
        <c:crossAx val="47340160"/>
        <c:crosses val="autoZero"/>
        <c:auto val="1"/>
        <c:lblOffset val="100"/>
        <c:baseTimeUnit val="days"/>
        <c:majorUnit val="14"/>
        <c:majorTimeUnit val="days"/>
        <c:minorUnit val="1"/>
        <c:minorTimeUnit val="days"/>
      </c:dateAx>
      <c:valAx>
        <c:axId val="47340160"/>
        <c:scaling>
          <c:orientation val="minMax"/>
        </c:scaling>
        <c:axPos val="l"/>
        <c:majorGridlines/>
        <c:numFmt formatCode="0.00" sourceLinked="1"/>
        <c:tickLblPos val="nextTo"/>
        <c:crossAx val="47338624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A1A92D4-87D2-499E-BD2A-BE6E140A9A1B}" type="datetimeFigureOut">
              <a:rPr lang="cs-CZ"/>
              <a:pPr>
                <a:defRPr/>
              </a:pPr>
              <a:t>21.5.2009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E1F696D-2EB9-470E-9A9E-70AFDC0AC61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D958C9E-BEEE-4C76-88D9-84A6F930F022}" type="datetimeFigureOut">
              <a:rPr lang="cs-CZ"/>
              <a:pPr>
                <a:defRPr/>
              </a:pPr>
              <a:t>21.5.2009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cs-CZ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D646A08-753E-47E7-B8F5-ABA8BBA14D2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Jednoduchý software – tabulkový procesor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03B7CA-DBCD-4355-854B-31134F05794D}" type="slidenum">
              <a:rPr lang="cs-CZ" smtClean="0"/>
              <a:pPr/>
              <a:t>4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Jednoduchý software – tabulkový procesor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03B7CA-DBCD-4355-854B-31134F05794D}" type="slidenum">
              <a:rPr lang="cs-CZ" smtClean="0"/>
              <a:pPr/>
              <a:t>6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Jednoduchý software – tabulkový procesor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03B7CA-DBCD-4355-854B-31134F05794D}" type="slidenum">
              <a:rPr lang="cs-CZ" smtClean="0"/>
              <a:pPr/>
              <a:t>7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Picture 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9350"/>
            <a:ext cx="8229600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800600"/>
            <a:ext cx="8229600" cy="1143000"/>
          </a:xfrm>
        </p:spPr>
        <p:txBody>
          <a:bodyPr anchor="b"/>
          <a:lstStyle>
            <a:lvl1pPr>
              <a:defRPr b="0" i="0">
                <a:latin typeface="Frutiger LT Com 75 Black"/>
                <a:cs typeface="Frutiger LT Com 75 Blac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6019800"/>
            <a:ext cx="8229600" cy="457200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tx1">
                    <a:tint val="75000"/>
                  </a:schemeClr>
                </a:solidFill>
                <a:latin typeface="Frutiger LT Com 55 Roman"/>
                <a:cs typeface="Frutiger LT Com 55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BCB9E-D181-44C2-A6B5-3B2635903EB0}" type="datetimeFigureOut">
              <a:rPr lang="en-US"/>
              <a:pPr>
                <a:defRPr/>
              </a:pPr>
              <a:t>5/21/2009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F6A76-6CD8-4E41-92A4-16E5DC71C2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E71F1-0337-4B4B-A230-619F4E551CF4}" type="datetimeFigureOut">
              <a:rPr lang="en-US"/>
              <a:pPr>
                <a:defRPr/>
              </a:pPr>
              <a:t>5/21/2009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2E670-39E4-490F-B531-36E4EF0C41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0CC2C-E58E-461F-AF48-2516619052A0}" type="datetimeFigureOut">
              <a:rPr lang="en-US"/>
              <a:pPr>
                <a:defRPr/>
              </a:pPr>
              <a:t>5/21/2009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D3915-CEBB-4B60-9922-FD4048F6C2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CDA27-AEFE-4D91-BD8E-050459A4A95A}" type="datetimeFigureOut">
              <a:rPr lang="en-US"/>
              <a:pPr>
                <a:defRPr/>
              </a:pPr>
              <a:t>5/21/2009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C46D3-6D43-47A6-BC30-8234E8E8D9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359E7-5B3E-4ACA-B800-D7BB51872818}" type="datetimeFigureOut">
              <a:rPr lang="en-US"/>
              <a:pPr>
                <a:defRPr/>
              </a:pPr>
              <a:t>5/21/2009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6485D-6E01-4D4F-89F5-36F88B206E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7E5B2-22B8-4457-A9CF-C337B052A752}" type="datetimeFigureOut">
              <a:rPr lang="en-US"/>
              <a:pPr>
                <a:defRPr/>
              </a:pPr>
              <a:t>5/21/2009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209DD-1DF7-4D83-AAF8-524DBD6E2D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C8439-4857-4EDB-8998-CD8FF28A5CCE}" type="datetimeFigureOut">
              <a:rPr lang="en-US"/>
              <a:pPr>
                <a:defRPr/>
              </a:pPr>
              <a:t>5/21/2009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8F103-EE1E-41A5-B958-F1B7CD87A7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68DF3-2DEB-4E8D-A02D-7440D353F9A7}" type="datetimeFigureOut">
              <a:rPr lang="en-US"/>
              <a:pPr>
                <a:defRPr/>
              </a:pPr>
              <a:t>5/21/2009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11E91-EB2E-46E2-AF32-E0F676C9B3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A0361-1D13-4FC9-9572-E84D6E555FA9}" type="datetimeFigureOut">
              <a:rPr lang="en-US"/>
              <a:pPr>
                <a:defRPr/>
              </a:pPr>
              <a:t>5/21/2009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44238-8895-4FDF-80CD-6BE9008136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3717F-1531-4050-8594-359BD7AD9C10}" type="datetimeFigureOut">
              <a:rPr lang="en-US"/>
              <a:pPr>
                <a:defRPr/>
              </a:pPr>
              <a:t>5/21/2009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8EF0A-E92C-4CF9-A136-B95B2F1939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38200"/>
            <a:ext cx="8229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05000"/>
            <a:ext cx="8229600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639053-35EC-40B8-A112-46209DB4F5AF}" type="datetimeFigureOut">
              <a:rPr lang="en-US"/>
              <a:pPr>
                <a:defRPr/>
              </a:pPr>
              <a:t>5/21/2009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4C16D9-C26E-42EF-ACCA-02DFC985D4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0"/>
            <a:ext cx="8229600" cy="182563"/>
          </a:xfrm>
          <a:prstGeom prst="rect">
            <a:avLst/>
          </a:prstGeom>
          <a:gradFill>
            <a:gsLst>
              <a:gs pos="0">
                <a:srgbClr val="729ABD"/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2" name="Picture 8" descr="Picture 1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57200" y="377825"/>
            <a:ext cx="13716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6" descr="connect-communicate-tagline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479925" y="420688"/>
            <a:ext cx="426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500" kern="1200">
          <a:solidFill>
            <a:srgbClr val="112266"/>
          </a:solidFill>
          <a:latin typeface="Frutiger LT Com 75 Black"/>
          <a:ea typeface="Frutiger LT Com 75 Black"/>
          <a:cs typeface="Frutiger LT Com 75 Black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500">
          <a:solidFill>
            <a:srgbClr val="112266"/>
          </a:solidFill>
          <a:latin typeface="Frutiger LT Com 75 Black"/>
          <a:ea typeface="Frutiger LT Com 75 Black"/>
          <a:cs typeface="Frutiger LT Com 75 Black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500">
          <a:solidFill>
            <a:srgbClr val="112266"/>
          </a:solidFill>
          <a:latin typeface="Frutiger LT Com 75 Black"/>
          <a:ea typeface="Frutiger LT Com 75 Black"/>
          <a:cs typeface="Frutiger LT Com 75 Black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500">
          <a:solidFill>
            <a:srgbClr val="112266"/>
          </a:solidFill>
          <a:latin typeface="Frutiger LT Com 75 Black"/>
          <a:ea typeface="Frutiger LT Com 75 Black"/>
          <a:cs typeface="Frutiger LT Com 75 Black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500">
          <a:solidFill>
            <a:srgbClr val="112266"/>
          </a:solidFill>
          <a:latin typeface="Frutiger LT Com 75 Black"/>
          <a:ea typeface="Frutiger LT Com 75 Black"/>
          <a:cs typeface="Frutiger LT Com 75 Black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500">
          <a:solidFill>
            <a:srgbClr val="112266"/>
          </a:solidFill>
          <a:latin typeface="Frutiger LT Com 75 Black"/>
          <a:ea typeface="Frutiger LT Com 75 Black"/>
          <a:cs typeface="Frutiger LT Com 75 Black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500">
          <a:solidFill>
            <a:srgbClr val="112266"/>
          </a:solidFill>
          <a:latin typeface="Frutiger LT Com 75 Black"/>
          <a:ea typeface="Frutiger LT Com 75 Black"/>
          <a:cs typeface="Frutiger LT Com 75 Black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500">
          <a:solidFill>
            <a:srgbClr val="112266"/>
          </a:solidFill>
          <a:latin typeface="Frutiger LT Com 75 Black"/>
          <a:ea typeface="Frutiger LT Com 75 Black"/>
          <a:cs typeface="Frutiger LT Com 75 Black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500">
          <a:solidFill>
            <a:srgbClr val="112266"/>
          </a:solidFill>
          <a:latin typeface="Frutiger LT Com 75 Black"/>
          <a:ea typeface="Frutiger LT Com 75 Black"/>
          <a:cs typeface="Frutiger LT Com 75 Black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200" kern="1200">
          <a:solidFill>
            <a:srgbClr val="777777"/>
          </a:solidFill>
          <a:latin typeface="Frutiger LT Com 55 Roman"/>
          <a:ea typeface="Frutiger LT Com 55 Roman"/>
          <a:cs typeface="Frutiger LT Com 55 Roman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200" kern="1200">
          <a:solidFill>
            <a:srgbClr val="777777"/>
          </a:solidFill>
          <a:latin typeface="Frutiger LT Std 55 Roman"/>
          <a:ea typeface="Frutiger LT Std 55 Roman"/>
          <a:cs typeface="Frutiger LT Std 55 Roman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200" kern="1200">
          <a:solidFill>
            <a:srgbClr val="777777"/>
          </a:solidFill>
          <a:latin typeface="Frutiger LT Std 55 Roman"/>
          <a:ea typeface="Frutiger LT Std 55 Roman"/>
          <a:cs typeface="Frutiger LT Std 55 Roman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200" kern="1200">
          <a:solidFill>
            <a:srgbClr val="777777"/>
          </a:solidFill>
          <a:latin typeface="Frutiger LT Std 55 Roman"/>
          <a:ea typeface="Frutiger LT Std 55 Roman"/>
          <a:cs typeface="Frutiger LT Std 55 Roman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200" kern="1200">
          <a:solidFill>
            <a:srgbClr val="777777"/>
          </a:solidFill>
          <a:latin typeface="Frutiger LT Std 55 Roman"/>
          <a:ea typeface="Frutiger LT Std 55 Roman"/>
          <a:cs typeface="Frutiger LT Std 55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Office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Agilní </a:t>
            </a:r>
            <a:r>
              <a:rPr lang="cs-CZ" smtClean="0"/>
              <a:t>plánování</a:t>
            </a:r>
            <a:endParaRPr lang="cs-CZ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cs-CZ" dirty="0" smtClean="0">
                <a:ea typeface="+mn-ea"/>
              </a:rPr>
              <a:t>Václav </a:t>
            </a:r>
            <a:r>
              <a:rPr lang="cs-CZ" dirty="0" err="1" smtClean="0">
                <a:ea typeface="+mn-ea"/>
              </a:rPr>
              <a:t>Pergl</a:t>
            </a:r>
            <a:endParaRPr lang="en-US" dirty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Denní plán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Kdy:</a:t>
            </a:r>
            <a:r>
              <a:rPr lang="cs-CZ" dirty="0" smtClean="0"/>
              <a:t> každý den, ve stejný čas, na stejném místě, stejní lidé</a:t>
            </a:r>
          </a:p>
          <a:p>
            <a:endParaRPr lang="cs-CZ" dirty="0" smtClean="0"/>
          </a:p>
          <a:p>
            <a:r>
              <a:rPr lang="cs-CZ" b="1" dirty="0" smtClean="0"/>
              <a:t>Kdo:</a:t>
            </a:r>
            <a:r>
              <a:rPr lang="cs-CZ" dirty="0" smtClean="0"/>
              <a:t> vývojový tým (mlčící návštěvníci vítáni)</a:t>
            </a:r>
          </a:p>
          <a:p>
            <a:endParaRPr lang="cs-CZ" b="1" dirty="0" smtClean="0"/>
          </a:p>
          <a:p>
            <a:r>
              <a:rPr lang="cs-CZ" b="1" dirty="0" smtClean="0"/>
              <a:t>Co: 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Co jsem udělal včera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Co plánuji dělat dnes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Jaké mám překážky v práci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Denní plán - sledování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70038"/>
            <a:ext cx="8229600" cy="5145110"/>
          </a:xfrm>
        </p:spPr>
        <p:txBody>
          <a:bodyPr/>
          <a:lstStyle/>
          <a:p>
            <a:r>
              <a:rPr lang="cs-CZ" sz="1800" dirty="0" smtClean="0">
                <a:solidFill>
                  <a:schemeClr val="tx1"/>
                </a:solidFill>
              </a:rPr>
              <a:t>Datum: 5.3.2009	Přítomni: </a:t>
            </a:r>
            <a:r>
              <a:rPr lang="cs-CZ" sz="1800" dirty="0" err="1" smtClean="0">
                <a:solidFill>
                  <a:schemeClr val="tx1"/>
                </a:solidFill>
              </a:rPr>
              <a:t>jburic</a:t>
            </a:r>
            <a:r>
              <a:rPr lang="cs-CZ" sz="1800" dirty="0" smtClean="0">
                <a:solidFill>
                  <a:schemeClr val="tx1"/>
                </a:solidFill>
              </a:rPr>
              <a:t>, </a:t>
            </a:r>
            <a:r>
              <a:rPr lang="cs-CZ" sz="1800" dirty="0" err="1" smtClean="0">
                <a:solidFill>
                  <a:schemeClr val="tx1"/>
                </a:solidFill>
              </a:rPr>
              <a:t>mroharik</a:t>
            </a:r>
            <a:r>
              <a:rPr lang="cs-CZ" sz="1800" dirty="0" smtClean="0">
                <a:solidFill>
                  <a:schemeClr val="tx1"/>
                </a:solidFill>
              </a:rPr>
              <a:t>, </a:t>
            </a:r>
            <a:r>
              <a:rPr lang="cs-CZ" sz="1800" dirty="0" err="1" smtClean="0">
                <a:solidFill>
                  <a:schemeClr val="tx1"/>
                </a:solidFill>
              </a:rPr>
              <a:t>nemec</a:t>
            </a:r>
            <a:r>
              <a:rPr lang="cs-CZ" sz="1800" dirty="0" smtClean="0">
                <a:solidFill>
                  <a:schemeClr val="tx1"/>
                </a:solidFill>
              </a:rPr>
              <a:t>, </a:t>
            </a:r>
            <a:r>
              <a:rPr lang="cs-CZ" sz="1800" dirty="0" err="1" smtClean="0">
                <a:solidFill>
                  <a:schemeClr val="tx1"/>
                </a:solidFill>
              </a:rPr>
              <a:t>oleopold</a:t>
            </a:r>
            <a:endParaRPr lang="cs-CZ" sz="1800" dirty="0" smtClean="0">
              <a:solidFill>
                <a:schemeClr val="tx1"/>
              </a:solidFill>
            </a:endParaRPr>
          </a:p>
          <a:p>
            <a:r>
              <a:rPr lang="cs-CZ" sz="1800" dirty="0" smtClean="0">
                <a:solidFill>
                  <a:schemeClr val="tx1"/>
                </a:solidFill>
              </a:rPr>
              <a:t>utilizace: [4.35cd]</a:t>
            </a:r>
          </a:p>
          <a:p>
            <a:r>
              <a:rPr lang="cs-CZ" sz="1800" dirty="0" smtClean="0">
                <a:solidFill>
                  <a:schemeClr val="tx1"/>
                </a:solidFill>
              </a:rPr>
              <a:t> </a:t>
            </a:r>
          </a:p>
          <a:p>
            <a:r>
              <a:rPr lang="cs-CZ" sz="1800" dirty="0" err="1" smtClean="0">
                <a:solidFill>
                  <a:schemeClr val="tx1"/>
                </a:solidFill>
              </a:rPr>
              <a:t>nemec</a:t>
            </a:r>
            <a:r>
              <a:rPr lang="cs-CZ" sz="1800" dirty="0" smtClean="0">
                <a:solidFill>
                  <a:schemeClr val="tx1"/>
                </a:solidFill>
              </a:rPr>
              <a:t> [60%] (</a:t>
            </a:r>
            <a:r>
              <a:rPr lang="cs-CZ" sz="1800" dirty="0" err="1" smtClean="0">
                <a:solidFill>
                  <a:schemeClr val="tx1"/>
                </a:solidFill>
              </a:rPr>
              <a:t>prednaska</a:t>
            </a:r>
            <a:r>
              <a:rPr lang="cs-CZ" sz="1800" dirty="0" smtClean="0">
                <a:solidFill>
                  <a:schemeClr val="tx1"/>
                </a:solidFill>
              </a:rPr>
              <a:t> MS2, WM2)</a:t>
            </a:r>
          </a:p>
          <a:p>
            <a:r>
              <a:rPr lang="cs-CZ" sz="1800" dirty="0" smtClean="0">
                <a:solidFill>
                  <a:schemeClr val="tx1"/>
                </a:solidFill>
              </a:rPr>
              <a:t>Q1: internet </a:t>
            </a:r>
            <a:r>
              <a:rPr lang="cs-CZ" sz="1800" dirty="0" err="1" smtClean="0">
                <a:solidFill>
                  <a:schemeClr val="tx1"/>
                </a:solidFill>
              </a:rPr>
              <a:t>connections</a:t>
            </a:r>
            <a:r>
              <a:rPr lang="cs-CZ" sz="1800" dirty="0" smtClean="0">
                <a:solidFill>
                  <a:schemeClr val="tx1"/>
                </a:solidFill>
              </a:rPr>
              <a:t> (</a:t>
            </a:r>
            <a:r>
              <a:rPr lang="cs-CZ" sz="1800" dirty="0" err="1" smtClean="0">
                <a:solidFill>
                  <a:schemeClr val="tx1"/>
                </a:solidFill>
              </a:rPr>
              <a:t>ssec</a:t>
            </a:r>
            <a:r>
              <a:rPr lang="cs-CZ" sz="1800" dirty="0" smtClean="0">
                <a:solidFill>
                  <a:schemeClr val="tx1"/>
                </a:solidFill>
              </a:rPr>
              <a:t>), </a:t>
            </a:r>
            <a:r>
              <a:rPr lang="cs-CZ" sz="1800" dirty="0" err="1" smtClean="0">
                <a:solidFill>
                  <a:schemeClr val="tx1"/>
                </a:solidFill>
              </a:rPr>
              <a:t>attachement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filte</a:t>
            </a:r>
            <a:endParaRPr lang="cs-CZ" sz="1800" dirty="0" smtClean="0">
              <a:solidFill>
                <a:schemeClr val="tx1"/>
              </a:solidFill>
            </a:endParaRPr>
          </a:p>
          <a:p>
            <a:r>
              <a:rPr lang="cs-CZ" sz="1800" dirty="0" smtClean="0">
                <a:solidFill>
                  <a:schemeClr val="tx1"/>
                </a:solidFill>
              </a:rPr>
              <a:t>Q2: </a:t>
            </a:r>
            <a:r>
              <a:rPr lang="cs-CZ" sz="1800" dirty="0" err="1" smtClean="0">
                <a:solidFill>
                  <a:schemeClr val="tx1"/>
                </a:solidFill>
              </a:rPr>
              <a:t>fake</a:t>
            </a:r>
            <a:r>
              <a:rPr lang="cs-CZ" sz="1800" dirty="0" smtClean="0">
                <a:solidFill>
                  <a:schemeClr val="tx1"/>
                </a:solidFill>
              </a:rPr>
              <a:t> data pro internet </a:t>
            </a:r>
            <a:r>
              <a:rPr lang="cs-CZ" sz="1800" dirty="0" err="1" smtClean="0">
                <a:solidFill>
                  <a:schemeClr val="tx1"/>
                </a:solidFill>
              </a:rPr>
              <a:t>connections</a:t>
            </a:r>
            <a:r>
              <a:rPr lang="cs-CZ" sz="1800" dirty="0" smtClean="0">
                <a:solidFill>
                  <a:schemeClr val="tx1"/>
                </a:solidFill>
              </a:rPr>
              <a:t> (</a:t>
            </a:r>
            <a:r>
              <a:rPr lang="cs-CZ" sz="1800" dirty="0" err="1" smtClean="0">
                <a:solidFill>
                  <a:schemeClr val="tx1"/>
                </a:solidFill>
              </a:rPr>
              <a:t>ssec</a:t>
            </a:r>
            <a:r>
              <a:rPr lang="cs-CZ" sz="1800" dirty="0" smtClean="0">
                <a:solidFill>
                  <a:schemeClr val="tx1"/>
                </a:solidFill>
              </a:rPr>
              <a:t>), </a:t>
            </a:r>
            <a:r>
              <a:rPr lang="cs-CZ" sz="1800" dirty="0" err="1" smtClean="0">
                <a:solidFill>
                  <a:schemeClr val="tx1"/>
                </a:solidFill>
              </a:rPr>
              <a:t>attachement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filter</a:t>
            </a:r>
            <a:endParaRPr lang="cs-CZ" sz="1800" dirty="0" smtClean="0">
              <a:solidFill>
                <a:schemeClr val="tx1"/>
              </a:solidFill>
            </a:endParaRPr>
          </a:p>
          <a:p>
            <a:endParaRPr lang="cs-CZ" sz="1800" dirty="0" smtClean="0">
              <a:solidFill>
                <a:schemeClr val="tx1"/>
              </a:solidFill>
            </a:endParaRPr>
          </a:p>
          <a:p>
            <a:r>
              <a:rPr lang="cs-CZ" sz="1800" dirty="0" smtClean="0">
                <a:solidFill>
                  <a:schemeClr val="tx1"/>
                </a:solidFill>
              </a:rPr>
              <a:t> </a:t>
            </a:r>
            <a:r>
              <a:rPr lang="cs-CZ" sz="1800" dirty="0" err="1" smtClean="0">
                <a:solidFill>
                  <a:schemeClr val="tx1"/>
                </a:solidFill>
              </a:rPr>
              <a:t>oleopold</a:t>
            </a:r>
            <a:r>
              <a:rPr lang="cs-CZ" sz="1800" dirty="0" smtClean="0">
                <a:solidFill>
                  <a:schemeClr val="tx1"/>
                </a:solidFill>
              </a:rPr>
              <a:t> [70%] (</a:t>
            </a:r>
            <a:r>
              <a:rPr lang="cs-CZ" sz="1800" dirty="0" err="1" smtClean="0">
                <a:solidFill>
                  <a:schemeClr val="tx1"/>
                </a:solidFill>
              </a:rPr>
              <a:t>prednaska</a:t>
            </a:r>
            <a:r>
              <a:rPr lang="cs-CZ" sz="1800" dirty="0" smtClean="0">
                <a:solidFill>
                  <a:schemeClr val="tx1"/>
                </a:solidFill>
              </a:rPr>
              <a:t> MS2, WM2)</a:t>
            </a:r>
          </a:p>
          <a:p>
            <a:r>
              <a:rPr lang="cs-CZ" sz="1800" dirty="0" smtClean="0">
                <a:solidFill>
                  <a:schemeClr val="tx1"/>
                </a:solidFill>
              </a:rPr>
              <a:t>Q1: logy export, </a:t>
            </a:r>
            <a:r>
              <a:rPr lang="cs-CZ" sz="1800" dirty="0" err="1" smtClean="0">
                <a:solidFill>
                  <a:schemeClr val="tx1"/>
                </a:solidFill>
              </a:rPr>
              <a:t>upravy</a:t>
            </a:r>
            <a:r>
              <a:rPr lang="cs-CZ" sz="1800" dirty="0" smtClean="0">
                <a:solidFill>
                  <a:schemeClr val="tx1"/>
                </a:solidFill>
              </a:rPr>
              <a:t> dle IDL</a:t>
            </a:r>
          </a:p>
          <a:p>
            <a:r>
              <a:rPr lang="cs-CZ" sz="1800" dirty="0" smtClean="0">
                <a:solidFill>
                  <a:schemeClr val="tx1"/>
                </a:solidFill>
              </a:rPr>
              <a:t>Q2: logy dle IDL, </a:t>
            </a:r>
            <a:r>
              <a:rPr lang="cs-CZ" sz="1800" dirty="0" err="1" smtClean="0">
                <a:solidFill>
                  <a:schemeClr val="tx1"/>
                </a:solidFill>
              </a:rPr>
              <a:t>mergovani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engine</a:t>
            </a:r>
            <a:endParaRPr lang="cs-CZ" sz="1800" dirty="0" smtClean="0">
              <a:solidFill>
                <a:schemeClr val="tx1"/>
              </a:solidFill>
            </a:endParaRPr>
          </a:p>
          <a:p>
            <a:endParaRPr lang="cs-CZ" sz="1800" dirty="0" smtClean="0">
              <a:solidFill>
                <a:schemeClr val="tx1"/>
              </a:solidFill>
            </a:endParaRPr>
          </a:p>
          <a:p>
            <a:r>
              <a:rPr lang="cs-CZ" sz="1800" dirty="0" smtClean="0">
                <a:solidFill>
                  <a:schemeClr val="tx1"/>
                </a:solidFill>
              </a:rPr>
              <a:t> </a:t>
            </a:r>
            <a:r>
              <a:rPr lang="cs-CZ" sz="1800" dirty="0" err="1" smtClean="0">
                <a:solidFill>
                  <a:schemeClr val="tx1"/>
                </a:solidFill>
              </a:rPr>
              <a:t>vkopcil</a:t>
            </a:r>
            <a:r>
              <a:rPr lang="cs-CZ" sz="1800" dirty="0" smtClean="0">
                <a:solidFill>
                  <a:schemeClr val="tx1"/>
                </a:solidFill>
              </a:rPr>
              <a:t> [100%] </a:t>
            </a:r>
          </a:p>
          <a:p>
            <a:r>
              <a:rPr lang="cs-CZ" sz="1800" dirty="0" smtClean="0">
                <a:solidFill>
                  <a:schemeClr val="tx1"/>
                </a:solidFill>
              </a:rPr>
              <a:t>Q1: aktivace </a:t>
            </a:r>
            <a:r>
              <a:rPr lang="cs-CZ" sz="1800" dirty="0" err="1" smtClean="0">
                <a:solidFill>
                  <a:schemeClr val="tx1"/>
                </a:solidFill>
              </a:rPr>
              <a:t>uzivatelu</a:t>
            </a:r>
            <a:endParaRPr lang="cs-CZ" sz="1800" dirty="0" smtClean="0">
              <a:solidFill>
                <a:schemeClr val="tx1"/>
              </a:solidFill>
            </a:endParaRPr>
          </a:p>
          <a:p>
            <a:r>
              <a:rPr lang="cs-CZ" sz="1800" dirty="0" smtClean="0">
                <a:solidFill>
                  <a:schemeClr val="tx1"/>
                </a:solidFill>
              </a:rPr>
              <a:t>Q2: aktivace </a:t>
            </a:r>
            <a:r>
              <a:rPr lang="cs-CZ" sz="1800" dirty="0" err="1" smtClean="0">
                <a:solidFill>
                  <a:schemeClr val="tx1"/>
                </a:solidFill>
              </a:rPr>
              <a:t>uzivatelu</a:t>
            </a:r>
            <a:endParaRPr lang="cs-CZ" sz="1800" dirty="0" smtClean="0">
              <a:solidFill>
                <a:schemeClr val="tx1"/>
              </a:solidFill>
            </a:endParaRPr>
          </a:p>
          <a:p>
            <a:r>
              <a:rPr lang="cs-CZ" sz="1800" dirty="0" smtClean="0">
                <a:solidFill>
                  <a:schemeClr val="tx1"/>
                </a:solidFill>
              </a:rPr>
              <a:t>Q3: - nešel </a:t>
            </a:r>
            <a:r>
              <a:rPr lang="cs-CZ" sz="1800" dirty="0" err="1" smtClean="0">
                <a:solidFill>
                  <a:schemeClr val="tx1"/>
                </a:solidFill>
              </a:rPr>
              <a:t>autobuild</a:t>
            </a:r>
            <a:endParaRPr lang="cs-CZ" sz="1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Denní plán – sledování - graf</a:t>
            </a:r>
            <a:endParaRPr lang="cs-CZ" dirty="0"/>
          </a:p>
        </p:txBody>
      </p:sp>
      <p:graphicFrame>
        <p:nvGraphicFramePr>
          <p:cNvPr id="4" name="Graf 3"/>
          <p:cNvGraphicFramePr/>
          <p:nvPr/>
        </p:nvGraphicFramePr>
        <p:xfrm>
          <a:off x="457200" y="1714488"/>
          <a:ext cx="7934349" cy="4833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Plán iterace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05001"/>
            <a:ext cx="8229600" cy="3095636"/>
          </a:xfrm>
        </p:spPr>
        <p:txBody>
          <a:bodyPr/>
          <a:lstStyle/>
          <a:p>
            <a:r>
              <a:rPr lang="cs-CZ" b="1" dirty="0" smtClean="0"/>
              <a:t>Kdy:</a:t>
            </a:r>
            <a:r>
              <a:rPr lang="cs-CZ" dirty="0" smtClean="0"/>
              <a:t> před zahájení každé iterace</a:t>
            </a:r>
          </a:p>
          <a:p>
            <a:endParaRPr lang="cs-CZ" dirty="0" smtClean="0"/>
          </a:p>
          <a:p>
            <a:r>
              <a:rPr lang="cs-CZ" b="1" dirty="0" smtClean="0"/>
              <a:t>Kdo:</a:t>
            </a:r>
            <a:r>
              <a:rPr lang="cs-CZ" dirty="0" smtClean="0"/>
              <a:t> vývojový tým, produktový manažer, architekt  a případně další význační odborníci</a:t>
            </a:r>
          </a:p>
          <a:p>
            <a:endParaRPr lang="cs-CZ" b="1" dirty="0" smtClean="0"/>
          </a:p>
          <a:p>
            <a:r>
              <a:rPr lang="cs-CZ" b="1" dirty="0" smtClean="0"/>
              <a:t>Co: </a:t>
            </a:r>
            <a:r>
              <a:rPr lang="cs-CZ" dirty="0" smtClean="0"/>
              <a:t> plán iterace, story rozložené na úkoly, odhady, závislosti,..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44" y="838200"/>
            <a:ext cx="3429024" cy="1519230"/>
          </a:xfrm>
        </p:spPr>
        <p:txBody>
          <a:bodyPr/>
          <a:lstStyle/>
          <a:p>
            <a:r>
              <a:rPr lang="cs-CZ" dirty="0" smtClean="0"/>
              <a:t>Plán iterace</a:t>
            </a:r>
            <a:br>
              <a:rPr lang="cs-CZ" dirty="0" smtClean="0"/>
            </a:br>
            <a:r>
              <a:rPr lang="cs-CZ" dirty="0" err="1" smtClean="0"/>
              <a:t>Backlog</a:t>
            </a:r>
            <a:endParaRPr lang="cs-CZ" dirty="0"/>
          </a:p>
        </p:txBody>
      </p:sp>
      <p:pic>
        <p:nvPicPr>
          <p:cNvPr id="6" name="Content Placeholder 3" descr="sprintPla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0364" y="733763"/>
            <a:ext cx="4357718" cy="61242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Ideální výsledek sprintu</a:t>
            </a:r>
            <a:endParaRPr lang="cs-CZ" dirty="0"/>
          </a:p>
        </p:txBody>
      </p:sp>
      <p:pic>
        <p:nvPicPr>
          <p:cNvPr id="4" name="Content Placeholder 3" descr="sprintRes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7" y="1570038"/>
            <a:ext cx="7415917" cy="49307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Vyhodnocení  iterace - produkt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85720" y="1714488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777777"/>
                </a:solidFill>
              </a:rPr>
              <a:t>Kdy:</a:t>
            </a:r>
            <a:r>
              <a:rPr lang="cs-CZ" sz="2400" dirty="0" smtClean="0">
                <a:solidFill>
                  <a:srgbClr val="777777"/>
                </a:solidFill>
              </a:rPr>
              <a:t> po ukončení každé iterace</a:t>
            </a:r>
          </a:p>
          <a:p>
            <a:endParaRPr lang="cs-CZ" sz="2400" dirty="0" smtClean="0">
              <a:solidFill>
                <a:srgbClr val="777777"/>
              </a:solidFill>
            </a:endParaRPr>
          </a:p>
          <a:p>
            <a:r>
              <a:rPr lang="cs-CZ" sz="2400" b="1" dirty="0" smtClean="0">
                <a:solidFill>
                  <a:srgbClr val="777777"/>
                </a:solidFill>
              </a:rPr>
              <a:t>Kdo:</a:t>
            </a:r>
            <a:r>
              <a:rPr lang="cs-CZ" sz="2400" dirty="0" smtClean="0">
                <a:solidFill>
                  <a:srgbClr val="777777"/>
                </a:solidFill>
              </a:rPr>
              <a:t> produktový manažer, vývojový tým  a případně další zainteresované osoby</a:t>
            </a:r>
          </a:p>
          <a:p>
            <a:endParaRPr lang="cs-CZ" sz="2400" dirty="0" smtClean="0">
              <a:solidFill>
                <a:srgbClr val="777777"/>
              </a:solidFill>
            </a:endParaRPr>
          </a:p>
          <a:p>
            <a:r>
              <a:rPr lang="cs-CZ" sz="2400" b="1" dirty="0" smtClean="0">
                <a:solidFill>
                  <a:srgbClr val="777777"/>
                </a:solidFill>
              </a:rPr>
              <a:t>Co: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777777"/>
                </a:solidFill>
              </a:rPr>
              <a:t>Vývojový tým předvede produktovému manažerovi výsledky iterace (žádné slajdy, ale produkt!)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777777"/>
                </a:solidFill>
              </a:rPr>
              <a:t>Vedoucí týmu seznámí přítomné s hodnotami metrik iterace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777777"/>
                </a:solidFill>
              </a:rPr>
              <a:t>Tým diskutuje vliv výsledků iterace na budoucí plánování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Vyhodnocení  iterace - proces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Kdy:</a:t>
            </a:r>
            <a:r>
              <a:rPr lang="cs-CZ" dirty="0" smtClean="0"/>
              <a:t> po ukončení (každé) iterace</a:t>
            </a:r>
          </a:p>
          <a:p>
            <a:endParaRPr lang="cs-CZ" dirty="0" smtClean="0"/>
          </a:p>
          <a:p>
            <a:r>
              <a:rPr lang="cs-CZ" b="1" dirty="0" smtClean="0"/>
              <a:t>Kdo:</a:t>
            </a:r>
            <a:r>
              <a:rPr lang="cs-CZ" dirty="0" smtClean="0"/>
              <a:t> vývojový tým </a:t>
            </a:r>
          </a:p>
          <a:p>
            <a:endParaRPr lang="cs-CZ" dirty="0" smtClean="0"/>
          </a:p>
          <a:p>
            <a:r>
              <a:rPr lang="cs-CZ" b="1" dirty="0" smtClean="0"/>
              <a:t>Co: </a:t>
            </a:r>
            <a:r>
              <a:rPr lang="cs-CZ" dirty="0" smtClean="0"/>
              <a:t>zhodnotí se postupy (procesy) a navrhnou se zlepšení pro příští iteraci(e).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Co funguje ponechat.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Co nefunguje zahodit. Nemilosrdně</a:t>
            </a:r>
            <a:r>
              <a:rPr lang="en-US" dirty="0" smtClean="0"/>
              <a:t>!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</a:t>
            </a:r>
            <a:r>
              <a:rPr lang="cs-CZ" dirty="0" err="1" smtClean="0"/>
              <a:t>běr</a:t>
            </a:r>
            <a:r>
              <a:rPr lang="cs-CZ" dirty="0" smtClean="0"/>
              <a:t> nových nápadů na zlepšení a jak je uvést v život.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Plánování vydání (</a:t>
            </a:r>
            <a:r>
              <a:rPr lang="cs-CZ" dirty="0" err="1" smtClean="0"/>
              <a:t>Release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70038"/>
            <a:ext cx="8229600" cy="4930796"/>
          </a:xfrm>
        </p:spPr>
        <p:txBody>
          <a:bodyPr/>
          <a:lstStyle/>
          <a:p>
            <a:r>
              <a:rPr lang="cs-CZ" b="1" dirty="0" smtClean="0"/>
              <a:t>Kdy:</a:t>
            </a:r>
            <a:r>
              <a:rPr lang="cs-CZ" dirty="0" smtClean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vždy na počátku </a:t>
            </a:r>
            <a:r>
              <a:rPr lang="cs-CZ" dirty="0" err="1" smtClean="0"/>
              <a:t>release</a:t>
            </a:r>
            <a:r>
              <a:rPr lang="cs-CZ" dirty="0" smtClean="0"/>
              <a:t> cyklu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po schválení projektu</a:t>
            </a:r>
          </a:p>
          <a:p>
            <a:endParaRPr lang="cs-CZ" sz="1000" dirty="0" smtClean="0"/>
          </a:p>
          <a:p>
            <a:r>
              <a:rPr lang="cs-CZ" b="1" dirty="0" smtClean="0"/>
              <a:t>Kdo:</a:t>
            </a:r>
            <a:r>
              <a:rPr lang="cs-CZ" dirty="0" smtClean="0"/>
              <a:t> produktový manažer, vývojový tým architekt, …</a:t>
            </a:r>
          </a:p>
          <a:p>
            <a:endParaRPr lang="cs-CZ" sz="1000" b="1" dirty="0" smtClean="0"/>
          </a:p>
          <a:p>
            <a:r>
              <a:rPr lang="cs-CZ" b="1" dirty="0" smtClean="0"/>
              <a:t>Co: 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inspekce funkcionality (</a:t>
            </a:r>
            <a:r>
              <a:rPr lang="cs-CZ" dirty="0" err="1" smtClean="0"/>
              <a:t>epics</a:t>
            </a:r>
            <a:r>
              <a:rPr lang="cs-CZ" dirty="0" smtClean="0"/>
              <a:t>) v produktovém </a:t>
            </a:r>
            <a:r>
              <a:rPr lang="cs-CZ" dirty="0" err="1" smtClean="0"/>
              <a:t>backlogu</a:t>
            </a:r>
            <a:endParaRPr lang="cs-CZ" dirty="0" smtClean="0"/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rozepsání funkcionality na </a:t>
            </a:r>
            <a:r>
              <a:rPr lang="cs-CZ" dirty="0" err="1" smtClean="0"/>
              <a:t>stories</a:t>
            </a:r>
            <a:endParaRPr lang="cs-CZ" dirty="0" smtClean="0"/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odhady </a:t>
            </a:r>
            <a:r>
              <a:rPr lang="cs-CZ" dirty="0" err="1" smtClean="0"/>
              <a:t>stories</a:t>
            </a:r>
            <a:endParaRPr lang="cs-CZ" dirty="0" smtClean="0"/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Bližší seznámení týmu se </a:t>
            </a:r>
            <a:r>
              <a:rPr lang="cs-CZ" dirty="0" err="1" smtClean="0"/>
              <a:t>stories</a:t>
            </a:r>
            <a:endParaRPr lang="cs-CZ" dirty="0" smtClean="0"/>
          </a:p>
          <a:p>
            <a:pPr lvl="1">
              <a:buFont typeface="Arial" pitchFamily="34" charset="0"/>
              <a:buChar char="•"/>
            </a:pPr>
            <a:r>
              <a:rPr lang="cs-CZ" dirty="0" err="1" smtClean="0"/>
              <a:t>Prioritizace</a:t>
            </a:r>
            <a:r>
              <a:rPr lang="cs-CZ" dirty="0" smtClean="0"/>
              <a:t> a odhad přiřazení do iterací</a:t>
            </a:r>
          </a:p>
          <a:p>
            <a:pPr lvl="1">
              <a:buFont typeface="Arial" pitchFamily="34" charset="0"/>
              <a:buChar char="•"/>
            </a:pPr>
            <a:r>
              <a:rPr lang="cs-CZ" dirty="0" err="1" smtClean="0"/>
              <a:t>Release</a:t>
            </a:r>
            <a:r>
              <a:rPr lang="cs-CZ" dirty="0" smtClean="0"/>
              <a:t> Vision/</a:t>
            </a:r>
            <a:r>
              <a:rPr lang="cs-CZ" dirty="0" err="1" smtClean="0"/>
              <a:t>Scope</a:t>
            </a:r>
            <a:r>
              <a:rPr lang="cs-CZ" dirty="0" smtClean="0"/>
              <a:t> dokument</a:t>
            </a:r>
          </a:p>
          <a:p>
            <a:endParaRPr lang="cs-CZ" b="1" dirty="0" smtClean="0"/>
          </a:p>
          <a:p>
            <a:pPr lvl="1"/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Jak odhadovat</a:t>
            </a:r>
          </a:p>
        </p:txBody>
      </p:sp>
      <p:pic>
        <p:nvPicPr>
          <p:cNvPr id="16387" name="Zástupný symbol pro obsah 3" descr="estimationCards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97000" y="1905000"/>
            <a:ext cx="6350000" cy="4221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Obsah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cs-CZ" dirty="0" smtClean="0"/>
              <a:t>Proč začalo </a:t>
            </a:r>
            <a:r>
              <a:rPr lang="cs-CZ" dirty="0" err="1" smtClean="0"/>
              <a:t>Kerio</a:t>
            </a:r>
            <a:r>
              <a:rPr lang="cs-CZ" dirty="0" smtClean="0"/>
              <a:t> </a:t>
            </a:r>
            <a:r>
              <a:rPr lang="cs-CZ" dirty="0" err="1" smtClean="0"/>
              <a:t>agilnit</a:t>
            </a:r>
            <a:r>
              <a:rPr lang="cs-CZ" dirty="0" smtClean="0"/>
              <a:t> ?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dirty="0" smtClean="0"/>
              <a:t>Co je SCRUM ?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dirty="0" smtClean="0"/>
              <a:t>A co na to Mařenka </a:t>
            </a:r>
            <a:r>
              <a:rPr lang="cs-CZ" dirty="0" err="1" smtClean="0"/>
              <a:t>Poppendiecková</a:t>
            </a:r>
            <a:r>
              <a:rPr lang="cs-CZ" dirty="0" smtClean="0"/>
              <a:t> ?</a:t>
            </a:r>
            <a:endParaRPr lang="cs-CZ" dirty="0" smtClean="0">
              <a:solidFill>
                <a:schemeClr val="bg2">
                  <a:lumMod val="85000"/>
                </a:schemeClr>
              </a:solidFill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cs-CZ" dirty="0" smtClean="0"/>
              <a:t>Plánovací úrovně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cs-CZ" dirty="0" smtClean="0"/>
              <a:t>Denní plánování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cs-CZ" dirty="0" smtClean="0"/>
              <a:t>Plánování iterace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cs-CZ" dirty="0" smtClean="0"/>
              <a:t>Plánování vydání (</a:t>
            </a:r>
            <a:r>
              <a:rPr lang="cs-CZ" dirty="0" err="1" smtClean="0"/>
              <a:t>release</a:t>
            </a:r>
            <a:r>
              <a:rPr lang="cs-CZ" dirty="0" smtClean="0"/>
              <a:t>)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cs-CZ" dirty="0" smtClean="0"/>
              <a:t>Plánování produktu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cs-CZ" dirty="0" smtClean="0"/>
              <a:t>Strategické plánování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Graf zbývající práce (</a:t>
            </a:r>
            <a:r>
              <a:rPr lang="cs-CZ" dirty="0" err="1" smtClean="0"/>
              <a:t>burndown</a:t>
            </a:r>
            <a:r>
              <a:rPr lang="cs-CZ" dirty="0" smtClean="0"/>
              <a:t> chart)</a:t>
            </a:r>
          </a:p>
        </p:txBody>
      </p:sp>
      <p:graphicFrame>
        <p:nvGraphicFramePr>
          <p:cNvPr id="4" name="Chart 2"/>
          <p:cNvGraphicFramePr>
            <a:graphicFrameLocks/>
          </p:cNvGraphicFramePr>
          <p:nvPr/>
        </p:nvGraphicFramePr>
        <p:xfrm>
          <a:off x="214282" y="1714488"/>
          <a:ext cx="8643998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Graf práce - </a:t>
            </a:r>
            <a:r>
              <a:rPr lang="cs-CZ" dirty="0" err="1" smtClean="0"/>
              <a:t>bugfix</a:t>
            </a:r>
            <a:r>
              <a:rPr lang="cs-CZ" dirty="0" smtClean="0"/>
              <a:t> (</a:t>
            </a:r>
            <a:r>
              <a:rPr lang="cs-CZ" dirty="0" err="1" smtClean="0"/>
              <a:t>burnup</a:t>
            </a:r>
            <a:r>
              <a:rPr lang="cs-CZ" dirty="0" smtClean="0"/>
              <a:t> chart)</a:t>
            </a:r>
          </a:p>
        </p:txBody>
      </p:sp>
      <p:pic>
        <p:nvPicPr>
          <p:cNvPr id="5" name="Obrázek 4" descr="Mail Server_6.6_color_statu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570038"/>
            <a:ext cx="8001056" cy="5287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Roadmapa</a:t>
            </a:r>
            <a:r>
              <a:rPr lang="cs-CZ" dirty="0" smtClean="0"/>
              <a:t> produktu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570038"/>
            <a:ext cx="8543956" cy="5287962"/>
          </a:xfrm>
        </p:spPr>
        <p:txBody>
          <a:bodyPr/>
          <a:lstStyle/>
          <a:p>
            <a:r>
              <a:rPr lang="cs-CZ" dirty="0" smtClean="0"/>
              <a:t>Kdy:  obvykle v období plánování </a:t>
            </a:r>
            <a:r>
              <a:rPr lang="cs-CZ" dirty="0" err="1" smtClean="0"/>
              <a:t>releasu</a:t>
            </a:r>
            <a:r>
              <a:rPr lang="cs-CZ" dirty="0" smtClean="0"/>
              <a:t>, když se něco děje</a:t>
            </a:r>
          </a:p>
          <a:p>
            <a:r>
              <a:rPr lang="cs-CZ" b="1" dirty="0" smtClean="0"/>
              <a:t>Kdo:</a:t>
            </a:r>
            <a:r>
              <a:rPr lang="cs-CZ" dirty="0" smtClean="0"/>
              <a:t> produktový manažer, architekt, management, …</a:t>
            </a:r>
          </a:p>
          <a:p>
            <a:r>
              <a:rPr lang="cs-CZ" b="1" dirty="0" smtClean="0"/>
              <a:t>Co:</a:t>
            </a:r>
          </a:p>
        </p:txBody>
      </p:sp>
      <p:pic>
        <p:nvPicPr>
          <p:cNvPr id="5" name="Obrázek 4" descr="Road_Map_Drawing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2631099"/>
            <a:ext cx="5929354" cy="3941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Backlog</a:t>
            </a:r>
            <a:r>
              <a:rPr lang="cs-CZ" dirty="0" smtClean="0"/>
              <a:t> produktu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570038"/>
            <a:ext cx="8543956" cy="5287962"/>
          </a:xfrm>
        </p:spPr>
        <p:txBody>
          <a:bodyPr/>
          <a:lstStyle/>
          <a:p>
            <a:r>
              <a:rPr lang="cs-CZ" dirty="0" smtClean="0"/>
              <a:t>Kdy:  obvykle po skončení iterace</a:t>
            </a:r>
          </a:p>
          <a:p>
            <a:r>
              <a:rPr lang="cs-CZ" b="1" dirty="0" smtClean="0"/>
              <a:t>Kdo:</a:t>
            </a:r>
            <a:r>
              <a:rPr lang="cs-CZ" dirty="0" smtClean="0"/>
              <a:t> produktový manažer, architekt</a:t>
            </a:r>
          </a:p>
          <a:p>
            <a:r>
              <a:rPr lang="cs-CZ" b="1" dirty="0" smtClean="0"/>
              <a:t>Co:</a:t>
            </a:r>
          </a:p>
          <a:p>
            <a:endParaRPr lang="cs-CZ" b="1" dirty="0" smtClean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214282" y="2857496"/>
          <a:ext cx="8656197" cy="3214710"/>
        </p:xfrm>
        <a:graphic>
          <a:graphicData uri="http://schemas.openxmlformats.org/presentationml/2006/ole">
            <p:oleObj spid="_x0000_s34818" name="List" r:id="rId3" imgW="9315540" imgH="2609760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Strategická vize produktu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570038"/>
            <a:ext cx="8543956" cy="5287962"/>
          </a:xfrm>
        </p:spPr>
        <p:txBody>
          <a:bodyPr/>
          <a:lstStyle/>
          <a:p>
            <a:r>
              <a:rPr lang="cs-CZ" dirty="0" smtClean="0"/>
              <a:t>Kdy:  v období plánování </a:t>
            </a:r>
            <a:r>
              <a:rPr lang="cs-CZ" dirty="0" err="1" smtClean="0"/>
              <a:t>releasu</a:t>
            </a:r>
            <a:endParaRPr lang="cs-CZ" dirty="0" smtClean="0"/>
          </a:p>
          <a:p>
            <a:r>
              <a:rPr lang="cs-CZ" b="1" dirty="0" smtClean="0"/>
              <a:t>Kdo:</a:t>
            </a:r>
            <a:r>
              <a:rPr lang="cs-CZ" dirty="0" smtClean="0"/>
              <a:t> produktový manažer, top management team, architekt</a:t>
            </a:r>
          </a:p>
          <a:p>
            <a:r>
              <a:rPr lang="cs-CZ" b="1" dirty="0" smtClean="0"/>
              <a:t>Co: </a:t>
            </a:r>
            <a:r>
              <a:rPr lang="cs-CZ" dirty="0" err="1" smtClean="0"/>
              <a:t>Elevator</a:t>
            </a:r>
            <a:r>
              <a:rPr lang="cs-CZ" dirty="0" smtClean="0"/>
              <a:t> </a:t>
            </a:r>
            <a:r>
              <a:rPr lang="cs-CZ" dirty="0" err="1" smtClean="0"/>
              <a:t>statement</a:t>
            </a:r>
            <a:r>
              <a:rPr lang="cs-CZ" dirty="0" smtClean="0"/>
              <a:t>, </a:t>
            </a:r>
            <a:r>
              <a:rPr lang="cs-CZ" dirty="0" err="1" smtClean="0"/>
              <a:t>product</a:t>
            </a:r>
            <a:r>
              <a:rPr lang="cs-CZ" dirty="0" smtClean="0"/>
              <a:t> vision box, …</a:t>
            </a:r>
          </a:p>
          <a:p>
            <a:endParaRPr lang="cs-CZ" dirty="0" smtClean="0"/>
          </a:p>
          <a:p>
            <a:r>
              <a:rPr lang="cs-CZ" i="1" dirty="0" smtClean="0"/>
              <a:t>“</a:t>
            </a:r>
            <a:r>
              <a:rPr lang="cs-CZ" dirty="0" err="1" smtClean="0"/>
              <a:t>For</a:t>
            </a:r>
            <a:r>
              <a:rPr lang="cs-CZ" dirty="0" smtClean="0"/>
              <a:t> (</a:t>
            </a:r>
            <a:r>
              <a:rPr lang="cs-CZ" dirty="0" err="1" smtClean="0">
                <a:solidFill>
                  <a:srgbClr val="0070C0"/>
                </a:solidFill>
              </a:rPr>
              <a:t>target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customer</a:t>
            </a:r>
            <a:r>
              <a:rPr lang="cs-CZ" dirty="0" smtClean="0"/>
              <a:t>) </a:t>
            </a:r>
            <a:r>
              <a:rPr lang="cs-CZ" dirty="0" err="1" smtClean="0"/>
              <a:t>who</a:t>
            </a:r>
            <a:r>
              <a:rPr lang="cs-CZ" dirty="0" smtClean="0"/>
              <a:t> (</a:t>
            </a:r>
            <a:r>
              <a:rPr lang="cs-CZ" dirty="0" err="1" smtClean="0">
                <a:solidFill>
                  <a:srgbClr val="0070C0"/>
                </a:solidFill>
              </a:rPr>
              <a:t>statement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of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the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need</a:t>
            </a:r>
            <a:r>
              <a:rPr lang="cs-CZ" dirty="0" smtClean="0"/>
              <a:t>) </a:t>
            </a:r>
            <a:r>
              <a:rPr lang="cs-CZ" dirty="0" err="1" smtClean="0"/>
              <a:t>the</a:t>
            </a:r>
            <a:r>
              <a:rPr lang="cs-CZ" dirty="0" smtClean="0"/>
              <a:t> (</a:t>
            </a:r>
            <a:r>
              <a:rPr lang="cs-CZ" dirty="0" err="1" smtClean="0">
                <a:solidFill>
                  <a:srgbClr val="0070C0"/>
                </a:solidFill>
              </a:rPr>
              <a:t>product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name</a:t>
            </a:r>
            <a:r>
              <a:rPr lang="cs-CZ" dirty="0" smtClean="0"/>
              <a:t>) </a:t>
            </a:r>
            <a:r>
              <a:rPr lang="cs-CZ" dirty="0" err="1" smtClean="0"/>
              <a:t>is</a:t>
            </a:r>
            <a:r>
              <a:rPr lang="cs-CZ" dirty="0" smtClean="0"/>
              <a:t> a (</a:t>
            </a:r>
            <a:r>
              <a:rPr lang="cs-CZ" dirty="0" err="1" smtClean="0">
                <a:solidFill>
                  <a:srgbClr val="0070C0"/>
                </a:solidFill>
              </a:rPr>
              <a:t>product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category</a:t>
            </a:r>
            <a:r>
              <a:rPr lang="cs-CZ" dirty="0" smtClean="0"/>
              <a:t>) </a:t>
            </a:r>
            <a:r>
              <a:rPr lang="cs-CZ" dirty="0" err="1" smtClean="0"/>
              <a:t>that</a:t>
            </a:r>
            <a:r>
              <a:rPr lang="cs-CZ" dirty="0" smtClean="0"/>
              <a:t> (</a:t>
            </a:r>
            <a:r>
              <a:rPr lang="cs-CZ" dirty="0" err="1" smtClean="0">
                <a:solidFill>
                  <a:srgbClr val="0070C0"/>
                </a:solidFill>
              </a:rPr>
              <a:t>product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key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benefit</a:t>
            </a:r>
            <a:r>
              <a:rPr lang="cs-CZ" dirty="0" smtClean="0"/>
              <a:t>, </a:t>
            </a:r>
            <a:r>
              <a:rPr lang="cs-CZ" dirty="0" err="1" smtClean="0">
                <a:solidFill>
                  <a:srgbClr val="0070C0"/>
                </a:solidFill>
              </a:rPr>
              <a:t>compelling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reason</a:t>
            </a:r>
            <a:r>
              <a:rPr lang="cs-CZ" dirty="0" smtClean="0">
                <a:solidFill>
                  <a:srgbClr val="0070C0"/>
                </a:solidFill>
              </a:rPr>
              <a:t> to </a:t>
            </a:r>
            <a:r>
              <a:rPr lang="cs-CZ" dirty="0" err="1" smtClean="0">
                <a:solidFill>
                  <a:srgbClr val="0070C0"/>
                </a:solidFill>
              </a:rPr>
              <a:t>buy</a:t>
            </a:r>
            <a:r>
              <a:rPr lang="cs-CZ" dirty="0" smtClean="0"/>
              <a:t>). </a:t>
            </a:r>
            <a:r>
              <a:rPr lang="cs-CZ" dirty="0" err="1" smtClean="0"/>
              <a:t>Unlike</a:t>
            </a:r>
            <a:r>
              <a:rPr lang="cs-CZ" dirty="0" smtClean="0"/>
              <a:t> (</a:t>
            </a:r>
            <a:r>
              <a:rPr lang="cs-CZ" dirty="0" err="1" smtClean="0">
                <a:solidFill>
                  <a:srgbClr val="0070C0"/>
                </a:solidFill>
              </a:rPr>
              <a:t>primary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competitive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alternative</a:t>
            </a:r>
            <a:r>
              <a:rPr lang="cs-CZ" dirty="0" smtClean="0"/>
              <a:t>), </a:t>
            </a:r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product</a:t>
            </a:r>
            <a:r>
              <a:rPr lang="cs-CZ" dirty="0" smtClean="0"/>
              <a:t> (</a:t>
            </a:r>
            <a:r>
              <a:rPr lang="cs-CZ" dirty="0" err="1" smtClean="0">
                <a:solidFill>
                  <a:srgbClr val="0070C0"/>
                </a:solidFill>
              </a:rPr>
              <a:t>final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statement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of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primary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differentiation</a:t>
            </a:r>
            <a:r>
              <a:rPr lang="cs-CZ" dirty="0" smtClean="0">
                <a:solidFill>
                  <a:srgbClr val="0070C0"/>
                </a:solidFill>
              </a:rPr>
              <a:t>)</a:t>
            </a:r>
            <a:r>
              <a:rPr lang="cs-CZ" dirty="0" smtClean="0"/>
              <a:t>.”</a:t>
            </a:r>
          </a:p>
          <a:p>
            <a:endParaRPr lang="cs-CZ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Z</a:t>
            </a:r>
            <a:r>
              <a:rPr lang="cs-CZ" smtClean="0"/>
              <a:t>ávěr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786050" y="2857496"/>
            <a:ext cx="2757478" cy="1524000"/>
          </a:xfrm>
        </p:spPr>
        <p:txBody>
          <a:bodyPr/>
          <a:lstStyle/>
          <a:p>
            <a:r>
              <a:rPr lang="cs-CZ" sz="4000" b="1" dirty="0" smtClean="0"/>
              <a:t>Otázky ?</a:t>
            </a:r>
          </a:p>
        </p:txBody>
      </p:sp>
      <p:sp>
        <p:nvSpPr>
          <p:cNvPr id="24580" name="Subtitle 2"/>
          <p:cNvSpPr txBox="1">
            <a:spLocks/>
          </p:cNvSpPr>
          <p:nvPr/>
        </p:nvSpPr>
        <p:spPr bwMode="auto">
          <a:xfrm>
            <a:off x="457200" y="60198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  <a:buFont typeface="Arial" pitchFamily="34" charset="0"/>
              <a:buNone/>
            </a:pPr>
            <a:r>
              <a:rPr lang="cs-CZ" sz="2400" b="1" dirty="0" err="1" smtClean="0">
                <a:solidFill>
                  <a:srgbClr val="777777"/>
                </a:solidFill>
                <a:latin typeface="Frutiger LT Com 55 Roman"/>
                <a:ea typeface="Frutiger LT Com 55 Roman"/>
                <a:cs typeface="Frutiger LT Com 55 Roman"/>
              </a:rPr>
              <a:t>vpergl</a:t>
            </a:r>
            <a:r>
              <a:rPr lang="en-US" sz="2400" b="1" dirty="0" smtClean="0">
                <a:solidFill>
                  <a:srgbClr val="777777"/>
                </a:solidFill>
                <a:latin typeface="Frutiger LT Com 55 Roman"/>
                <a:ea typeface="Frutiger LT Com 55 Roman"/>
                <a:cs typeface="Frutiger LT Com 55 Roman"/>
              </a:rPr>
              <a:t>@</a:t>
            </a:r>
            <a:r>
              <a:rPr lang="en-US" sz="2400" b="1" dirty="0" err="1" smtClean="0">
                <a:solidFill>
                  <a:srgbClr val="777777"/>
                </a:solidFill>
                <a:latin typeface="Frutiger LT Com 55 Roman"/>
                <a:ea typeface="Frutiger LT Com 55 Roman"/>
                <a:cs typeface="Frutiger LT Com 55 Roman"/>
              </a:rPr>
              <a:t>kerio.com</a:t>
            </a:r>
            <a:endParaRPr lang="en-US" sz="2400" b="1" dirty="0">
              <a:solidFill>
                <a:srgbClr val="777777"/>
              </a:solidFill>
              <a:latin typeface="Frutiger LT Com 55 Roman"/>
              <a:ea typeface="Frutiger LT Com 55 Roman"/>
              <a:cs typeface="Frutiger LT Com 55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Motivace – proč SCRUM?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905001"/>
            <a:ext cx="8229600" cy="2309818"/>
          </a:xfrm>
        </p:spPr>
        <p:txBody>
          <a:bodyPr/>
          <a:lstStyle/>
          <a:p>
            <a:pPr marL="457200" indent="-457200" eaLnBrk="1" hangingPunct="1"/>
            <a:r>
              <a:rPr lang="cs-CZ" dirty="0" smtClean="0"/>
              <a:t>Vybrali jsme nový webový </a:t>
            </a:r>
            <a:r>
              <a:rPr lang="cs-CZ" dirty="0" err="1" smtClean="0"/>
              <a:t>framework</a:t>
            </a:r>
            <a:r>
              <a:rPr lang="cs-CZ" dirty="0" smtClean="0"/>
              <a:t> a potřebovali ho ověřit na reálné aplikaci.</a:t>
            </a:r>
          </a:p>
          <a:p>
            <a:pPr marL="457200" indent="-457200" eaLnBrk="1" hangingPunct="1"/>
            <a:r>
              <a:rPr lang="cs-CZ" dirty="0" smtClean="0"/>
              <a:t>K ověření jsme zvolili jednodušší ze 2 možných – </a:t>
            </a:r>
            <a:r>
              <a:rPr lang="cs-CZ" dirty="0" err="1" smtClean="0"/>
              <a:t>WebAdmin</a:t>
            </a:r>
            <a:r>
              <a:rPr lang="cs-CZ" dirty="0" smtClean="0"/>
              <a:t> </a:t>
            </a:r>
            <a:r>
              <a:rPr lang="cs-CZ" dirty="0" err="1" smtClean="0"/>
              <a:t>MailServeru</a:t>
            </a:r>
            <a:r>
              <a:rPr lang="cs-CZ" dirty="0" smtClean="0"/>
              <a:t>.</a:t>
            </a:r>
          </a:p>
          <a:p>
            <a:pPr marL="457200" indent="-457200" eaLnBrk="1" hangingPunct="1"/>
            <a:r>
              <a:rPr lang="cs-CZ" dirty="0" smtClean="0"/>
              <a:t>Předtím jsme používali vlastní modifikaci metodiky MSF – Microsoft </a:t>
            </a:r>
            <a:r>
              <a:rPr lang="cs-CZ" dirty="0" err="1" smtClean="0"/>
              <a:t>Solution</a:t>
            </a:r>
            <a:r>
              <a:rPr lang="cs-CZ" dirty="0" smtClean="0"/>
              <a:t> Framework</a:t>
            </a:r>
          </a:p>
          <a:p>
            <a:pPr marL="457200" indent="-457200" eaLnBrk="1" hangingPunct="1"/>
            <a:endParaRPr lang="cs-CZ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214282" y="4505934"/>
            <a:ext cx="82868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eaLnBrk="1" hangingPunct="1"/>
            <a:r>
              <a:rPr lang="cs-CZ" sz="2200" b="1" dirty="0" smtClean="0">
                <a:solidFill>
                  <a:srgbClr val="729ABD"/>
                </a:solidFill>
                <a:latin typeface="Frutiger LT Std 55 Roman"/>
              </a:rPr>
              <a:t>Šok!</a:t>
            </a:r>
            <a:r>
              <a:rPr lang="cs-CZ" sz="2200" dirty="0" smtClean="0">
                <a:solidFill>
                  <a:srgbClr val="729ABD"/>
                </a:solidFill>
                <a:latin typeface="Frutiger LT Std 55 Roman"/>
              </a:rPr>
              <a:t> Odhadli jsme že v 10 lidech budeme potřebovat 5-6 měsíců jenom na specifikace.</a:t>
            </a:r>
          </a:p>
          <a:p>
            <a:pPr marL="457200" indent="-457200" eaLnBrk="1" hangingPunct="1"/>
            <a:endParaRPr lang="cs-CZ" sz="2200" dirty="0" smtClean="0">
              <a:solidFill>
                <a:srgbClr val="729ABD"/>
              </a:solidFill>
              <a:latin typeface="Frutiger LT Std 55 Roman"/>
            </a:endParaRPr>
          </a:p>
          <a:p>
            <a:pPr marL="457200" indent="-457200" eaLnBrk="1" hangingPunct="1"/>
            <a:r>
              <a:rPr lang="cs-CZ" sz="2200" dirty="0" smtClean="0">
                <a:solidFill>
                  <a:srgbClr val="729ABD"/>
                </a:solidFill>
                <a:latin typeface="Frutiger LT Std 55 Roman"/>
              </a:rPr>
              <a:t>Jak 100hoven? Použijeme skrumáž</a:t>
            </a:r>
            <a:r>
              <a:rPr lang="en-US" sz="2200" dirty="0" smtClean="0">
                <a:solidFill>
                  <a:srgbClr val="729ABD"/>
                </a:solidFill>
                <a:latin typeface="Frutiger LT Std 55 Roman"/>
              </a:rPr>
              <a:t>!</a:t>
            </a:r>
            <a:r>
              <a:rPr lang="cs-CZ" sz="2200" dirty="0" smtClean="0">
                <a:solidFill>
                  <a:srgbClr val="729ABD"/>
                </a:solidFill>
                <a:latin typeface="Frutiger LT Std 55 Roman"/>
              </a:rPr>
              <a:t> ;-)</a:t>
            </a:r>
            <a:endParaRPr lang="cs-CZ" sz="2200" dirty="0">
              <a:solidFill>
                <a:srgbClr val="729ABD"/>
              </a:solidFill>
              <a:latin typeface="Frutiger LT Std 55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Charakteristiky </a:t>
            </a:r>
            <a:r>
              <a:rPr lang="cs-CZ" dirty="0" err="1" smtClean="0"/>
              <a:t>SCRUMu</a:t>
            </a:r>
            <a:endParaRPr lang="cs-CZ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Jedna z agilních metodik.</a:t>
            </a:r>
          </a:p>
          <a:p>
            <a:pPr eaLnBrk="1" hangingPunct="1"/>
            <a:r>
              <a:rPr lang="cs-CZ" smtClean="0"/>
              <a:t>Postupuje v malých iteracích a přírustcích.</a:t>
            </a:r>
          </a:p>
          <a:p>
            <a:pPr eaLnBrk="1" hangingPunct="1"/>
            <a:r>
              <a:rPr lang="cs-CZ" smtClean="0"/>
              <a:t>Předvedení fungující aplikace na konci každé iterace (jednou za 2-4 týdny).</a:t>
            </a:r>
          </a:p>
          <a:p>
            <a:pPr eaLnBrk="1" hangingPunct="1"/>
            <a:r>
              <a:rPr lang="cs-CZ" smtClean="0"/>
              <a:t>Orientace na výsledek a problémy zákazníka.</a:t>
            </a:r>
          </a:p>
          <a:p>
            <a:pPr eaLnBrk="1" hangingPunct="1"/>
            <a:r>
              <a:rPr lang="cs-CZ" smtClean="0"/>
              <a:t>Tým se „sám“ organizuje.</a:t>
            </a:r>
          </a:p>
          <a:p>
            <a:pPr eaLnBrk="1" hangingPunct="1"/>
            <a:r>
              <a:rPr lang="cs-CZ" smtClean="0"/>
              <a:t>Žádná zázračná metoda</a:t>
            </a:r>
            <a:r>
              <a:rPr lang="en-US" smtClean="0"/>
              <a:t>!</a:t>
            </a:r>
            <a:endParaRPr lang="cs-CZ" smtClean="0"/>
          </a:p>
          <a:p>
            <a:pPr eaLnBrk="1" hangingPunct="1"/>
            <a:r>
              <a:rPr lang="en-US" smtClean="0"/>
              <a:t>N</a:t>
            </a:r>
            <a:r>
              <a:rPr lang="cs-CZ" smtClean="0"/>
              <a:t>ení potřeba dlouhé průpravy na začátku – jen otevřenou mysl</a:t>
            </a:r>
          </a:p>
          <a:p>
            <a:pPr eaLnBrk="1" hangingPunct="1"/>
            <a:r>
              <a:rPr lang="cs-CZ" smtClean="0"/>
              <a:t>Minimálně na začátku není potřeba složitý software.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90488" y="5321300"/>
            <a:ext cx="1676400" cy="622300"/>
            <a:chOff x="0" y="0"/>
            <a:chExt cx="1056" cy="392"/>
          </a:xfrm>
        </p:grpSpPr>
        <p:pic>
          <p:nvPicPr>
            <p:cNvPr id="7" name="Picture 2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056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30"/>
            <p:cNvSpPr>
              <a:spLocks/>
            </p:cNvSpPr>
            <p:nvPr/>
          </p:nvSpPr>
          <p:spPr bwMode="auto">
            <a:xfrm>
              <a:off x="181" y="125"/>
              <a:ext cx="839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</a:rPr>
                <a:t>IP Address</a:t>
              </a:r>
            </a:p>
          </p:txBody>
        </p:sp>
      </p:grp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90488" y="5321300"/>
            <a:ext cx="1676400" cy="622300"/>
            <a:chOff x="0" y="0"/>
            <a:chExt cx="1056" cy="392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056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4"/>
            <p:cNvSpPr>
              <a:spLocks/>
            </p:cNvSpPr>
            <p:nvPr/>
          </p:nvSpPr>
          <p:spPr bwMode="auto">
            <a:xfrm>
              <a:off x="193" y="125"/>
              <a:ext cx="81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400" dirty="0">
                  <a:solidFill>
                    <a:schemeClr val="tx1"/>
                  </a:solidFill>
                </a:rPr>
                <a:t>Scheduling</a:t>
              </a:r>
            </a:p>
          </p:txBody>
        </p:sp>
      </p:grpSp>
      <p:grpSp>
        <p:nvGrpSpPr>
          <p:cNvPr id="12" name="Group 5"/>
          <p:cNvGrpSpPr>
            <a:grpSpLocks/>
          </p:cNvGrpSpPr>
          <p:nvPr/>
        </p:nvGrpSpPr>
        <p:grpSpPr bwMode="auto">
          <a:xfrm>
            <a:off x="395288" y="4876800"/>
            <a:ext cx="1676400" cy="622300"/>
            <a:chOff x="0" y="0"/>
            <a:chExt cx="1056" cy="392"/>
          </a:xfrm>
        </p:grpSpPr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056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7"/>
            <p:cNvSpPr>
              <a:spLocks/>
            </p:cNvSpPr>
            <p:nvPr/>
          </p:nvSpPr>
          <p:spPr bwMode="auto">
            <a:xfrm>
              <a:off x="181" y="125"/>
              <a:ext cx="839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</a:rPr>
                <a:t>IP Address</a:t>
              </a:r>
            </a:p>
          </p:txBody>
        </p:sp>
      </p:grpSp>
      <p:grpSp>
        <p:nvGrpSpPr>
          <p:cNvPr id="15" name="Group 31"/>
          <p:cNvGrpSpPr>
            <a:grpSpLocks/>
          </p:cNvGrpSpPr>
          <p:nvPr/>
        </p:nvGrpSpPr>
        <p:grpSpPr bwMode="auto">
          <a:xfrm>
            <a:off x="395288" y="4876800"/>
            <a:ext cx="1676400" cy="622300"/>
            <a:chOff x="0" y="0"/>
            <a:chExt cx="1056" cy="392"/>
          </a:xfrm>
        </p:grpSpPr>
        <p:pic>
          <p:nvPicPr>
            <p:cNvPr id="16" name="Picture 3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056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33"/>
            <p:cNvSpPr>
              <a:spLocks/>
            </p:cNvSpPr>
            <p:nvPr/>
          </p:nvSpPr>
          <p:spPr bwMode="auto">
            <a:xfrm>
              <a:off x="262" y="125"/>
              <a:ext cx="67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</a:rPr>
                <a:t>Statistics</a:t>
              </a:r>
            </a:p>
          </p:txBody>
        </p:sp>
      </p:grpSp>
      <p:grpSp>
        <p:nvGrpSpPr>
          <p:cNvPr id="18" name="Group 8"/>
          <p:cNvGrpSpPr>
            <a:grpSpLocks/>
          </p:cNvGrpSpPr>
          <p:nvPr/>
        </p:nvGrpSpPr>
        <p:grpSpPr bwMode="auto">
          <a:xfrm>
            <a:off x="90488" y="4419600"/>
            <a:ext cx="1676400" cy="622300"/>
            <a:chOff x="0" y="0"/>
            <a:chExt cx="1056" cy="392"/>
          </a:xfrm>
        </p:grpSpPr>
        <p:pic>
          <p:nvPicPr>
            <p:cNvPr id="19" name="Picture 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056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ctangle 10"/>
            <p:cNvSpPr>
              <a:spLocks/>
            </p:cNvSpPr>
            <p:nvPr/>
          </p:nvSpPr>
          <p:spPr bwMode="auto">
            <a:xfrm>
              <a:off x="235" y="125"/>
              <a:ext cx="73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</a:rPr>
                <a:t>Accounts</a:t>
              </a:r>
            </a:p>
          </p:txBody>
        </p:sp>
      </p:grpSp>
      <p:grpSp>
        <p:nvGrpSpPr>
          <p:cNvPr id="22" name="Group 11"/>
          <p:cNvGrpSpPr>
            <a:grpSpLocks/>
          </p:cNvGrpSpPr>
          <p:nvPr/>
        </p:nvGrpSpPr>
        <p:grpSpPr bwMode="auto">
          <a:xfrm>
            <a:off x="4090988" y="1879600"/>
            <a:ext cx="2832100" cy="2374900"/>
            <a:chOff x="0" y="0"/>
            <a:chExt cx="1784" cy="1496"/>
          </a:xfrm>
        </p:grpSpPr>
        <p:pic>
          <p:nvPicPr>
            <p:cNvPr id="23" name="Picture 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784" cy="1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ctangle 13"/>
            <p:cNvSpPr>
              <a:spLocks/>
            </p:cNvSpPr>
            <p:nvPr/>
          </p:nvSpPr>
          <p:spPr bwMode="auto">
            <a:xfrm>
              <a:off x="403" y="378"/>
              <a:ext cx="795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</a:rPr>
                <a:t>Sprint</a:t>
              </a:r>
            </a:p>
            <a:p>
              <a:r>
                <a:rPr lang="en-US" sz="2400">
                  <a:solidFill>
                    <a:schemeClr val="tx1"/>
                  </a:solidFill>
                </a:rPr>
                <a:t>2-4 weeks</a:t>
              </a:r>
            </a:p>
          </p:txBody>
        </p:sp>
      </p:grpSp>
      <p:grpSp>
        <p:nvGrpSpPr>
          <p:cNvPr id="25" name="Group 14"/>
          <p:cNvGrpSpPr>
            <a:grpSpLocks/>
          </p:cNvGrpSpPr>
          <p:nvPr/>
        </p:nvGrpSpPr>
        <p:grpSpPr bwMode="auto">
          <a:xfrm>
            <a:off x="522288" y="3119438"/>
            <a:ext cx="1676400" cy="995362"/>
            <a:chOff x="0" y="21"/>
            <a:chExt cx="1056" cy="627"/>
          </a:xfrm>
        </p:grpSpPr>
        <p:pic>
          <p:nvPicPr>
            <p:cNvPr id="26" name="Picture 1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56"/>
              <a:ext cx="1056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Rectangle 16"/>
            <p:cNvSpPr>
              <a:spLocks/>
            </p:cNvSpPr>
            <p:nvPr/>
          </p:nvSpPr>
          <p:spPr bwMode="auto">
            <a:xfrm>
              <a:off x="235" y="381"/>
              <a:ext cx="73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</a:rPr>
                <a:t>Accounts</a:t>
              </a:r>
            </a:p>
          </p:txBody>
        </p:sp>
        <p:sp>
          <p:nvSpPr>
            <p:cNvPr id="28" name="Rectangle 17"/>
            <p:cNvSpPr>
              <a:spLocks/>
            </p:cNvSpPr>
            <p:nvPr/>
          </p:nvSpPr>
          <p:spPr bwMode="auto">
            <a:xfrm>
              <a:off x="115" y="21"/>
              <a:ext cx="82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</a:rPr>
                <a:t>Sprint goal</a:t>
              </a:r>
            </a:p>
          </p:txBody>
        </p:sp>
      </p:grpSp>
      <p:grpSp>
        <p:nvGrpSpPr>
          <p:cNvPr id="29" name="Group 18"/>
          <p:cNvGrpSpPr>
            <a:grpSpLocks/>
          </p:cNvGrpSpPr>
          <p:nvPr/>
        </p:nvGrpSpPr>
        <p:grpSpPr bwMode="auto">
          <a:xfrm>
            <a:off x="2274888" y="3632200"/>
            <a:ext cx="2211388" cy="1244600"/>
            <a:chOff x="0" y="0"/>
            <a:chExt cx="1393" cy="784"/>
          </a:xfrm>
        </p:grpSpPr>
        <p:pic>
          <p:nvPicPr>
            <p:cNvPr id="30" name="Picture 1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114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Rectangle 20"/>
            <p:cNvSpPr>
              <a:spLocks/>
            </p:cNvSpPr>
            <p:nvPr/>
          </p:nvSpPr>
          <p:spPr bwMode="auto">
            <a:xfrm>
              <a:off x="321" y="288"/>
              <a:ext cx="1072" cy="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2400">
                  <a:solidFill>
                    <a:schemeClr val="tx1"/>
                  </a:solidFill>
                </a:rPr>
                <a:t>Sprint backlog</a:t>
              </a:r>
            </a:p>
          </p:txBody>
        </p:sp>
      </p:grpSp>
      <p:grpSp>
        <p:nvGrpSpPr>
          <p:cNvPr id="32" name="Group 21"/>
          <p:cNvGrpSpPr>
            <a:grpSpLocks/>
          </p:cNvGrpSpPr>
          <p:nvPr/>
        </p:nvGrpSpPr>
        <p:grpSpPr bwMode="auto">
          <a:xfrm>
            <a:off x="6697663" y="3263900"/>
            <a:ext cx="2115464" cy="1635971"/>
            <a:chOff x="53" y="0"/>
            <a:chExt cx="1701" cy="1041"/>
          </a:xfrm>
        </p:grpSpPr>
        <p:pic>
          <p:nvPicPr>
            <p:cNvPr id="33" name="Picture 2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2" y="0"/>
              <a:ext cx="928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Rectangle 23"/>
            <p:cNvSpPr>
              <a:spLocks/>
            </p:cNvSpPr>
            <p:nvPr/>
          </p:nvSpPr>
          <p:spPr bwMode="auto">
            <a:xfrm>
              <a:off x="53" y="688"/>
              <a:ext cx="1701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Potentially shippable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product increment</a:t>
              </a:r>
            </a:p>
          </p:txBody>
        </p:sp>
      </p:grpSp>
      <p:sp>
        <p:nvSpPr>
          <p:cNvPr id="35" name="Rectangle 24"/>
          <p:cNvSpPr>
            <a:spLocks/>
          </p:cNvSpPr>
          <p:nvPr/>
        </p:nvSpPr>
        <p:spPr bwMode="auto">
          <a:xfrm>
            <a:off x="728663" y="5908675"/>
            <a:ext cx="9874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Product</a:t>
            </a:r>
          </a:p>
          <a:p>
            <a:r>
              <a:rPr lang="en-US" sz="2400">
                <a:solidFill>
                  <a:schemeClr val="tx1"/>
                </a:solidFill>
              </a:rPr>
              <a:t>backlog</a:t>
            </a:r>
          </a:p>
        </p:txBody>
      </p:sp>
      <p:grpSp>
        <p:nvGrpSpPr>
          <p:cNvPr id="36" name="Group 25"/>
          <p:cNvGrpSpPr>
            <a:grpSpLocks/>
          </p:cNvGrpSpPr>
          <p:nvPr/>
        </p:nvGrpSpPr>
        <p:grpSpPr bwMode="auto">
          <a:xfrm>
            <a:off x="2351088" y="5321300"/>
            <a:ext cx="1676400" cy="622300"/>
            <a:chOff x="0" y="0"/>
            <a:chExt cx="1056" cy="392"/>
          </a:xfrm>
        </p:grpSpPr>
        <p:pic>
          <p:nvPicPr>
            <p:cNvPr id="37" name="Picture 2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056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Rectangle 27"/>
            <p:cNvSpPr>
              <a:spLocks/>
            </p:cNvSpPr>
            <p:nvPr/>
          </p:nvSpPr>
          <p:spPr bwMode="auto">
            <a:xfrm>
              <a:off x="262" y="125"/>
              <a:ext cx="67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</a:rPr>
                <a:t>Statistics</a:t>
              </a:r>
            </a:p>
          </p:txBody>
        </p:sp>
      </p:grpSp>
      <p:grpSp>
        <p:nvGrpSpPr>
          <p:cNvPr id="39" name="Group 37"/>
          <p:cNvGrpSpPr>
            <a:grpSpLocks/>
          </p:cNvGrpSpPr>
          <p:nvPr/>
        </p:nvGrpSpPr>
        <p:grpSpPr bwMode="auto">
          <a:xfrm>
            <a:off x="4306888" y="884238"/>
            <a:ext cx="1358900" cy="1477962"/>
            <a:chOff x="0" y="21"/>
            <a:chExt cx="856" cy="931"/>
          </a:xfrm>
        </p:grpSpPr>
        <p:pic>
          <p:nvPicPr>
            <p:cNvPr id="40" name="Picture 3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264"/>
              <a:ext cx="856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Rectangle 39"/>
            <p:cNvSpPr>
              <a:spLocks/>
            </p:cNvSpPr>
            <p:nvPr/>
          </p:nvSpPr>
          <p:spPr bwMode="auto">
            <a:xfrm>
              <a:off x="86" y="21"/>
              <a:ext cx="693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</a:rPr>
                <a:t>24 hours</a:t>
              </a:r>
            </a:p>
          </p:txBody>
        </p:sp>
      </p:grpSp>
      <p:grpSp>
        <p:nvGrpSpPr>
          <p:cNvPr id="42" name="Group 34"/>
          <p:cNvGrpSpPr>
            <a:grpSpLocks/>
          </p:cNvGrpSpPr>
          <p:nvPr/>
        </p:nvGrpSpPr>
        <p:grpSpPr bwMode="auto">
          <a:xfrm>
            <a:off x="90488" y="4419600"/>
            <a:ext cx="1676400" cy="622300"/>
            <a:chOff x="0" y="0"/>
            <a:chExt cx="1056" cy="392"/>
          </a:xfrm>
        </p:grpSpPr>
        <p:pic>
          <p:nvPicPr>
            <p:cNvPr id="43" name="Picture 3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056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Rectangle 36"/>
            <p:cNvSpPr>
              <a:spLocks/>
            </p:cNvSpPr>
            <p:nvPr/>
          </p:nvSpPr>
          <p:spPr bwMode="auto">
            <a:xfrm>
              <a:off x="193" y="125"/>
              <a:ext cx="81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400" dirty="0">
                  <a:solidFill>
                    <a:schemeClr val="tx1"/>
                  </a:solidFill>
                </a:rPr>
                <a:t>Scheduling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Motto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 smtClean="0"/>
              <a:t>„</a:t>
            </a:r>
            <a:r>
              <a:rPr lang="cs-CZ" sz="3200" i="1" dirty="0" smtClean="0"/>
              <a:t>These </a:t>
            </a:r>
            <a:r>
              <a:rPr lang="cs-CZ" sz="3200" i="1" dirty="0" err="1" smtClean="0"/>
              <a:t>days</a:t>
            </a:r>
            <a:r>
              <a:rPr lang="cs-CZ" sz="3200" i="1" dirty="0" smtClean="0"/>
              <a:t> </a:t>
            </a:r>
            <a:r>
              <a:rPr lang="cs-CZ" sz="3200" i="1" dirty="0" err="1" smtClean="0"/>
              <a:t>we</a:t>
            </a:r>
            <a:r>
              <a:rPr lang="cs-CZ" sz="3200" i="1" dirty="0" smtClean="0"/>
              <a:t> do not program software module by module;</a:t>
            </a:r>
            <a:endParaRPr lang="cs-CZ" sz="3200" dirty="0" smtClean="0"/>
          </a:p>
          <a:p>
            <a:r>
              <a:rPr lang="cs-CZ" sz="3200" i="1" dirty="0" err="1" smtClean="0"/>
              <a:t>we</a:t>
            </a:r>
            <a:r>
              <a:rPr lang="cs-CZ" sz="3200" i="1" dirty="0" smtClean="0"/>
              <a:t> program software feature by feature.“</a:t>
            </a:r>
          </a:p>
          <a:p>
            <a:endParaRPr lang="cs-CZ" sz="3200" dirty="0" smtClean="0"/>
          </a:p>
          <a:p>
            <a:endParaRPr lang="cs-CZ" sz="3200" dirty="0" smtClean="0"/>
          </a:p>
          <a:p>
            <a:pPr algn="r"/>
            <a:r>
              <a:rPr lang="cs-CZ" sz="3200" dirty="0" smtClean="0"/>
              <a:t>Mařenka </a:t>
            </a:r>
            <a:r>
              <a:rPr lang="cs-CZ" sz="3200" dirty="0" err="1" smtClean="0"/>
              <a:t>Poppendiecková</a:t>
            </a:r>
            <a:endParaRPr lang="cs-CZ" sz="3200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714752"/>
            <a:ext cx="278608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215900" y="-787400"/>
            <a:ext cx="9461500" cy="1752600"/>
          </a:xfrm>
          <a:ln/>
        </p:spPr>
        <p:txBody>
          <a:bodyPr anchor="t"/>
          <a:lstStyle/>
          <a:p>
            <a:pPr>
              <a:lnSpc>
                <a:spcPct val="70000"/>
              </a:lnSpc>
            </a:pPr>
            <a:r>
              <a:rPr lang="en-US"/>
              <a:t>Sequential vs. overlapping development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7700" y="4711700"/>
            <a:ext cx="6254750" cy="1503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1130300" y="2070100"/>
            <a:ext cx="73152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982634" y="6215082"/>
            <a:ext cx="73152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" name="AutoShape 6"/>
          <p:cNvSpPr>
            <a:spLocks/>
          </p:cNvSpPr>
          <p:nvPr/>
        </p:nvSpPr>
        <p:spPr bwMode="auto">
          <a:xfrm>
            <a:off x="215900" y="2374900"/>
            <a:ext cx="4424334" cy="1625604"/>
          </a:xfrm>
          <a:prstGeom prst="roundRect">
            <a:avLst>
              <a:gd name="adj" fmla="val 24741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25400">
            <a:solidFill>
              <a:srgbClr val="003C83"/>
            </a:solidFill>
            <a:round/>
            <a:headEnd/>
            <a:tailEnd/>
          </a:ln>
          <a:effectLst>
            <a:outerShdw dist="63500" dir="2700000" algn="ctr" rotWithShape="0">
              <a:schemeClr val="bg2">
                <a:alpha val="29999"/>
              </a:schemeClr>
            </a:outerShdw>
          </a:effectLst>
        </p:spPr>
        <p:txBody>
          <a:bodyPr/>
          <a:lstStyle/>
          <a:p>
            <a:endParaRPr lang="cs-CZ"/>
          </a:p>
        </p:txBody>
      </p:sp>
      <p:sp>
        <p:nvSpPr>
          <p:cNvPr id="11" name="AutoShape 7"/>
          <p:cNvSpPr>
            <a:spLocks/>
          </p:cNvSpPr>
          <p:nvPr/>
        </p:nvSpPr>
        <p:spPr bwMode="auto">
          <a:xfrm>
            <a:off x="4737100" y="3071810"/>
            <a:ext cx="4279900" cy="1639890"/>
          </a:xfrm>
          <a:prstGeom prst="roundRect">
            <a:avLst>
              <a:gd name="adj" fmla="val 24741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25400">
            <a:solidFill>
              <a:srgbClr val="00531C"/>
            </a:solidFill>
            <a:round/>
            <a:headEnd/>
            <a:tailEnd/>
          </a:ln>
          <a:effectLst>
            <a:outerShdw dist="63500" dir="2700000" algn="ctr" rotWithShape="0">
              <a:schemeClr val="bg2">
                <a:alpha val="29999"/>
              </a:schemeClr>
            </a:outerShdw>
          </a:effectLst>
        </p:spPr>
        <p:txBody>
          <a:bodyPr/>
          <a:lstStyle/>
          <a:p>
            <a:endParaRPr lang="cs-CZ"/>
          </a:p>
        </p:txBody>
      </p:sp>
      <p:sp>
        <p:nvSpPr>
          <p:cNvPr id="12" name="Rectangle 8"/>
          <p:cNvSpPr>
            <a:spLocks/>
          </p:cNvSpPr>
          <p:nvPr/>
        </p:nvSpPr>
        <p:spPr bwMode="auto">
          <a:xfrm>
            <a:off x="500034" y="2501900"/>
            <a:ext cx="3873500" cy="149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0800" tIns="50800" rIns="50800" bIns="50800"/>
          <a:lstStyle/>
          <a:p>
            <a:pPr algn="l">
              <a:tabLst>
                <a:tab pos="1066800" algn="l"/>
              </a:tabLst>
            </a:pPr>
            <a:r>
              <a:rPr lang="en-US" sz="3000" dirty="0">
                <a:solidFill>
                  <a:srgbClr val="FFFFFF"/>
                </a:solidFill>
                <a:ea typeface="Gill Sans" pitchFamily="80" charset="0"/>
                <a:cs typeface="Gill Sans" pitchFamily="80" charset="0"/>
              </a:rPr>
              <a:t>Rather than doing all of one thing at a time...</a:t>
            </a:r>
          </a:p>
        </p:txBody>
      </p:sp>
      <p:sp>
        <p:nvSpPr>
          <p:cNvPr id="13" name="Rectangle 9"/>
          <p:cNvSpPr>
            <a:spLocks/>
          </p:cNvSpPr>
          <p:nvPr/>
        </p:nvSpPr>
        <p:spPr bwMode="auto">
          <a:xfrm>
            <a:off x="4927600" y="3071810"/>
            <a:ext cx="4025900" cy="163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0800" tIns="50800" rIns="50800" bIns="50800"/>
          <a:lstStyle/>
          <a:p>
            <a:pPr algn="l">
              <a:tabLst>
                <a:tab pos="1066800" algn="l"/>
              </a:tabLst>
            </a:pPr>
            <a:r>
              <a:rPr lang="en-US" sz="3000" dirty="0">
                <a:solidFill>
                  <a:srgbClr val="FFFFFF"/>
                </a:solidFill>
                <a:ea typeface="Gill Sans" pitchFamily="80" charset="0"/>
                <a:cs typeface="Gill Sans" pitchFamily="80" charset="0"/>
              </a:rPr>
              <a:t>...Scrum teams do a little of everything all the time</a:t>
            </a:r>
          </a:p>
        </p:txBody>
      </p:sp>
      <p:sp>
        <p:nvSpPr>
          <p:cNvPr id="14" name="Rectangle 10"/>
          <p:cNvSpPr>
            <a:spLocks/>
          </p:cNvSpPr>
          <p:nvPr/>
        </p:nvSpPr>
        <p:spPr bwMode="auto">
          <a:xfrm>
            <a:off x="500034" y="1168400"/>
            <a:ext cx="2078066" cy="5969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600" dirty="0">
                <a:solidFill>
                  <a:srgbClr val="FFFFFF"/>
                </a:solidFill>
                <a:ea typeface="Gill Sans" pitchFamily="80" charset="0"/>
                <a:cs typeface="Gill Sans" pitchFamily="80" charset="0"/>
              </a:rPr>
              <a:t>Requirements</a:t>
            </a:r>
          </a:p>
        </p:txBody>
      </p:sp>
      <p:sp>
        <p:nvSpPr>
          <p:cNvPr id="15" name="Rectangle 11"/>
          <p:cNvSpPr>
            <a:spLocks/>
          </p:cNvSpPr>
          <p:nvPr/>
        </p:nvSpPr>
        <p:spPr bwMode="auto">
          <a:xfrm>
            <a:off x="2768600" y="1168400"/>
            <a:ext cx="1968500" cy="596900"/>
          </a:xfrm>
          <a:prstGeom prst="rect">
            <a:avLst/>
          </a:prstGeom>
          <a:solidFill>
            <a:srgbClr val="01FF0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600">
                <a:solidFill>
                  <a:srgbClr val="FFFFFF"/>
                </a:solidFill>
                <a:ea typeface="Gill Sans" pitchFamily="80" charset="0"/>
                <a:cs typeface="Gill Sans" pitchFamily="80" charset="0"/>
              </a:rPr>
              <a:t>Design</a:t>
            </a:r>
          </a:p>
        </p:txBody>
      </p:sp>
      <p:sp>
        <p:nvSpPr>
          <p:cNvPr id="16" name="Rectangle 12"/>
          <p:cNvSpPr>
            <a:spLocks/>
          </p:cNvSpPr>
          <p:nvPr/>
        </p:nvSpPr>
        <p:spPr bwMode="auto">
          <a:xfrm>
            <a:off x="4927600" y="1168400"/>
            <a:ext cx="1968500" cy="5969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600">
                <a:solidFill>
                  <a:srgbClr val="FFFFFF"/>
                </a:solidFill>
                <a:ea typeface="Gill Sans" pitchFamily="80" charset="0"/>
                <a:cs typeface="Gill Sans" pitchFamily="80" charset="0"/>
              </a:rPr>
              <a:t>Code</a:t>
            </a:r>
          </a:p>
        </p:txBody>
      </p:sp>
      <p:sp>
        <p:nvSpPr>
          <p:cNvPr id="17" name="Rectangle 13"/>
          <p:cNvSpPr>
            <a:spLocks/>
          </p:cNvSpPr>
          <p:nvPr/>
        </p:nvSpPr>
        <p:spPr bwMode="auto">
          <a:xfrm>
            <a:off x="7086600" y="1168400"/>
            <a:ext cx="1968500" cy="596900"/>
          </a:xfrm>
          <a:prstGeom prst="rect">
            <a:avLst/>
          </a:prstGeom>
          <a:solidFill>
            <a:srgbClr val="3366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600">
                <a:solidFill>
                  <a:srgbClr val="FFFFFF"/>
                </a:solidFill>
                <a:ea typeface="Gill Sans" pitchFamily="80" charset="0"/>
                <a:cs typeface="Gill Sans" pitchFamily="80" charset="0"/>
              </a:rPr>
              <a:t>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Plánovací úrovně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sz="3200" dirty="0" smtClean="0"/>
              <a:t>Strategické plánování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200" dirty="0" smtClean="0"/>
              <a:t>Plánování produktu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200" dirty="0" smtClean="0"/>
              <a:t>Plánování vydání (</a:t>
            </a:r>
            <a:r>
              <a:rPr lang="cs-CZ" sz="3200" dirty="0" err="1" smtClean="0"/>
              <a:t>release</a:t>
            </a:r>
            <a:r>
              <a:rPr lang="cs-CZ" sz="32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200" dirty="0" smtClean="0"/>
              <a:t>Plánování iterace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200" dirty="0" smtClean="0"/>
              <a:t>Denní plánování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1" y="1446451"/>
            <a:ext cx="8143933" cy="95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1" y="2402227"/>
            <a:ext cx="8143934" cy="114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1" y="3547476"/>
            <a:ext cx="8143934" cy="1149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1" y="4806340"/>
            <a:ext cx="8143934" cy="94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1" y="5752960"/>
            <a:ext cx="8143936" cy="890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ovéPole 11"/>
          <p:cNvSpPr txBox="1"/>
          <p:nvPr/>
        </p:nvSpPr>
        <p:spPr>
          <a:xfrm>
            <a:off x="1428728" y="773651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729ABD"/>
                </a:solidFill>
              </a:rPr>
              <a:t>Detaily přidávej, až je to třeba</a:t>
            </a:r>
            <a:endParaRPr lang="cs-CZ" sz="3200" b="1" dirty="0">
              <a:solidFill>
                <a:srgbClr val="729AB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erio PowerPoint Template 2008-2">
  <a:themeElements>
    <a:clrScheme name="Kerio PowerPoint Template Color Theme">
      <a:dk1>
        <a:sysClr val="windowText" lastClr="000000"/>
      </a:dk1>
      <a:lt1>
        <a:srgbClr val="FFFFFF"/>
      </a:lt1>
      <a:dk2>
        <a:srgbClr val="FFFFFF"/>
      </a:dk2>
      <a:lt2>
        <a:srgbClr val="FFFFFF"/>
      </a:lt2>
      <a:accent1>
        <a:srgbClr val="112266"/>
      </a:accent1>
      <a:accent2>
        <a:srgbClr val="777777"/>
      </a:accent2>
      <a:accent3>
        <a:srgbClr val="546882"/>
      </a:accent3>
      <a:accent4>
        <a:srgbClr val="E74740"/>
      </a:accent4>
      <a:accent5>
        <a:srgbClr val="0096C9"/>
      </a:accent5>
      <a:accent6>
        <a:srgbClr val="77B8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Description0 xmlns="26f97b04-47be-408a-8623-b06c50bed162">Kerio PowerPoint Template 2008-2</Description0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E5D97C65F0CF43BA4E1C6DCE0BB79B" ma:contentTypeVersion="1" ma:contentTypeDescription="Create a new document." ma:contentTypeScope="" ma:versionID="f01a16e30d036c4dce9a8d8ef2d77a90">
  <xsd:schema xmlns:xsd="http://www.w3.org/2001/XMLSchema" xmlns:p="http://schemas.microsoft.com/office/2006/metadata/properties" xmlns:ns2="26f97b04-47be-408a-8623-b06c50bed162" targetNamespace="http://schemas.microsoft.com/office/2006/metadata/properties" ma:root="true" ma:fieldsID="ec7c6f3d3a777cdeb27350cb6b12e913" ns2:_="">
    <xsd:import namespace="26f97b04-47be-408a-8623-b06c50bed162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26f97b04-47be-408a-8623-b06c50bed162" elementFormDefault="qualified">
    <xsd:import namespace="http://schemas.microsoft.com/office/2006/documentManagement/type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C5FA7B-F334-4976-89AC-6CC894E37C23}">
  <ds:schemaRefs>
    <ds:schemaRef ds:uri="http://schemas.microsoft.com/office/2006/metadata/properties"/>
    <ds:schemaRef ds:uri="26f97b04-47be-408a-8623-b06c50bed162"/>
  </ds:schemaRefs>
</ds:datastoreItem>
</file>

<file path=customXml/itemProps2.xml><?xml version="1.0" encoding="utf-8"?>
<ds:datastoreItem xmlns:ds="http://schemas.openxmlformats.org/officeDocument/2006/customXml" ds:itemID="{44C91CFE-96EA-4EAA-99D4-77BB3C31B4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f97b04-47be-408a-8623-b06c50bed162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785CE57B-A160-4677-8C7D-19452F7840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Kerio PowerPoint Template 2008-2</Template>
  <TotalTime>1188</TotalTime>
  <Words>687</Words>
  <Application>Microsoft Office PowerPoint</Application>
  <PresentationFormat>Předvádění na obrazovce (4:3)</PresentationFormat>
  <Paragraphs>159</Paragraphs>
  <Slides>25</Slides>
  <Notes>3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7" baseType="lpstr">
      <vt:lpstr>Kerio PowerPoint Template 2008-2</vt:lpstr>
      <vt:lpstr>List</vt:lpstr>
      <vt:lpstr>Agilní plánování</vt:lpstr>
      <vt:lpstr>Obsah</vt:lpstr>
      <vt:lpstr>Motivace – proč SCRUM?</vt:lpstr>
      <vt:lpstr>Charakteristiky SCRUMu</vt:lpstr>
      <vt:lpstr>Snímek 5</vt:lpstr>
      <vt:lpstr>Motto</vt:lpstr>
      <vt:lpstr>Sequential vs. overlapping development</vt:lpstr>
      <vt:lpstr>Plánovací úrovně</vt:lpstr>
      <vt:lpstr>Snímek 9</vt:lpstr>
      <vt:lpstr>Denní plán</vt:lpstr>
      <vt:lpstr>Denní plán - sledování</vt:lpstr>
      <vt:lpstr>Denní plán – sledování - graf</vt:lpstr>
      <vt:lpstr>Plán iterace</vt:lpstr>
      <vt:lpstr>Plán iterace Backlog</vt:lpstr>
      <vt:lpstr>Ideální výsledek sprintu</vt:lpstr>
      <vt:lpstr>Vyhodnocení  iterace - produkt</vt:lpstr>
      <vt:lpstr>Vyhodnocení  iterace - proces</vt:lpstr>
      <vt:lpstr>Plánování vydání (Release)</vt:lpstr>
      <vt:lpstr>Jak odhadovat</vt:lpstr>
      <vt:lpstr>Graf zbývající práce (burndown chart)</vt:lpstr>
      <vt:lpstr>Graf práce - bugfix (burnup chart)</vt:lpstr>
      <vt:lpstr>Roadmapa produktu</vt:lpstr>
      <vt:lpstr>Backlog produktu</vt:lpstr>
      <vt:lpstr>Strategická vize produktu</vt:lpstr>
      <vt:lpstr>Závěr</vt:lpstr>
    </vt:vector>
  </TitlesOfParts>
  <Company>Kerio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Dusan Juhas</dc:creator>
  <cp:lastModifiedBy>Vaclav Pergl</cp:lastModifiedBy>
  <cp:revision>159</cp:revision>
  <dcterms:created xsi:type="dcterms:W3CDTF">2008-10-31T08:54:10Z</dcterms:created>
  <dcterms:modified xsi:type="dcterms:W3CDTF">2009-05-21T05:49:58Z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0x010100FDE5D97C65F0CF43BA4E1C6DCE0BB79B</vt:lpwstr>
  </property>
</Properties>
</file>