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4"/>
  </p:notesMasterIdLst>
  <p:handoutMasterIdLst>
    <p:handoutMasterId r:id="rId25"/>
  </p:handoutMasterIdLst>
  <p:sldIdLst>
    <p:sldId id="347" r:id="rId2"/>
    <p:sldId id="432" r:id="rId3"/>
    <p:sldId id="433" r:id="rId4"/>
    <p:sldId id="429" r:id="rId5"/>
    <p:sldId id="430" r:id="rId6"/>
    <p:sldId id="435" r:id="rId7"/>
    <p:sldId id="371" r:id="rId8"/>
    <p:sldId id="372" r:id="rId9"/>
    <p:sldId id="423" r:id="rId10"/>
    <p:sldId id="425" r:id="rId11"/>
    <p:sldId id="426" r:id="rId12"/>
    <p:sldId id="436" r:id="rId13"/>
    <p:sldId id="438" r:id="rId14"/>
    <p:sldId id="439" r:id="rId15"/>
    <p:sldId id="440" r:id="rId16"/>
    <p:sldId id="424" r:id="rId17"/>
    <p:sldId id="443" r:id="rId18"/>
    <p:sldId id="444" r:id="rId19"/>
    <p:sldId id="437" r:id="rId20"/>
    <p:sldId id="442" r:id="rId21"/>
    <p:sldId id="441" r:id="rId22"/>
    <p:sldId id="428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45" autoAdjust="0"/>
    <p:restoredTop sz="94118" autoAdjust="0"/>
  </p:normalViewPr>
  <p:slideViewPr>
    <p:cSldViewPr>
      <p:cViewPr>
        <p:scale>
          <a:sx n="70" d="100"/>
          <a:sy n="70" d="100"/>
        </p:scale>
        <p:origin x="-2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4ACA3-A480-4E90-ABB1-7C7387E8E1F2}" type="datetimeFigureOut">
              <a:rPr lang="cs-CZ" smtClean="0"/>
              <a:pPr/>
              <a:t>13.5.2012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41812-CEED-4F28-8397-BFADE378173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2264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EFE89-BA73-4C0C-A1AA-DEC572CB02B7}" type="datetimeFigureOut">
              <a:rPr lang="cs-CZ" smtClean="0"/>
              <a:pPr/>
              <a:t>13.5.2012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AAF6F-00D5-4D92-88C0-520587D2357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9891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Caron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Lucemburské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právo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Protection Directive,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neboť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odesílala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„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osobní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údaje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do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cloudu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umístěn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 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jiné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zemi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nacházely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„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subjekty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jichž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týkaly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815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4770-E231-4296-9801-D20D6B399D16}" type="datetime1">
              <a:rPr lang="cs-CZ" smtClean="0"/>
              <a:pPr/>
              <a:t>13.5.2012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© JUDr. Jan Kolouch, Ph. D</a:t>
            </a:r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0A7F-3504-40E0-A464-CE22DE591B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E9CB-028C-4DC2-A6DC-FB5BAF8DF3CE}" type="datetime1">
              <a:rPr lang="cs-CZ" smtClean="0"/>
              <a:pPr/>
              <a:t>13.5.2012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© JUDr. Jan Kolouch, Ph. D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0A7F-3504-40E0-A464-CE22DE591B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071F-2F4A-47A6-8B29-DAB59A634FAF}" type="datetime1">
              <a:rPr lang="cs-CZ" smtClean="0"/>
              <a:pPr/>
              <a:t>13.5.2012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© JUDr. Jan Kolouch, Ph. D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0A7F-3504-40E0-A464-CE22DE591B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646D-487A-43FE-BE85-F68B1566963A}" type="datetime1">
              <a:rPr lang="cs-CZ" smtClean="0"/>
              <a:pPr/>
              <a:t>13.5.2012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© JUDr. Jan Kolouch, Ph. D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0A7F-3504-40E0-A464-CE22DE591B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BCA8-A8F7-4EBB-B4C4-B1A175CCFC23}" type="datetime1">
              <a:rPr lang="cs-CZ" smtClean="0"/>
              <a:pPr/>
              <a:t>13.5.2012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© JUDr. Jan Kolouch, Ph. D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0A7F-3504-40E0-A464-CE22DE591B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8C21-1761-4911-939B-E7F47037889E}" type="datetime1">
              <a:rPr lang="cs-CZ" smtClean="0"/>
              <a:pPr/>
              <a:t>13.5.2012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© JUDr. Jan Kolouch, Ph. D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0A7F-3504-40E0-A464-CE22DE591B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5557-7EE2-4290-8DE4-E966E396E619}" type="datetime1">
              <a:rPr lang="cs-CZ" smtClean="0"/>
              <a:pPr/>
              <a:t>13.5.2012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© JUDr. Jan Kolouch, Ph. D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0A7F-3504-40E0-A464-CE22DE591B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E079-6A35-47B9-B14E-56B23E518958}" type="datetime1">
              <a:rPr lang="cs-CZ" smtClean="0"/>
              <a:pPr/>
              <a:t>13.5.2012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E30A7F-3504-40E0-A464-CE22DE591B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© JUDr. Jan Kolouch, Ph. D</a:t>
            </a: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94B0-49C2-4CA2-9054-20568FDA8FD7}" type="datetime1">
              <a:rPr lang="cs-CZ" smtClean="0"/>
              <a:pPr/>
              <a:t>13.5.2012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© JUDr. Jan Kolouch, Ph. D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0A7F-3504-40E0-A464-CE22DE591B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BA06-5BDD-41CA-9BD3-DB507ED7EF85}" type="datetime1">
              <a:rPr lang="cs-CZ" smtClean="0"/>
              <a:pPr/>
              <a:t>13.5.2012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© JUDr. Jan Kolouch, Ph. D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4E30A7F-3504-40E0-A464-CE22DE591B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EDB0E28-31C8-4ADB-994E-2873D738F2C4}" type="datetime1">
              <a:rPr lang="cs-CZ" smtClean="0"/>
              <a:pPr/>
              <a:t>13.5.2012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© JUDr. Jan Kolouch, Ph. D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0A7F-3504-40E0-A464-CE22DE591B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902DC49-25F3-43A9-A551-FA77EB5CAC5D}" type="datetime1">
              <a:rPr lang="cs-CZ" smtClean="0"/>
              <a:pPr/>
              <a:t>13.5.2012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cs-CZ" smtClean="0"/>
              <a:t>© JUDr. Jan Kolouch, Ph. D</a:t>
            </a: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4E30A7F-3504-40E0-A464-CE22DE591B7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jan.kolouch@cesnet.cz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hyperlink" Target="mailto:j.kolouch@polac.c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C:\Users\Jan Kolouch\Desktop\Cloud computing\Cloud computing photo (1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13" y="-27384"/>
            <a:ext cx="9211725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cesnet.cz/sdruzeni/img/cesnet-logo-40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-27384"/>
            <a:ext cx="3810000" cy="1685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36512" y="2708920"/>
            <a:ext cx="9144000" cy="2214578"/>
          </a:xfrm>
          <a:prstGeom prst="rect">
            <a:avLst/>
          </a:prstGeom>
        </p:spPr>
        <p:txBody>
          <a:bodyPr vert="horz" lIns="45720" rIns="45720" anchor="t">
            <a:normAutofit fontScale="9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67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CLOUD COMPUTING</a:t>
            </a:r>
            <a:br>
              <a:rPr lang="cs-CZ" sz="67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</a:br>
            <a:r>
              <a:rPr lang="cs-CZ" sz="67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právní aspekty</a:t>
            </a:r>
            <a:r>
              <a:rPr lang="cs-CZ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cs-CZ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</a:br>
            <a:endParaRPr lang="cs-CZ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2700464" y="5105400"/>
            <a:ext cx="6480048" cy="1752600"/>
          </a:xfrm>
          <a:prstGeom prst="rect">
            <a:avLst/>
          </a:prstGeom>
        </p:spPr>
        <p:txBody>
          <a:bodyPr vert="horz" tIns="0" rIns="45720" bIns="0" anchor="b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JUDr. Jan Kolouch, </a:t>
            </a:r>
            <a:r>
              <a:rPr lang="cs-CZ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Ph</a:t>
            </a:r>
            <a:r>
              <a:rPr lang="cs-CZ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. D.</a:t>
            </a:r>
          </a:p>
          <a:p>
            <a:endParaRPr lang="cs-CZ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14282" y="571480"/>
            <a:ext cx="8715436" cy="257176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cs-CZ" sz="2400" b="1" dirty="0" smtClean="0">
                <a:latin typeface="Book Antiqua" pitchFamily="18" charset="0"/>
              </a:rPr>
              <a:t>	</a:t>
            </a:r>
            <a:r>
              <a:rPr lang="cs-CZ" sz="2400" dirty="0" smtClean="0">
                <a:latin typeface="Book Antiqua" pitchFamily="18" charset="0"/>
              </a:rPr>
              <a:t>Př.</a:t>
            </a:r>
            <a:r>
              <a:rPr lang="cs-CZ" sz="2400" b="1" dirty="0" smtClean="0">
                <a:latin typeface="Book Antiqua" pitchFamily="18" charset="0"/>
              </a:rPr>
              <a:t>	</a:t>
            </a:r>
            <a:r>
              <a:rPr lang="cs-CZ" sz="2400" i="1" dirty="0" smtClean="0">
                <a:latin typeface="Book Antiqua" pitchFamily="18" charset="0"/>
              </a:rPr>
              <a:t> Podle zákona 127/2005 Sb., nemáme právo do provozu zasahovat bez žádosti od Policie ČR. Já nemám právo tento incident řešit a odpojit našeho zákazníka. Není mojí povinností řešit narušení bezpečnosti mého zákazníka, zde je asi potřeba rozlišit, jestli se bavíme o poskytování připojení nebo o poskytování služby.</a:t>
            </a:r>
            <a:r>
              <a:rPr lang="cs-CZ" sz="2400" dirty="0" smtClean="0">
                <a:latin typeface="Book Antiqua" pitchFamily="18" charset="0"/>
              </a:rPr>
              <a:t>	</a:t>
            </a:r>
            <a:endParaRPr lang="cs-CZ" sz="2400" b="1" dirty="0" smtClean="0">
              <a:latin typeface="Book Antiqua" pitchFamily="18" charset="0"/>
            </a:endParaRPr>
          </a:p>
        </p:txBody>
      </p: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571472" y="3143248"/>
            <a:ext cx="8401080" cy="2786082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cs-CZ" sz="3200" b="1" dirty="0" smtClean="0">
                <a:solidFill>
                  <a:srgbClr val="FFC000"/>
                </a:solidFill>
                <a:latin typeface="Book Antiqua" pitchFamily="18" charset="0"/>
              </a:rPr>
              <a:t>Povinnost ISP:</a:t>
            </a:r>
          </a:p>
          <a:p>
            <a:pPr algn="just">
              <a:buFont typeface="Wingdings" pitchFamily="2" charset="2"/>
              <a:buChar char="§"/>
            </a:pPr>
            <a:r>
              <a:rPr lang="cs-CZ" sz="2800" dirty="0" smtClean="0">
                <a:solidFill>
                  <a:srgbClr val="FFC000"/>
                </a:solidFill>
                <a:latin typeface="Book Antiqua" pitchFamily="18" charset="0"/>
              </a:rPr>
              <a:t>poskytovat službu</a:t>
            </a:r>
            <a:r>
              <a:rPr lang="cs-CZ" sz="2800" dirty="0" smtClean="0">
                <a:latin typeface="Book Antiqua" pitchFamily="18" charset="0"/>
              </a:rPr>
              <a:t>.</a:t>
            </a:r>
          </a:p>
          <a:p>
            <a:pPr algn="just">
              <a:buFont typeface="Wingdings" pitchFamily="2" charset="2"/>
              <a:buChar char="§"/>
            </a:pPr>
            <a:r>
              <a:rPr lang="cs-CZ" dirty="0" smtClean="0">
                <a:latin typeface="Book Antiqua" pitchFamily="18" charset="0"/>
              </a:rPr>
              <a:t>technicky a organizačně </a:t>
            </a:r>
            <a:r>
              <a:rPr lang="cs-CZ" dirty="0" smtClean="0">
                <a:solidFill>
                  <a:srgbClr val="FFC000"/>
                </a:solidFill>
                <a:latin typeface="Book Antiqua" pitchFamily="18" charset="0"/>
              </a:rPr>
              <a:t>zajistit bezpečnost </a:t>
            </a:r>
            <a:r>
              <a:rPr lang="cs-CZ" dirty="0" smtClean="0">
                <a:latin typeface="Book Antiqua" pitchFamily="18" charset="0"/>
              </a:rPr>
              <a:t>poskytované služby s ohledem na ochranu osobních údajů fyzických osob .</a:t>
            </a:r>
          </a:p>
          <a:p>
            <a:pPr algn="just">
              <a:buFont typeface="Wingdings" pitchFamily="2" charset="2"/>
              <a:buChar char="§"/>
            </a:pPr>
            <a:r>
              <a:rPr lang="cs-CZ" dirty="0" smtClean="0">
                <a:solidFill>
                  <a:srgbClr val="FFC000"/>
                </a:solidFill>
                <a:latin typeface="Book Antiqua" pitchFamily="18" charset="0"/>
              </a:rPr>
              <a:t>informovat </a:t>
            </a:r>
            <a:r>
              <a:rPr lang="cs-CZ" dirty="0" smtClean="0">
                <a:latin typeface="Book Antiqua" pitchFamily="18" charset="0"/>
              </a:rPr>
              <a:t>dotčené </a:t>
            </a:r>
            <a:r>
              <a:rPr lang="cs-CZ" dirty="0" smtClean="0">
                <a:solidFill>
                  <a:srgbClr val="FFC000"/>
                </a:solidFill>
                <a:latin typeface="Book Antiqua" pitchFamily="18" charset="0"/>
              </a:rPr>
              <a:t>účastníky o specifickém riziku porušení bezpečnosti sítě</a:t>
            </a:r>
            <a:r>
              <a:rPr lang="cs-CZ" dirty="0" smtClean="0">
                <a:latin typeface="Book Antiqua" pitchFamily="18" charset="0"/>
              </a:rPr>
              <a:t>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© JUDr. Jan Kolouch, Ph. D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2"/>
          <p:cNvSpPr>
            <a:spLocks noGrp="1"/>
          </p:cNvSpPr>
          <p:nvPr>
            <p:ph idx="1"/>
          </p:nvPr>
        </p:nvSpPr>
        <p:spPr>
          <a:xfrm>
            <a:off x="428596" y="285729"/>
            <a:ext cx="8401080" cy="65722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Druhy poskytovatelů služeb dle zák. č. 480/2004 Sb.:</a:t>
            </a:r>
          </a:p>
          <a:p>
            <a:pPr marL="550926" lvl="0" indent="-514350">
              <a:spcBef>
                <a:spcPts val="2400"/>
              </a:spcBef>
              <a:buFont typeface="+mj-lt"/>
              <a:buAutoNum type="arabicPeriod"/>
            </a:pPr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Poskytovatel služeb spočívající v přenosu informací poskytnutých uživatelem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angl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Mere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Conduit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nebo Access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Provider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).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De facto se jedná o:</a:t>
            </a:r>
          </a:p>
          <a:p>
            <a:pPr lvl="3">
              <a:buFont typeface="Wingdings" pitchFamily="2" charset="2"/>
              <a:buChar char="§"/>
            </a:pPr>
            <a:r>
              <a:rPr lang="cs-CZ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Operátory elektronických komunikací, </a:t>
            </a:r>
            <a:endParaRPr lang="cs-CZ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lvl="3">
              <a:buFont typeface="Wingdings" pitchFamily="2" charset="2"/>
              <a:buChar char="§"/>
            </a:pPr>
            <a:r>
              <a:rPr lang="cs-CZ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ostatní operátory fyzických linek a </a:t>
            </a:r>
            <a:endParaRPr lang="cs-CZ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lvl="3">
              <a:buFont typeface="Wingdings" pitchFamily="2" charset="2"/>
              <a:buChar char="§"/>
            </a:pPr>
            <a:r>
              <a:rPr lang="cs-CZ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operátory logických linek.</a:t>
            </a:r>
            <a:endParaRPr lang="cs-CZ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550926" lvl="0" indent="-514350">
              <a:buFont typeface="+mj-lt"/>
              <a:buAutoNum type="arabicPeriod"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Poskytovatele služeb spočívajících v automatickém </a:t>
            </a:r>
            <a:r>
              <a:rPr lang="cs-CZ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meziukládání</a:t>
            </a:r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informací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poskytnutých uživatelem (tzv. </a:t>
            </a:r>
            <a:r>
              <a:rPr lang="cs-CZ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caching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).</a:t>
            </a:r>
            <a:endParaRPr lang="cs-C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550926" indent="-514350">
              <a:buFont typeface="+mj-lt"/>
              <a:buAutoNum type="arabicPeriod"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Poskytovatele služeb spočívajících v </a:t>
            </a:r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ukládání informací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poskytnutých uživatelem (tzv. </a:t>
            </a:r>
            <a:r>
              <a:rPr lang="cs-CZ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storage</a:t>
            </a:r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nebo </a:t>
            </a:r>
            <a:r>
              <a:rPr lang="cs-CZ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hosting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).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© JUDr. Jan Kolouch, Ph. D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2"/>
          <p:cNvSpPr>
            <a:spLocks noGrp="1"/>
          </p:cNvSpPr>
          <p:nvPr>
            <p:ph idx="1"/>
          </p:nvPr>
        </p:nvSpPr>
        <p:spPr>
          <a:xfrm>
            <a:off x="428596" y="285729"/>
            <a:ext cx="8401080" cy="6572272"/>
          </a:xfrm>
        </p:spPr>
        <p:txBody>
          <a:bodyPr>
            <a:normAutofit fontScale="85000" lnSpcReduction="20000"/>
          </a:bodyPr>
          <a:lstStyle/>
          <a:p>
            <a:pPr marL="550926" lvl="0" indent="-514350" algn="just">
              <a:spcBef>
                <a:spcPts val="24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Poskytovatele</a:t>
            </a:r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nelze činit odpovědného za kvalitu informace</a:t>
            </a:r>
            <a:r>
              <a:rPr lang="cs-CZ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(kterou mu nelze přičíst), </a:t>
            </a:r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 to i v případě, že si je vědom protiprávnosti přenášené informace</a:t>
            </a:r>
            <a:r>
              <a:rPr lang="cs-CZ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 </a:t>
            </a:r>
            <a:r>
              <a:rPr lang="cs-CZ" sz="26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Operátoři elektronických komunikací</a:t>
            </a:r>
            <a:r>
              <a:rPr lang="cs-CZ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mají povinnosti dle zákona č. 127/2005 Sb. Dle </a:t>
            </a:r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čl. 12 směrnice č. 2000/31/ES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je dána </a:t>
            </a:r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možnost </a:t>
            </a:r>
            <a:r>
              <a:rPr lang="cs-CZ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členským státům </a:t>
            </a:r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nařídit Providerovi, aby přerušil poskytování služeb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skrze něž dochází ke komunikaci </a:t>
            </a:r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protiprávních informací. </a:t>
            </a:r>
            <a:endParaRPr lang="cs-CZ" sz="26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550926" lvl="0" indent="-514350" algn="just">
              <a:spcAft>
                <a:spcPts val="1200"/>
              </a:spcAft>
              <a:buFont typeface="+mj-lt"/>
              <a:buAutoNum type="arabicPeriod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Poskytovatelé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cachingu</a:t>
            </a:r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cs-CZ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nejsou zbaveni odpovědnosti za kvalitu informací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pokud dojde z jejich strany k porušení standardních či smluvených technických podmínek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cachingu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</a:t>
            </a:r>
          </a:p>
          <a:p>
            <a:pPr marL="550926" lvl="0" indent="-514350" algn="just">
              <a:spcAft>
                <a:spcPts val="1200"/>
              </a:spcAft>
              <a:buFont typeface="+mj-lt"/>
              <a:buAutoNum type="arabicPeriod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Situace je nejsložitější. Dochází k uplatnění zmíněné směrnice (viz § 5 zák. č. 480/2004 Sb.). V tomto ustanovení je dána </a:t>
            </a:r>
            <a:r>
              <a:rPr lang="cs-CZ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podmínka alespoň nevědomé nedbalosti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Providera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ve vztahu k protiprávnímu obsahu informace u něj uložené. Zákonodárce </a:t>
            </a:r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však neukládá </a:t>
            </a:r>
            <a:r>
              <a:rPr lang="cs-CZ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Providerům</a:t>
            </a:r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povinnost aktivně vyhledávat protiprávní informace uživatelů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(neboť by v mnohých případech šlo de facto o zásah do základních práv a svobod zaručených ústavním zákonem č. 2/1993 Sb., Listina základních práv a svobod - např. čl. 13).</a:t>
            </a:r>
          </a:p>
          <a:p>
            <a:pPr marL="550926" indent="-514350">
              <a:spcAft>
                <a:spcPts val="1200"/>
              </a:spcAft>
              <a:buFont typeface="+mj-lt"/>
              <a:buAutoNum type="arabicPeriod"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JUDr. Jan Kolouch, Ph. D.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75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158" y="2786058"/>
            <a:ext cx="8643998" cy="164307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S</a:t>
            </a:r>
            <a:r>
              <a:rPr lang="cs-CZ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oukromoprávní úprava,</a:t>
            </a:r>
            <a:br>
              <a:rPr lang="cs-CZ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</a:br>
            <a:r>
              <a:rPr lang="cs-CZ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aneb LICENCE</a:t>
            </a:r>
            <a:endParaRPr lang="cs-CZ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400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14282" y="116632"/>
            <a:ext cx="8715436" cy="645564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cs-CZ" sz="2400" b="1" dirty="0" smtClean="0">
                <a:solidFill>
                  <a:srgbClr val="FFC000"/>
                </a:solidFill>
                <a:latin typeface="Book Antiqua" pitchFamily="18" charset="0"/>
              </a:rPr>
              <a:t>Do současnosti byly podepsány miliony </a:t>
            </a:r>
            <a:r>
              <a:rPr lang="cs-CZ" sz="2400" b="1" dirty="0" err="1" smtClean="0">
                <a:solidFill>
                  <a:srgbClr val="FFC000"/>
                </a:solidFill>
                <a:latin typeface="Book Antiqua" pitchFamily="18" charset="0"/>
              </a:rPr>
              <a:t>Ccomp</a:t>
            </a:r>
            <a:r>
              <a:rPr lang="cs-CZ" sz="2400" b="1" dirty="0" smtClean="0">
                <a:solidFill>
                  <a:srgbClr val="FFC000"/>
                </a:solidFill>
                <a:latin typeface="Book Antiqua" pitchFamily="18" charset="0"/>
              </a:rPr>
              <a:t> smluv. </a:t>
            </a:r>
          </a:p>
          <a:p>
            <a:pPr marL="36576" indent="0" algn="just">
              <a:buNone/>
            </a:pPr>
            <a:r>
              <a:rPr lang="cs-CZ" sz="2400" dirty="0" smtClean="0">
                <a:latin typeface="Book Antiqua" pitchFamily="18" charset="0"/>
              </a:rPr>
              <a:t>Důraz by měl být kladen </a:t>
            </a:r>
            <a:r>
              <a:rPr lang="cs-CZ" sz="2400" dirty="0">
                <a:latin typeface="Book Antiqua" pitchFamily="18" charset="0"/>
              </a:rPr>
              <a:t>na popis plnění, které uživatel očekává, rychlost a dosažitelnost takového plnění, než na fyzickou </a:t>
            </a:r>
            <a:r>
              <a:rPr lang="cs-CZ" sz="2400" dirty="0" smtClean="0">
                <a:latin typeface="Book Antiqua" pitchFamily="18" charset="0"/>
              </a:rPr>
              <a:t>podstatu.</a:t>
            </a:r>
          </a:p>
          <a:p>
            <a:pPr marL="36576" indent="0" algn="just">
              <a:buNone/>
            </a:pPr>
            <a:r>
              <a:rPr lang="cs-CZ" sz="2400" dirty="0" smtClean="0">
                <a:latin typeface="Book Antiqua" pitchFamily="18" charset="0"/>
              </a:rPr>
              <a:t>Je třeba </a:t>
            </a:r>
            <a:r>
              <a:rPr lang="cs-CZ" sz="2400" dirty="0">
                <a:latin typeface="Book Antiqua" pitchFamily="18" charset="0"/>
              </a:rPr>
              <a:t>přesně a </a:t>
            </a:r>
            <a:r>
              <a:rPr lang="cs-CZ" sz="2400" b="1" dirty="0">
                <a:solidFill>
                  <a:srgbClr val="FF0000"/>
                </a:solidFill>
                <a:latin typeface="Book Antiqua" pitchFamily="18" charset="0"/>
              </a:rPr>
              <a:t>jasně vymezit práva a povinnosti jednotlivých stran</a:t>
            </a:r>
            <a:r>
              <a:rPr lang="cs-CZ" sz="2400" dirty="0">
                <a:latin typeface="Book Antiqua" pitchFamily="18" charset="0"/>
              </a:rPr>
              <a:t> (poskytovatel a uživatel) </a:t>
            </a:r>
            <a:r>
              <a:rPr lang="cs-CZ" sz="2400" b="1" dirty="0">
                <a:solidFill>
                  <a:srgbClr val="FF0000"/>
                </a:solidFill>
                <a:latin typeface="Book Antiqua" pitchFamily="18" charset="0"/>
              </a:rPr>
              <a:t>ve smlouvě</a:t>
            </a:r>
            <a:r>
              <a:rPr lang="cs-CZ" sz="2400" dirty="0">
                <a:latin typeface="Book Antiqua" pitchFamily="18" charset="0"/>
              </a:rPr>
              <a:t>.</a:t>
            </a:r>
          </a:p>
          <a:p>
            <a:pPr marL="36576" indent="0" algn="just">
              <a:buNone/>
            </a:pPr>
            <a:r>
              <a:rPr lang="cs-CZ" sz="2400" b="1" dirty="0" smtClean="0">
                <a:solidFill>
                  <a:srgbClr val="FFFF00"/>
                </a:solidFill>
                <a:latin typeface="Book Antiqua" pitchFamily="18" charset="0"/>
              </a:rPr>
              <a:t>J</a:t>
            </a:r>
            <a:r>
              <a:rPr lang="en-US" sz="2400" b="1" dirty="0" smtClean="0">
                <a:solidFill>
                  <a:srgbClr val="FFFF00"/>
                </a:solidFill>
                <a:latin typeface="Book Antiqua" pitchFamily="18" charset="0"/>
              </a:rPr>
              <a:t>e </a:t>
            </a:r>
            <a:r>
              <a:rPr lang="en-US" sz="2400" b="1" dirty="0" err="1">
                <a:solidFill>
                  <a:srgbClr val="FFFF00"/>
                </a:solidFill>
                <a:latin typeface="Book Antiqua" pitchFamily="18" charset="0"/>
              </a:rPr>
              <a:t>vhodné</a:t>
            </a:r>
            <a:r>
              <a:rPr lang="en-US" sz="2400" b="1" dirty="0">
                <a:solidFill>
                  <a:srgbClr val="FFFF00"/>
                </a:solidFill>
                <a:latin typeface="Book Antiqua" pitchFamily="18" charset="0"/>
              </a:rPr>
              <a:t> do </a:t>
            </a:r>
            <a:r>
              <a:rPr lang="en-US" sz="2400" b="1" dirty="0" err="1">
                <a:solidFill>
                  <a:srgbClr val="FFFF00"/>
                </a:solidFill>
                <a:latin typeface="Book Antiqua" pitchFamily="18" charset="0"/>
              </a:rPr>
              <a:t>smlouvy</a:t>
            </a:r>
            <a:r>
              <a:rPr lang="en-US" sz="2400" b="1" dirty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ook Antiqua" pitchFamily="18" charset="0"/>
              </a:rPr>
              <a:t>včlenit</a:t>
            </a:r>
            <a:r>
              <a:rPr lang="en-US" sz="2400" b="1" dirty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ook Antiqua" pitchFamily="18" charset="0"/>
              </a:rPr>
              <a:t>některé</a:t>
            </a:r>
            <a:r>
              <a:rPr lang="en-US" sz="2400" b="1" dirty="0">
                <a:solidFill>
                  <a:srgbClr val="FFFF00"/>
                </a:solidFill>
                <a:latin typeface="Book Antiqua" pitchFamily="18" charset="0"/>
              </a:rPr>
              <a:t> z </a:t>
            </a:r>
            <a:r>
              <a:rPr lang="en-US" sz="2400" b="1" dirty="0" err="1">
                <a:solidFill>
                  <a:srgbClr val="FFFF00"/>
                </a:solidFill>
                <a:latin typeface="Book Antiqua" pitchFamily="18" charset="0"/>
              </a:rPr>
              <a:t>následujících</a:t>
            </a:r>
            <a:r>
              <a:rPr lang="en-US" sz="2400" b="1" dirty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ook Antiqua" pitchFamily="18" charset="0"/>
              </a:rPr>
              <a:t>ustanovení</a:t>
            </a:r>
            <a:r>
              <a:rPr lang="en-US" sz="2400" dirty="0">
                <a:latin typeface="Book Antiqua" pitchFamily="18" charset="0"/>
              </a:rPr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err="1">
                <a:latin typeface="Book Antiqua" pitchFamily="18" charset="0"/>
              </a:rPr>
              <a:t>Právo</a:t>
            </a:r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2000" dirty="0" err="1">
                <a:latin typeface="Book Antiqua" pitchFamily="18" charset="0"/>
              </a:rPr>
              <a:t>být</a:t>
            </a:r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2000" dirty="0" err="1">
                <a:latin typeface="Book Antiqua" pitchFamily="18" charset="0"/>
              </a:rPr>
              <a:t>neprodleně</a:t>
            </a:r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2000" dirty="0" err="1">
                <a:latin typeface="Book Antiqua" pitchFamily="18" charset="0"/>
              </a:rPr>
              <a:t>informován</a:t>
            </a:r>
            <a:r>
              <a:rPr lang="en-US" sz="2000" dirty="0">
                <a:latin typeface="Book Antiqua" pitchFamily="18" charset="0"/>
              </a:rPr>
              <a:t> o </a:t>
            </a:r>
            <a:r>
              <a:rPr lang="en-US" sz="2000" dirty="0" err="1">
                <a:latin typeface="Book Antiqua" pitchFamily="18" charset="0"/>
              </a:rPr>
              <a:t>výpadcích</a:t>
            </a:r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2000" dirty="0" err="1">
                <a:latin typeface="Book Antiqua" pitchFamily="18" charset="0"/>
              </a:rPr>
              <a:t>služby</a:t>
            </a:r>
            <a:r>
              <a:rPr lang="en-US" sz="2000" dirty="0">
                <a:latin typeface="Book Antiqua" pitchFamily="18" charset="0"/>
              </a:rPr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err="1">
                <a:latin typeface="Book Antiqua" pitchFamily="18" charset="0"/>
              </a:rPr>
              <a:t>Právo</a:t>
            </a:r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2000" dirty="0" err="1">
                <a:latin typeface="Book Antiqua" pitchFamily="18" charset="0"/>
              </a:rPr>
              <a:t>mít</a:t>
            </a:r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2000" dirty="0" err="1">
                <a:latin typeface="Book Antiqua" pitchFamily="18" charset="0"/>
              </a:rPr>
              <a:t>přístup</a:t>
            </a:r>
            <a:r>
              <a:rPr lang="en-US" sz="2000" dirty="0">
                <a:latin typeface="Book Antiqua" pitchFamily="18" charset="0"/>
              </a:rPr>
              <a:t> k </a:t>
            </a:r>
            <a:r>
              <a:rPr lang="en-US" sz="2000" dirty="0" err="1">
                <a:latin typeface="Book Antiqua" pitchFamily="18" charset="0"/>
              </a:rPr>
              <a:t>systémovým</a:t>
            </a:r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2000" dirty="0" err="1">
                <a:latin typeface="Book Antiqua" pitchFamily="18" charset="0"/>
              </a:rPr>
              <a:t>informacím</a:t>
            </a:r>
            <a:r>
              <a:rPr lang="en-US" sz="2000" dirty="0">
                <a:latin typeface="Book Antiqua" pitchFamily="18" charset="0"/>
              </a:rPr>
              <a:t> a </a:t>
            </a:r>
            <a:r>
              <a:rPr lang="en-US" sz="2000" dirty="0" err="1">
                <a:latin typeface="Book Antiqua" pitchFamily="18" charset="0"/>
              </a:rPr>
              <a:t>logům</a:t>
            </a:r>
            <a:r>
              <a:rPr lang="en-US" sz="2000" dirty="0">
                <a:latin typeface="Book Antiqua" pitchFamily="18" charset="0"/>
              </a:rPr>
              <a:t>, </a:t>
            </a:r>
            <a:r>
              <a:rPr lang="en-US" sz="2000" dirty="0" err="1">
                <a:latin typeface="Book Antiqua" pitchFamily="18" charset="0"/>
              </a:rPr>
              <a:t>ze</a:t>
            </a:r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2000" dirty="0" err="1">
                <a:latin typeface="Book Antiqua" pitchFamily="18" charset="0"/>
              </a:rPr>
              <a:t>kterých</a:t>
            </a:r>
            <a:r>
              <a:rPr lang="en-US" sz="2000" dirty="0">
                <a:latin typeface="Book Antiqua" pitchFamily="18" charset="0"/>
              </a:rPr>
              <a:t> je </a:t>
            </a:r>
            <a:r>
              <a:rPr lang="en-US" sz="2000" dirty="0" err="1">
                <a:latin typeface="Book Antiqua" pitchFamily="18" charset="0"/>
              </a:rPr>
              <a:t>možné</a:t>
            </a:r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2000" dirty="0" err="1">
                <a:latin typeface="Book Antiqua" pitchFamily="18" charset="0"/>
              </a:rPr>
              <a:t>zjistit</a:t>
            </a:r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2000" dirty="0" err="1">
                <a:latin typeface="Book Antiqua" pitchFamily="18" charset="0"/>
              </a:rPr>
              <a:t>aktuální</a:t>
            </a:r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2000" dirty="0" err="1">
                <a:latin typeface="Book Antiqua" pitchFamily="18" charset="0"/>
              </a:rPr>
              <a:t>lokaci</a:t>
            </a:r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2000" dirty="0" err="1">
                <a:latin typeface="Book Antiqua" pitchFamily="18" charset="0"/>
              </a:rPr>
              <a:t>vlastních</a:t>
            </a:r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2000" dirty="0" err="1">
                <a:latin typeface="Book Antiqua" pitchFamily="18" charset="0"/>
              </a:rPr>
              <a:t>dat</a:t>
            </a:r>
            <a:r>
              <a:rPr lang="en-US" sz="2000" dirty="0">
                <a:latin typeface="Book Antiqua" pitchFamily="18" charset="0"/>
              </a:rPr>
              <a:t> a </a:t>
            </a:r>
            <a:r>
              <a:rPr lang="en-US" sz="2000" dirty="0" err="1">
                <a:latin typeface="Book Antiqua" pitchFamily="18" charset="0"/>
              </a:rPr>
              <a:t>přístupů</a:t>
            </a:r>
            <a:r>
              <a:rPr lang="en-US" sz="2000" dirty="0">
                <a:latin typeface="Book Antiqua" pitchFamily="18" charset="0"/>
              </a:rPr>
              <a:t> k </a:t>
            </a:r>
            <a:r>
              <a:rPr lang="en-US" sz="2000" dirty="0" err="1">
                <a:latin typeface="Book Antiqua" pitchFamily="18" charset="0"/>
              </a:rPr>
              <a:t>nim</a:t>
            </a:r>
            <a:r>
              <a:rPr lang="en-US" sz="2000" dirty="0">
                <a:latin typeface="Book Antiqua" pitchFamily="18" charset="0"/>
              </a:rPr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err="1">
                <a:latin typeface="Book Antiqua" pitchFamily="18" charset="0"/>
              </a:rPr>
              <a:t>Právo</a:t>
            </a:r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2000" dirty="0" err="1">
                <a:latin typeface="Book Antiqua" pitchFamily="18" charset="0"/>
              </a:rPr>
              <a:t>provést</a:t>
            </a:r>
            <a:r>
              <a:rPr lang="en-US" sz="2000" dirty="0">
                <a:latin typeface="Book Antiqua" pitchFamily="18" charset="0"/>
              </a:rPr>
              <a:t> (</a:t>
            </a:r>
            <a:r>
              <a:rPr lang="en-US" sz="2000" dirty="0" err="1">
                <a:latin typeface="Book Antiqua" pitchFamily="18" charset="0"/>
              </a:rPr>
              <a:t>provádět</a:t>
            </a:r>
            <a:r>
              <a:rPr lang="en-US" sz="2000" dirty="0">
                <a:latin typeface="Book Antiqua" pitchFamily="18" charset="0"/>
              </a:rPr>
              <a:t>) </a:t>
            </a:r>
            <a:r>
              <a:rPr lang="en-US" sz="2000" dirty="0" err="1">
                <a:latin typeface="Book Antiqua" pitchFamily="18" charset="0"/>
              </a:rPr>
              <a:t>penetrační</a:t>
            </a:r>
            <a:r>
              <a:rPr lang="en-US" sz="2000" dirty="0">
                <a:latin typeface="Book Antiqua" pitchFamily="18" charset="0"/>
              </a:rPr>
              <a:t> test – </a:t>
            </a:r>
            <a:r>
              <a:rPr lang="en-US" sz="2000" dirty="0" err="1">
                <a:latin typeface="Book Antiqua" pitchFamily="18" charset="0"/>
              </a:rPr>
              <a:t>za</a:t>
            </a:r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2000" dirty="0" err="1">
                <a:latin typeface="Book Antiqua" pitchFamily="18" charset="0"/>
              </a:rPr>
              <a:t>účelem</a:t>
            </a:r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2000" dirty="0" err="1">
                <a:latin typeface="Book Antiqua" pitchFamily="18" charset="0"/>
              </a:rPr>
              <a:t>ověření</a:t>
            </a:r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2000" dirty="0" err="1">
                <a:latin typeface="Book Antiqua" pitchFamily="18" charset="0"/>
              </a:rPr>
              <a:t>zabezpečení</a:t>
            </a:r>
            <a:r>
              <a:rPr lang="en-US" sz="2000" dirty="0">
                <a:latin typeface="Book Antiqua" pitchFamily="18" charset="0"/>
              </a:rPr>
              <a:t> ICT </a:t>
            </a:r>
            <a:r>
              <a:rPr lang="en-US" sz="2000" dirty="0" err="1">
                <a:latin typeface="Book Antiqua" pitchFamily="18" charset="0"/>
              </a:rPr>
              <a:t>poskytovatele</a:t>
            </a:r>
            <a:r>
              <a:rPr lang="en-US" sz="2000" dirty="0">
                <a:latin typeface="Book Antiqua" pitchFamily="18" charset="0"/>
              </a:rPr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err="1">
                <a:latin typeface="Book Antiqua" pitchFamily="18" charset="0"/>
              </a:rPr>
              <a:t>Právo</a:t>
            </a:r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2000" dirty="0" err="1">
                <a:latin typeface="Book Antiqua" pitchFamily="18" charset="0"/>
              </a:rPr>
              <a:t>žádat</a:t>
            </a:r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2000" dirty="0" err="1">
                <a:latin typeface="Book Antiqua" pitchFamily="18" charset="0"/>
              </a:rPr>
              <a:t>provedení</a:t>
            </a:r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2000" dirty="0" err="1">
                <a:latin typeface="Book Antiqua" pitchFamily="18" charset="0"/>
              </a:rPr>
              <a:t>bezpečnostního</a:t>
            </a:r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2000" dirty="0" err="1">
                <a:latin typeface="Book Antiqua" pitchFamily="18" charset="0"/>
              </a:rPr>
              <a:t>auditu</a:t>
            </a:r>
            <a:r>
              <a:rPr lang="en-US" sz="2000" dirty="0">
                <a:latin typeface="Book Antiqua" pitchFamily="18" charset="0"/>
              </a:rPr>
              <a:t> ICT </a:t>
            </a:r>
            <a:r>
              <a:rPr lang="en-US" sz="2000" dirty="0" err="1">
                <a:latin typeface="Book Antiqua" pitchFamily="18" charset="0"/>
              </a:rPr>
              <a:t>poskytovatele</a:t>
            </a:r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2000" dirty="0" err="1">
                <a:latin typeface="Book Antiqua" pitchFamily="18" charset="0"/>
              </a:rPr>
              <a:t>CComp</a:t>
            </a:r>
            <a:r>
              <a:rPr lang="en-US" sz="2000" dirty="0">
                <a:latin typeface="Book Antiqua" pitchFamily="18" charset="0"/>
              </a:rPr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err="1">
                <a:latin typeface="Book Antiqua" pitchFamily="18" charset="0"/>
              </a:rPr>
              <a:t>Právo</a:t>
            </a:r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2000" dirty="0" err="1">
                <a:latin typeface="Book Antiqua" pitchFamily="18" charset="0"/>
              </a:rPr>
              <a:t>obdržet</a:t>
            </a:r>
            <a:r>
              <a:rPr lang="en-US" sz="2000" dirty="0">
                <a:latin typeface="Book Antiqua" pitchFamily="18" charset="0"/>
              </a:rPr>
              <a:t> kopi </a:t>
            </a:r>
            <a:r>
              <a:rPr lang="en-US" sz="2000" dirty="0" err="1">
                <a:latin typeface="Book Antiqua" pitchFamily="18" charset="0"/>
              </a:rPr>
              <a:t>bezpečnostního</a:t>
            </a:r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2000" dirty="0" err="1">
                <a:latin typeface="Book Antiqua" pitchFamily="18" charset="0"/>
              </a:rPr>
              <a:t>auditu</a:t>
            </a:r>
            <a:r>
              <a:rPr lang="en-US" sz="2000" dirty="0">
                <a:latin typeface="Book Antiqua" pitchFamily="18" charset="0"/>
              </a:rPr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err="1">
                <a:latin typeface="Book Antiqua" pitchFamily="18" charset="0"/>
              </a:rPr>
              <a:t>Vyžadovat</a:t>
            </a:r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2000" dirty="0" err="1">
                <a:latin typeface="Book Antiqua" pitchFamily="18" charset="0"/>
              </a:rPr>
              <a:t>certifikaci</a:t>
            </a:r>
            <a:r>
              <a:rPr lang="en-US" sz="2000" dirty="0">
                <a:latin typeface="Book Antiqua" pitchFamily="18" charset="0"/>
              </a:rPr>
              <a:t> ISO (</a:t>
            </a:r>
            <a:r>
              <a:rPr lang="en-US" sz="2000" dirty="0" err="1">
                <a:latin typeface="Book Antiqua" pitchFamily="18" charset="0"/>
              </a:rPr>
              <a:t>např</a:t>
            </a:r>
            <a:r>
              <a:rPr lang="en-US" sz="2000" dirty="0">
                <a:latin typeface="Book Antiqua" pitchFamily="18" charset="0"/>
              </a:rPr>
              <a:t>. 27001 </a:t>
            </a:r>
            <a:r>
              <a:rPr lang="en-US" sz="2000" dirty="0" err="1">
                <a:latin typeface="Book Antiqua" pitchFamily="18" charset="0"/>
              </a:rPr>
              <a:t>či</a:t>
            </a:r>
            <a:r>
              <a:rPr lang="en-US" sz="2000" dirty="0">
                <a:latin typeface="Book Antiqua" pitchFamily="18" charset="0"/>
              </a:rPr>
              <a:t> 22307).</a:t>
            </a:r>
            <a:endParaRPr lang="en-US" sz="2000" b="1" dirty="0">
              <a:solidFill>
                <a:srgbClr val="00B0F0"/>
              </a:solidFill>
              <a:latin typeface="Book Antiqua" pitchFamily="18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© JUDr. Jan Kolouch, Ph.D.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43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© JUDr. Jan Kolouch, Ph. D</a:t>
            </a:r>
            <a:endParaRPr lang="cs-CZ"/>
          </a:p>
        </p:txBody>
      </p:sp>
      <p:pic>
        <p:nvPicPr>
          <p:cNvPr id="44034" name="Picture 2" descr="C:\Users\Jan Kolouch\Desktop\Cloud computing\Google smlouva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9052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5" name="Picture 3" descr="C:\Users\Jan Kolouch\Desktop\Cloud computing\Google smlouva\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80512" cy="4320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C:\Users\Jan Kolouch\Desktop\Cloud computing\Google smlouva\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52875" cy="4392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7" name="Picture 5" descr="C:\Users\Jan Kolouch\Desktop\Cloud computing\Google smlouva\03-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6" y="4092988"/>
            <a:ext cx="7743826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16" y="1268760"/>
            <a:ext cx="9204045" cy="4320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16" y="1072"/>
            <a:ext cx="9254583" cy="4508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4041" name="Picture 9" descr="C:\Users\Jan Kolouch\Desktop\Cloud computing\Google smlouva\03-0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4" y="764705"/>
            <a:ext cx="9325562" cy="5585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50" y="764705"/>
            <a:ext cx="9288570" cy="49685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404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527" y="1772816"/>
            <a:ext cx="9323467" cy="3312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4044" name="Picture 12" descr="C:\Users\Jan Kolouch\Desktop\Cloud computing\Google smlouva\04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442" y="1412776"/>
            <a:ext cx="9436970" cy="4051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5" name="Picture 13" descr="C:\Users\Jan Kolouch\Desktop\Cloud computing\Google smlouva\05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208" y="1952625"/>
            <a:ext cx="9398736" cy="33485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6" name="Picture 14" descr="C:\Users\Jan Kolouch\Desktop\Cloud computing\Google smlouva\06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2348881"/>
            <a:ext cx="9195728" cy="23961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8" name="Picture 16" descr="C:\Users\Jan Kolouch\Desktop\Cloud computing\Google smlouva\08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2" y="233264"/>
            <a:ext cx="9221788" cy="66247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an Kolouch\Desktop\Cloud computing\df20060116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69320"/>
            <a:ext cx="9649071" cy="698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09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14282" y="1500174"/>
            <a:ext cx="8715436" cy="507209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Každý by se měl chovat tak, aby nedocházelo k porušování práv jiných </a:t>
            </a:r>
            <a:r>
              <a:rPr lang="cs-CZ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(§ 415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občanského zákoníku - k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aždý je povinen počínat si tak, aby nedocházelo ke škodám na zdraví, na majetku, na přírodě a životním prostředí.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) </a:t>
            </a:r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 k případným újmám na jejich právech. </a:t>
            </a:r>
          </a:p>
          <a:p>
            <a:pPr algn="ctr">
              <a:buNone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	</a:t>
            </a:r>
            <a:r>
              <a:rPr lang="cs-CZ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§ 420</a:t>
            </a:r>
          </a:p>
          <a:p>
            <a:pPr algn="ctr">
              <a:buNone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	(1) </a:t>
            </a:r>
            <a:r>
              <a:rPr lang="cs-CZ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Každý odpovídá za škodu, kterou způsobil porušením právní povinnosti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</a:t>
            </a:r>
            <a:b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(2) Škoda je způsobena právnickou osobou anebo fyzickou osobou, když byla způsobena při jejich činnosti těmi, které k této činnosti použili. Tyto osoby samy za škodu takto způsobenou podle tohoto zákona neodpovídají; jejich odpovědnost podle pracovněprávních předpisů není tím dotčena.</a:t>
            </a:r>
            <a:b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(3) </a:t>
            </a:r>
            <a:r>
              <a:rPr lang="cs-CZ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Odpovědnosti se zprostí ten, kdo prokáže, že škodu nezavinil.</a:t>
            </a:r>
          </a:p>
          <a:p>
            <a:pPr algn="just">
              <a:buFont typeface="Wingdings" pitchFamily="2" charset="2"/>
              <a:buChar char="§"/>
            </a:pP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7467600" cy="100014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3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  <a:t>právní odpovědnost za způsobený incident</a:t>
            </a:r>
            <a:endParaRPr lang="cs-CZ" sz="3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© JUDr. Jan Kolouch, Ph. D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900608" y="6539"/>
            <a:ext cx="9154790" cy="147824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Povaha ukládaných dat,  aneb CLOUD </a:t>
            </a:r>
            <a:r>
              <a:rPr lang="cs-CZ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a …</a:t>
            </a:r>
            <a:endParaRPr lang="cs-CZ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7106" name="Picture 2" descr="C:\Users\Jan Kolouch\Desktop\Cloud computing\cow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776864" cy="450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19756" y="5799010"/>
            <a:ext cx="9124243" cy="1158382"/>
          </a:xfrm>
          <a:prstGeom prst="rect">
            <a:avLst/>
          </a:prstGeom>
        </p:spPr>
        <p:txBody>
          <a:bodyPr vert="horz" lIns="45720" rIns="45720" anchor="t">
            <a:normAutofit fontScale="92500"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Ochrana dat </a:t>
            </a:r>
            <a:r>
              <a:rPr lang="cs-CZ" sz="30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(soukromých, zdravotních, finančních, aj.).</a:t>
            </a:r>
            <a:endParaRPr lang="cs-CZ" sz="3000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11560" y="1662723"/>
            <a:ext cx="3588441" cy="758165"/>
          </a:xfrm>
          <a:prstGeom prst="rect">
            <a:avLst/>
          </a:prstGeom>
        </p:spPr>
        <p:txBody>
          <a:bodyPr vert="horz" lIns="45720" rIns="45720" anchor="t">
            <a:normAutofit fontScale="97500"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Book Antiqua" pitchFamily="18" charset="0"/>
              </a:rPr>
              <a:t>Holandské</a:t>
            </a:r>
            <a:endParaRPr lang="cs-CZ" cap="none" dirty="0">
              <a:ln w="50800"/>
              <a:solidFill>
                <a:schemeClr val="bg1">
                  <a:shade val="50000"/>
                </a:schemeClr>
              </a:solidFill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6815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341"/>
            <a:ext cx="91440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  <a:t>LEA </a:t>
            </a:r>
            <a:r>
              <a:rPr lang="cs-CZ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  <a:t>intrusion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 Antiqu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544616"/>
          </a:xfrm>
        </p:spPr>
        <p:txBody>
          <a:bodyPr>
            <a:normAutofit fontScale="85000" lnSpcReduction="20000"/>
          </a:bodyPr>
          <a:lstStyle/>
          <a:p>
            <a:pPr marL="36576" indent="0" algn="just">
              <a:buNone/>
            </a:pPr>
            <a:r>
              <a:rPr lang="cs-CZ" dirty="0">
                <a:latin typeface="Book Antiqua" pitchFamily="18" charset="0"/>
              </a:rPr>
              <a:t>Celou oblast přístupu k datům z pohledu LEA je možné rozdělit do </a:t>
            </a:r>
            <a:r>
              <a:rPr lang="cs-CZ" dirty="0" smtClean="0">
                <a:latin typeface="Book Antiqua" pitchFamily="18" charset="0"/>
              </a:rPr>
              <a:t>podsekcí</a:t>
            </a:r>
            <a:r>
              <a:rPr lang="cs-CZ" dirty="0">
                <a:latin typeface="Book Antiqua" pitchFamily="18" charset="0"/>
              </a:rPr>
              <a:t>:</a:t>
            </a:r>
            <a:endParaRPr lang="en-US" dirty="0">
              <a:latin typeface="Book Antiqua" pitchFamily="18" charset="0"/>
            </a:endParaRPr>
          </a:p>
          <a:p>
            <a:pPr marL="550926" lvl="0" indent="-514350" algn="just">
              <a:buFont typeface="+mj-lt"/>
              <a:buAutoNum type="arabicPeriod"/>
            </a:pPr>
            <a:r>
              <a:rPr lang="cs-CZ" b="1" dirty="0">
                <a:solidFill>
                  <a:srgbClr val="00B0F0"/>
                </a:solidFill>
                <a:latin typeface="Book Antiqua" pitchFamily="18" charset="0"/>
              </a:rPr>
              <a:t>Přístup k datům v rámci </a:t>
            </a:r>
            <a:r>
              <a:rPr lang="cs-CZ" b="1" dirty="0" err="1">
                <a:solidFill>
                  <a:srgbClr val="00B0F0"/>
                </a:solidFill>
                <a:latin typeface="Book Antiqua" pitchFamily="18" charset="0"/>
              </a:rPr>
              <a:t>jursdikce</a:t>
            </a:r>
            <a:r>
              <a:rPr lang="cs-CZ" b="1" dirty="0">
                <a:solidFill>
                  <a:srgbClr val="00B0F0"/>
                </a:solidFill>
                <a:latin typeface="Book Antiqua" pitchFamily="18" charset="0"/>
              </a:rPr>
              <a:t> LEA</a:t>
            </a:r>
            <a:r>
              <a:rPr lang="cs-CZ" dirty="0">
                <a:solidFill>
                  <a:srgbClr val="00B0F0"/>
                </a:solidFill>
                <a:latin typeface="Book Antiqua" pitchFamily="18" charset="0"/>
              </a:rPr>
              <a:t> </a:t>
            </a:r>
            <a:r>
              <a:rPr lang="cs-CZ" dirty="0">
                <a:latin typeface="Book Antiqua" pitchFamily="18" charset="0"/>
              </a:rPr>
              <a:t>(LEA má právo vyhledat, shromáždit a zajistit důkazy v elektronické podobě – </a:t>
            </a:r>
            <a:r>
              <a:rPr lang="cs-CZ" b="1" dirty="0">
                <a:latin typeface="Book Antiqua" pitchFamily="18" charset="0"/>
              </a:rPr>
              <a:t>čl. 14 Úmluvy</a:t>
            </a:r>
            <a:r>
              <a:rPr lang="cs-CZ" dirty="0">
                <a:latin typeface="Book Antiqua" pitchFamily="18" charset="0"/>
              </a:rPr>
              <a:t>). </a:t>
            </a:r>
            <a:endParaRPr lang="en-US" dirty="0">
              <a:latin typeface="Book Antiqua" pitchFamily="18" charset="0"/>
            </a:endParaRPr>
          </a:p>
          <a:p>
            <a:pPr marL="550926" lvl="0" indent="-514350" algn="just">
              <a:buFont typeface="+mj-lt"/>
              <a:buAutoNum type="arabicPeriod"/>
            </a:pPr>
            <a:r>
              <a:rPr lang="cs-CZ" b="1" dirty="0">
                <a:solidFill>
                  <a:srgbClr val="00B0F0"/>
                </a:solidFill>
                <a:latin typeface="Book Antiqua" pitchFamily="18" charset="0"/>
              </a:rPr>
              <a:t>Data v </a:t>
            </a:r>
            <a:r>
              <a:rPr lang="cs-CZ" b="1" dirty="0" err="1">
                <a:solidFill>
                  <a:srgbClr val="00B0F0"/>
                </a:solidFill>
                <a:latin typeface="Book Antiqua" pitchFamily="18" charset="0"/>
              </a:rPr>
              <a:t>cloudu</a:t>
            </a:r>
            <a:r>
              <a:rPr lang="cs-CZ" b="1" dirty="0">
                <a:solidFill>
                  <a:srgbClr val="00B0F0"/>
                </a:solidFill>
                <a:latin typeface="Book Antiqua" pitchFamily="18" charset="0"/>
              </a:rPr>
              <a:t> jsou umístěna v zahraničí</a:t>
            </a:r>
            <a:r>
              <a:rPr lang="cs-CZ" dirty="0">
                <a:latin typeface="Book Antiqua" pitchFamily="18" charset="0"/>
              </a:rPr>
              <a:t> (LEA – má možnost požádat o pomoc LEA v zemi ve které se nacházejí servery </a:t>
            </a:r>
            <a:r>
              <a:rPr lang="cs-CZ" dirty="0" err="1">
                <a:latin typeface="Book Antiqua" pitchFamily="18" charset="0"/>
              </a:rPr>
              <a:t>cloudu</a:t>
            </a:r>
            <a:r>
              <a:rPr lang="cs-CZ" dirty="0">
                <a:latin typeface="Book Antiqua" pitchFamily="18" charset="0"/>
              </a:rPr>
              <a:t> </a:t>
            </a:r>
            <a:r>
              <a:rPr lang="cs-CZ" dirty="0">
                <a:solidFill>
                  <a:srgbClr val="FFFF00"/>
                </a:solidFill>
                <a:latin typeface="Book Antiqua" pitchFamily="18" charset="0"/>
              </a:rPr>
              <a:t>– </a:t>
            </a:r>
            <a:r>
              <a:rPr lang="cs-CZ" b="1" dirty="0">
                <a:solidFill>
                  <a:srgbClr val="FFFF00"/>
                </a:solidFill>
                <a:latin typeface="Book Antiqua" pitchFamily="18" charset="0"/>
              </a:rPr>
              <a:t>čl. 31 Úmluvy</a:t>
            </a:r>
            <a:r>
              <a:rPr lang="cs-CZ" dirty="0">
                <a:latin typeface="Book Antiqua" pitchFamily="18" charset="0"/>
              </a:rPr>
              <a:t>).</a:t>
            </a:r>
            <a:endParaRPr lang="en-US" dirty="0">
              <a:latin typeface="Book Antiqua" pitchFamily="18" charset="0"/>
            </a:endParaRPr>
          </a:p>
          <a:p>
            <a:pPr marL="550926" lvl="0" indent="-514350" algn="just">
              <a:buFont typeface="+mj-lt"/>
              <a:buAutoNum type="arabicPeriod"/>
            </a:pPr>
            <a:r>
              <a:rPr lang="cs-CZ" b="1" dirty="0">
                <a:solidFill>
                  <a:srgbClr val="00B0F0"/>
                </a:solidFill>
                <a:latin typeface="Book Antiqua" pitchFamily="18" charset="0"/>
              </a:rPr>
              <a:t>Přímý přístup k informacím uloženým v zahraničí </a:t>
            </a:r>
            <a:r>
              <a:rPr lang="cs-CZ" dirty="0">
                <a:latin typeface="Book Antiqua" pitchFamily="18" charset="0"/>
              </a:rPr>
              <a:t>[přeshraniční přístup k datům uloženým v zahraničí bez kontaktování příslušných zahraničních autorit (LEA), nebo ISP. Typicky se jedná o veřejně přístupná data. V tomto případě může LEA využít </a:t>
            </a:r>
            <a:r>
              <a:rPr lang="cs-CZ" b="1" dirty="0">
                <a:solidFill>
                  <a:srgbClr val="FFFF00"/>
                </a:solidFill>
                <a:latin typeface="Book Antiqua" pitchFamily="18" charset="0"/>
              </a:rPr>
              <a:t>čl. 32 b), nebo čl. 19 odst. 2 Úmluvy</a:t>
            </a:r>
            <a:r>
              <a:rPr lang="en-US" dirty="0">
                <a:latin typeface="Book Antiqua" pitchFamily="18" charset="0"/>
              </a:rPr>
              <a:t>]. </a:t>
            </a:r>
          </a:p>
          <a:p>
            <a:pPr marL="550926" lvl="0" indent="-514350" algn="just">
              <a:buFont typeface="+mj-lt"/>
              <a:buAutoNum type="arabicPeriod"/>
            </a:pPr>
            <a:r>
              <a:rPr lang="cs-CZ" b="1" dirty="0">
                <a:solidFill>
                  <a:srgbClr val="00B0F0"/>
                </a:solidFill>
                <a:latin typeface="Book Antiqua" pitchFamily="18" charset="0"/>
              </a:rPr>
              <a:t>Přístup k datům na základě spolupráce s ISP nebo poskytovateli služeb </a:t>
            </a:r>
            <a:r>
              <a:rPr lang="cs-CZ" b="1" dirty="0" err="1">
                <a:solidFill>
                  <a:srgbClr val="00B0F0"/>
                </a:solidFill>
                <a:latin typeface="Book Antiqua" pitchFamily="18" charset="0"/>
              </a:rPr>
              <a:t>CComp</a:t>
            </a:r>
            <a:r>
              <a:rPr lang="cs-CZ" b="1" dirty="0">
                <a:solidFill>
                  <a:srgbClr val="00B0F0"/>
                </a:solidFill>
                <a:latin typeface="Book Antiqua" pitchFamily="18" charset="0"/>
              </a:rPr>
              <a:t>.</a:t>
            </a:r>
            <a:endParaRPr lang="en-US" dirty="0">
              <a:solidFill>
                <a:srgbClr val="00B0F0"/>
              </a:solidFill>
              <a:latin typeface="Book Antiqua" pitchFamily="18" charset="0"/>
            </a:endParaRPr>
          </a:p>
          <a:p>
            <a:pPr algn="just"/>
            <a:endParaRPr lang="en-US" dirty="0">
              <a:latin typeface="Book Antiqua" pitchFamily="18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© JUDr. Jan Kolouch, Ph. D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449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7504" y="1005808"/>
            <a:ext cx="8715436" cy="59515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800" dirty="0" smtClean="0">
                <a:latin typeface="Book Antiqua" pitchFamily="18" charset="0"/>
              </a:rPr>
              <a:t>„</a:t>
            </a:r>
            <a:r>
              <a:rPr lang="cs-CZ" sz="2800" b="1" dirty="0" smtClean="0">
                <a:solidFill>
                  <a:srgbClr val="00B0F0"/>
                </a:solidFill>
                <a:latin typeface="Book Antiqua" pitchFamily="18" charset="0"/>
              </a:rPr>
              <a:t>Balance</a:t>
            </a:r>
            <a:r>
              <a:rPr lang="cs-CZ" sz="2800" dirty="0" smtClean="0">
                <a:latin typeface="Book Antiqua" pitchFamily="18" charset="0"/>
              </a:rPr>
              <a:t>“ mezi absolutní anarchií a diktaturou</a:t>
            </a:r>
          </a:p>
          <a:p>
            <a:pPr>
              <a:buFont typeface="Wingdings" pitchFamily="2" charset="2"/>
              <a:buChar char="§"/>
            </a:pPr>
            <a:r>
              <a:rPr lang="cs-CZ" sz="2800" dirty="0" smtClean="0">
                <a:latin typeface="Book Antiqua" pitchFamily="18" charset="0"/>
              </a:rPr>
              <a:t>Aplikace zdravého rozumu</a:t>
            </a:r>
          </a:p>
          <a:p>
            <a:pPr>
              <a:buFont typeface="Wingdings" pitchFamily="2" charset="2"/>
              <a:buChar char="§"/>
            </a:pPr>
            <a:r>
              <a:rPr lang="cs-CZ" sz="2800" b="1" dirty="0" err="1" smtClean="0">
                <a:solidFill>
                  <a:srgbClr val="00B0F0"/>
                </a:solidFill>
                <a:latin typeface="Book Antiqua" pitchFamily="18" charset="0"/>
              </a:rPr>
              <a:t>Interenet</a:t>
            </a:r>
            <a:r>
              <a:rPr lang="cs-CZ" sz="2800" b="1" dirty="0" smtClean="0">
                <a:solidFill>
                  <a:srgbClr val="00B0F0"/>
                </a:solidFill>
                <a:latin typeface="Book Antiqua" pitchFamily="18" charset="0"/>
              </a:rPr>
              <a:t> jako </a:t>
            </a:r>
            <a:r>
              <a:rPr lang="cs-CZ" sz="2800" b="1" dirty="0" err="1" smtClean="0">
                <a:solidFill>
                  <a:srgbClr val="00B0F0"/>
                </a:solidFill>
                <a:latin typeface="Book Antiqua" pitchFamily="18" charset="0"/>
              </a:rPr>
              <a:t>Mega</a:t>
            </a:r>
            <a:r>
              <a:rPr lang="cs-CZ" sz="2800" b="1" dirty="0" smtClean="0">
                <a:solidFill>
                  <a:srgbClr val="00B0F0"/>
                </a:solidFill>
                <a:latin typeface="Book Antiqua" pitchFamily="18" charset="0"/>
              </a:rPr>
              <a:t> </a:t>
            </a:r>
            <a:r>
              <a:rPr lang="cs-CZ" sz="2800" b="1" dirty="0" err="1" smtClean="0">
                <a:solidFill>
                  <a:srgbClr val="00B0F0"/>
                </a:solidFill>
                <a:latin typeface="Book Antiqua" pitchFamily="18" charset="0"/>
              </a:rPr>
              <a:t>Cloud</a:t>
            </a:r>
            <a:endParaRPr lang="cs-CZ" sz="2800" b="1" dirty="0" smtClean="0">
              <a:solidFill>
                <a:srgbClr val="00B0F0"/>
              </a:solidFill>
              <a:latin typeface="Book Antiqu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2800" dirty="0" smtClean="0">
                <a:latin typeface="Book Antiqua" pitchFamily="18" charset="0"/>
              </a:rPr>
              <a:t>Licence</a:t>
            </a:r>
          </a:p>
          <a:p>
            <a:pPr>
              <a:buFont typeface="Wingdings" pitchFamily="2" charset="2"/>
              <a:buChar char="§"/>
            </a:pPr>
            <a:r>
              <a:rPr lang="cs-CZ" sz="2800" b="1" dirty="0" smtClean="0">
                <a:solidFill>
                  <a:srgbClr val="FF0000"/>
                </a:solidFill>
                <a:latin typeface="Book Antiqua" pitchFamily="18" charset="0"/>
              </a:rPr>
              <a:t>Uživatelé</a:t>
            </a:r>
            <a:r>
              <a:rPr lang="cs-CZ" sz="2800" dirty="0" smtClean="0">
                <a:latin typeface="Book Antiqua" pitchFamily="18" charset="0"/>
              </a:rPr>
              <a:t> </a:t>
            </a:r>
          </a:p>
          <a:p>
            <a:pPr marL="36576" indent="0">
              <a:buNone/>
            </a:pPr>
            <a:r>
              <a:rPr lang="cs-CZ" sz="2800" dirty="0" smtClean="0">
                <a:latin typeface="Book Antiqua" pitchFamily="18" charset="0"/>
              </a:rPr>
              <a:t>(</a:t>
            </a:r>
            <a:r>
              <a:rPr lang="cs-CZ" sz="2800" dirty="0" err="1" smtClean="0">
                <a:latin typeface="Book Antiqua" pitchFamily="18" charset="0"/>
              </a:rPr>
              <a:t>pr</a:t>
            </a:r>
            <a:r>
              <a:rPr lang="cs-CZ" sz="2800" dirty="0" smtClean="0">
                <a:latin typeface="Book Antiqua" pitchFamily="18" charset="0"/>
              </a:rPr>
              <a:t>. subjektivita)</a:t>
            </a:r>
            <a:endParaRPr lang="cs-CZ" sz="2800" dirty="0">
              <a:latin typeface="Book Antiqua" pitchFamily="18" charset="0"/>
            </a:endParaRPr>
          </a:p>
          <a:p>
            <a:pPr>
              <a:buFont typeface="Wingdings" pitchFamily="2" charset="2"/>
              <a:buChar char="§"/>
            </a:pPr>
            <a:endParaRPr lang="cs-CZ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36576" indent="0">
              <a:buNone/>
            </a:pPr>
            <a:r>
              <a:rPr lang="cs-CZ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cs-CZ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</a:t>
            </a:r>
            <a:r>
              <a:rPr lang="cs-CZ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„Důvěřuj</a:t>
            </a:r>
            <a:r>
              <a:rPr lang="cs-CZ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</a:t>
            </a:r>
            <a:endParaRPr lang="cs-CZ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355600" indent="0">
              <a:buNone/>
            </a:pPr>
            <a:r>
              <a:rPr lang="cs-CZ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ale </a:t>
            </a:r>
            <a:r>
              <a:rPr lang="cs-CZ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prověřuj</a:t>
            </a:r>
            <a:r>
              <a:rPr lang="cs-CZ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.“</a:t>
            </a:r>
            <a:endParaRPr lang="cs-CZ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355600" indent="0">
              <a:buNone/>
            </a:pPr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„</a:t>
            </a:r>
            <a:r>
              <a:rPr 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Přežije jen </a:t>
            </a:r>
            <a:endParaRPr lang="cs-CZ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355600" indent="0">
              <a:buNone/>
            </a:pPr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paranoik</a:t>
            </a:r>
            <a:r>
              <a:rPr 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.“</a:t>
            </a:r>
            <a:endParaRPr lang="cs-CZ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© JUDr. Jan Kolouch, Ph.D.</a:t>
            </a:r>
            <a:endParaRPr lang="cs-CZ" dirty="0"/>
          </a:p>
        </p:txBody>
      </p:sp>
      <p:pic>
        <p:nvPicPr>
          <p:cNvPr id="5" name="Picture 3" descr="C:\Users\Jan Kolouch\Desktop\Cloud computing\screen-shot-2011-12-27-at-22137-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75840"/>
            <a:ext cx="5868144" cy="428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0" y="1341"/>
            <a:ext cx="91440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  <a:t>Závěr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12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14282" y="1500174"/>
            <a:ext cx="8715436" cy="5072098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Nezájem uživatele o přenos dat, místo jejich uchování a zacházení s nimi. 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cs-CZ" sz="2400" b="1" dirty="0" smtClean="0">
                <a:latin typeface="Book Antiqua" pitchFamily="18" charset="0"/>
              </a:rPr>
              <a:t>Odhmotnění obsahu </a:t>
            </a:r>
            <a:r>
              <a:rPr lang="cs-CZ" sz="2400" b="1" dirty="0">
                <a:latin typeface="Book Antiqua" pitchFamily="18" charset="0"/>
              </a:rPr>
              <a:t>od fyzické struktury informačních </a:t>
            </a:r>
            <a:r>
              <a:rPr lang="cs-CZ" sz="2400" b="1" dirty="0" smtClean="0">
                <a:latin typeface="Book Antiqua" pitchFamily="18" charset="0"/>
              </a:rPr>
              <a:t>sítí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cs-CZ" sz="2400" b="1" dirty="0" err="1" smtClean="0">
                <a:latin typeface="Book Antiqua" pitchFamily="18" charset="0"/>
              </a:rPr>
              <a:t>Delokalizace</a:t>
            </a:r>
            <a:r>
              <a:rPr lang="cs-CZ" sz="2400" b="1" dirty="0" smtClean="0">
                <a:latin typeface="Book Antiqua" pitchFamily="18" charset="0"/>
              </a:rPr>
              <a:t> společenských vztahů </a:t>
            </a:r>
          </a:p>
          <a:p>
            <a:pPr marL="928116" lvl="2" indent="-342900" algn="just">
              <a:buFont typeface="Wingdings" pitchFamily="2" charset="2"/>
              <a:buChar char="§"/>
            </a:pPr>
            <a:r>
              <a:rPr lang="cs-CZ" sz="2800" b="1" dirty="0" smtClean="0">
                <a:solidFill>
                  <a:srgbClr val="FFC000"/>
                </a:solidFill>
                <a:latin typeface="Book Antiqua" pitchFamily="18" charset="0"/>
              </a:rPr>
              <a:t>problém aplikace a vynutitelnosti práva.</a:t>
            </a:r>
          </a:p>
          <a:p>
            <a:pPr marL="0" indent="0" algn="just">
              <a:buNone/>
            </a:pPr>
            <a:r>
              <a:rPr lang="cs-CZ" sz="2400" b="1" dirty="0" smtClean="0">
                <a:latin typeface="Book Antiqua" pitchFamily="18" charset="0"/>
              </a:rPr>
              <a:t>	</a:t>
            </a:r>
            <a:r>
              <a:rPr lang="cs-CZ" sz="1600" b="1" dirty="0" smtClean="0">
                <a:latin typeface="Book Antiqua" pitchFamily="18" charset="0"/>
              </a:rPr>
              <a:t>(</a:t>
            </a:r>
            <a:r>
              <a:rPr lang="en-US" sz="1600" dirty="0" err="1" smtClean="0">
                <a:latin typeface="Book Antiqua" pitchFamily="18" charset="0"/>
              </a:rPr>
              <a:t>První</a:t>
            </a:r>
            <a:r>
              <a:rPr lang="cs-CZ" sz="1600" dirty="0" smtClean="0">
                <a:latin typeface="Book Antiqua" pitchFamily="18" charset="0"/>
              </a:rPr>
              <a:t> </a:t>
            </a:r>
            <a:r>
              <a:rPr lang="en-US" sz="1600" dirty="0" err="1" smtClean="0">
                <a:latin typeface="Book Antiqua" pitchFamily="18" charset="0"/>
              </a:rPr>
              <a:t>dodatek</a:t>
            </a:r>
            <a:r>
              <a:rPr lang="en-US" sz="1600" dirty="0" smtClean="0">
                <a:latin typeface="Book Antiqua" pitchFamily="18" charset="0"/>
              </a:rPr>
              <a:t> </a:t>
            </a:r>
            <a:r>
              <a:rPr lang="en-US" sz="1600" dirty="0">
                <a:latin typeface="Book Antiqua" pitchFamily="18" charset="0"/>
              </a:rPr>
              <a:t>k </a:t>
            </a:r>
            <a:r>
              <a:rPr lang="en-US" sz="1600" dirty="0" err="1" smtClean="0">
                <a:latin typeface="Book Antiqua" pitchFamily="18" charset="0"/>
              </a:rPr>
              <a:t>Ústavě</a:t>
            </a:r>
            <a:r>
              <a:rPr lang="en-US" sz="1600" dirty="0" smtClean="0">
                <a:latin typeface="Book Antiqua" pitchFamily="18" charset="0"/>
              </a:rPr>
              <a:t> </a:t>
            </a:r>
            <a:r>
              <a:rPr lang="en-US" sz="1600" dirty="0" err="1">
                <a:latin typeface="Book Antiqua" pitchFamily="18" charset="0"/>
              </a:rPr>
              <a:t>Spojených</a:t>
            </a:r>
            <a:r>
              <a:rPr lang="en-US" sz="1600" dirty="0">
                <a:latin typeface="Book Antiqua" pitchFamily="18" charset="0"/>
              </a:rPr>
              <a:t> </a:t>
            </a:r>
            <a:r>
              <a:rPr lang="en-US" sz="1600" dirty="0" err="1">
                <a:latin typeface="Book Antiqua" pitchFamily="18" charset="0"/>
              </a:rPr>
              <a:t>Států</a:t>
            </a:r>
            <a:r>
              <a:rPr lang="en-US" sz="1600" dirty="0">
                <a:latin typeface="Book Antiqua" pitchFamily="18" charset="0"/>
              </a:rPr>
              <a:t> </a:t>
            </a:r>
            <a:r>
              <a:rPr lang="en-US" sz="1600" dirty="0" err="1">
                <a:latin typeface="Book Antiqua" pitchFamily="18" charset="0"/>
              </a:rPr>
              <a:t>Amerických</a:t>
            </a:r>
            <a:r>
              <a:rPr lang="en-US" sz="1600" dirty="0">
                <a:latin typeface="Book Antiqua" pitchFamily="18" charset="0"/>
              </a:rPr>
              <a:t>: “</a:t>
            </a:r>
            <a:r>
              <a:rPr lang="en-US" sz="1600" b="1" i="1" dirty="0" err="1">
                <a:latin typeface="Book Antiqua" pitchFamily="18" charset="0"/>
              </a:rPr>
              <a:t>Kongres</a:t>
            </a:r>
            <a:r>
              <a:rPr lang="en-US" sz="1600" i="1" dirty="0">
                <a:latin typeface="Book Antiqua" pitchFamily="18" charset="0"/>
              </a:rPr>
              <a:t> </a:t>
            </a:r>
            <a:r>
              <a:rPr lang="en-US" sz="1600" i="1" dirty="0" err="1">
                <a:latin typeface="Book Antiqua" pitchFamily="18" charset="0"/>
              </a:rPr>
              <a:t>nesmí</a:t>
            </a:r>
            <a:r>
              <a:rPr lang="en-US" sz="1600" i="1" dirty="0">
                <a:latin typeface="Book Antiqua" pitchFamily="18" charset="0"/>
              </a:rPr>
              <a:t> </a:t>
            </a:r>
            <a:r>
              <a:rPr lang="en-US" sz="1600" i="1" dirty="0" err="1" smtClean="0">
                <a:latin typeface="Book Antiqua" pitchFamily="18" charset="0"/>
              </a:rPr>
              <a:t>vydávat</a:t>
            </a:r>
            <a:r>
              <a:rPr lang="en-US" sz="1600" i="1" dirty="0" smtClean="0">
                <a:latin typeface="Book Antiqua" pitchFamily="18" charset="0"/>
              </a:rPr>
              <a:t> </a:t>
            </a:r>
            <a:r>
              <a:rPr lang="cs-CZ" sz="1600" i="1" dirty="0" smtClean="0">
                <a:latin typeface="Book Antiqua" pitchFamily="18" charset="0"/>
              </a:rPr>
              <a:t>	</a:t>
            </a:r>
            <a:r>
              <a:rPr lang="en-US" sz="1600" i="1" dirty="0" err="1" smtClean="0">
                <a:latin typeface="Book Antiqua" pitchFamily="18" charset="0"/>
              </a:rPr>
              <a:t>zákony</a:t>
            </a:r>
            <a:r>
              <a:rPr lang="en-US" sz="1600" i="1" dirty="0" smtClean="0">
                <a:latin typeface="Book Antiqua" pitchFamily="18" charset="0"/>
              </a:rPr>
              <a:t> </a:t>
            </a:r>
            <a:r>
              <a:rPr lang="en-US" sz="1600" i="1" dirty="0" err="1" smtClean="0">
                <a:latin typeface="Book Antiqua" pitchFamily="18" charset="0"/>
              </a:rPr>
              <a:t>zavádějící</a:t>
            </a:r>
            <a:r>
              <a:rPr lang="en-US" sz="1600" i="1" dirty="0" smtClean="0">
                <a:latin typeface="Book Antiqua" pitchFamily="18" charset="0"/>
              </a:rPr>
              <a:t> </a:t>
            </a:r>
            <a:r>
              <a:rPr lang="en-US" sz="1600" i="1" dirty="0" err="1">
                <a:latin typeface="Book Antiqua" pitchFamily="18" charset="0"/>
              </a:rPr>
              <a:t>nějaké</a:t>
            </a:r>
            <a:r>
              <a:rPr lang="en-US" sz="1600" i="1" dirty="0">
                <a:latin typeface="Book Antiqua" pitchFamily="18" charset="0"/>
              </a:rPr>
              <a:t> </a:t>
            </a:r>
            <a:r>
              <a:rPr lang="en-US" sz="1600" i="1" dirty="0" err="1">
                <a:latin typeface="Book Antiqua" pitchFamily="18" charset="0"/>
              </a:rPr>
              <a:t>náboženství</a:t>
            </a:r>
            <a:r>
              <a:rPr lang="en-US" sz="1600" i="1" dirty="0">
                <a:latin typeface="Book Antiqua" pitchFamily="18" charset="0"/>
              </a:rPr>
              <a:t> </a:t>
            </a:r>
            <a:r>
              <a:rPr lang="en-US" sz="1600" i="1" dirty="0" err="1">
                <a:latin typeface="Book Antiqua" pitchFamily="18" charset="0"/>
              </a:rPr>
              <a:t>nebo</a:t>
            </a:r>
            <a:r>
              <a:rPr lang="en-US" sz="1600" i="1" dirty="0">
                <a:latin typeface="Book Antiqua" pitchFamily="18" charset="0"/>
              </a:rPr>
              <a:t> </a:t>
            </a:r>
            <a:r>
              <a:rPr lang="en-US" sz="1600" i="1" dirty="0" err="1" smtClean="0">
                <a:latin typeface="Book Antiqua" pitchFamily="18" charset="0"/>
              </a:rPr>
              <a:t>zákony</a:t>
            </a:r>
            <a:r>
              <a:rPr lang="en-US" sz="1600" i="1" dirty="0">
                <a:latin typeface="Book Antiqua" pitchFamily="18" charset="0"/>
              </a:rPr>
              <a:t>, </a:t>
            </a:r>
            <a:r>
              <a:rPr lang="en-US" sz="1600" i="1" dirty="0" err="1">
                <a:latin typeface="Book Antiqua" pitchFamily="18" charset="0"/>
              </a:rPr>
              <a:t>které</a:t>
            </a:r>
            <a:r>
              <a:rPr lang="en-US" sz="1600" i="1" dirty="0">
                <a:latin typeface="Book Antiqua" pitchFamily="18" charset="0"/>
              </a:rPr>
              <a:t> by </a:t>
            </a:r>
            <a:r>
              <a:rPr lang="en-US" sz="1600" i="1" dirty="0" err="1">
                <a:latin typeface="Book Antiqua" pitchFamily="18" charset="0"/>
              </a:rPr>
              <a:t>zakazovaly</a:t>
            </a:r>
            <a:r>
              <a:rPr lang="en-US" sz="1600" i="1" dirty="0">
                <a:latin typeface="Book Antiqua" pitchFamily="18" charset="0"/>
              </a:rPr>
              <a:t> </a:t>
            </a:r>
            <a:r>
              <a:rPr lang="en-US" sz="1600" i="1" dirty="0" err="1">
                <a:latin typeface="Book Antiqua" pitchFamily="18" charset="0"/>
              </a:rPr>
              <a:t>svobodné</a:t>
            </a:r>
            <a:r>
              <a:rPr lang="en-US" sz="1600" i="1" dirty="0">
                <a:latin typeface="Book Antiqua" pitchFamily="18" charset="0"/>
              </a:rPr>
              <a:t> </a:t>
            </a:r>
            <a:r>
              <a:rPr lang="en-US" sz="1600" i="1" dirty="0" err="1" smtClean="0">
                <a:latin typeface="Book Antiqua" pitchFamily="18" charset="0"/>
              </a:rPr>
              <a:t>vyznávání</a:t>
            </a:r>
            <a:r>
              <a:rPr lang="cs-CZ" sz="1600" i="1" dirty="0" smtClean="0">
                <a:latin typeface="Book Antiqua" pitchFamily="18" charset="0"/>
              </a:rPr>
              <a:t> 	</a:t>
            </a:r>
            <a:r>
              <a:rPr lang="en-US" sz="1600" i="1" dirty="0" err="1" smtClean="0">
                <a:latin typeface="Book Antiqua" pitchFamily="18" charset="0"/>
              </a:rPr>
              <a:t>nějakého</a:t>
            </a:r>
            <a:r>
              <a:rPr lang="en-US" sz="1600" i="1" dirty="0" smtClean="0">
                <a:latin typeface="Book Antiqua" pitchFamily="18" charset="0"/>
              </a:rPr>
              <a:t> </a:t>
            </a:r>
            <a:r>
              <a:rPr lang="en-US" sz="1600" i="1" dirty="0" err="1">
                <a:latin typeface="Book Antiqua" pitchFamily="18" charset="0"/>
              </a:rPr>
              <a:t>náboženství</a:t>
            </a:r>
            <a:r>
              <a:rPr lang="en-US" sz="1600" i="1" dirty="0">
                <a:latin typeface="Book Antiqua" pitchFamily="18" charset="0"/>
              </a:rPr>
              <a:t>; </a:t>
            </a:r>
            <a:r>
              <a:rPr lang="en-US" sz="1600" i="1" dirty="0" err="1">
                <a:latin typeface="Book Antiqua" pitchFamily="18" charset="0"/>
              </a:rPr>
              <a:t>právě</a:t>
            </a:r>
            <a:r>
              <a:rPr lang="en-US" sz="1600" i="1" dirty="0">
                <a:latin typeface="Book Antiqua" pitchFamily="18" charset="0"/>
              </a:rPr>
              <a:t> </a:t>
            </a:r>
            <a:r>
              <a:rPr lang="en-US" sz="1600" i="1" dirty="0" err="1">
                <a:latin typeface="Book Antiqua" pitchFamily="18" charset="0"/>
              </a:rPr>
              <a:t>tak</a:t>
            </a:r>
            <a:r>
              <a:rPr lang="en-US" sz="1600" i="1" dirty="0">
                <a:latin typeface="Book Antiqua" pitchFamily="18" charset="0"/>
              </a:rPr>
              <a:t> </a:t>
            </a:r>
            <a:r>
              <a:rPr lang="en-US" sz="1600" b="1" i="1" dirty="0" err="1">
                <a:latin typeface="Book Antiqua" pitchFamily="18" charset="0"/>
              </a:rPr>
              <a:t>nesmí</a:t>
            </a:r>
            <a:r>
              <a:rPr lang="en-US" sz="1600" b="1" i="1" dirty="0">
                <a:latin typeface="Book Antiqua" pitchFamily="18" charset="0"/>
              </a:rPr>
              <a:t> </a:t>
            </a:r>
            <a:r>
              <a:rPr lang="en-US" sz="1600" b="1" i="1" dirty="0" err="1">
                <a:latin typeface="Book Antiqua" pitchFamily="18" charset="0"/>
              </a:rPr>
              <a:t>vydávat</a:t>
            </a:r>
            <a:r>
              <a:rPr lang="en-US" sz="1600" b="1" i="1" dirty="0">
                <a:latin typeface="Book Antiqua" pitchFamily="18" charset="0"/>
              </a:rPr>
              <a:t> </a:t>
            </a:r>
            <a:r>
              <a:rPr lang="en-US" sz="1600" b="1" i="1" dirty="0" err="1" smtClean="0">
                <a:latin typeface="Book Antiqua" pitchFamily="18" charset="0"/>
              </a:rPr>
              <a:t>zákony</a:t>
            </a:r>
            <a:r>
              <a:rPr lang="en-US" sz="1600" b="1" i="1" dirty="0" smtClean="0">
                <a:latin typeface="Book Antiqua" pitchFamily="18" charset="0"/>
              </a:rPr>
              <a:t> </a:t>
            </a:r>
            <a:r>
              <a:rPr lang="en-US" sz="1600" b="1" i="1" dirty="0" err="1">
                <a:latin typeface="Book Antiqua" pitchFamily="18" charset="0"/>
              </a:rPr>
              <a:t>omezující</a:t>
            </a:r>
            <a:r>
              <a:rPr lang="en-US" sz="1600" b="1" i="1" dirty="0">
                <a:latin typeface="Book Antiqua" pitchFamily="18" charset="0"/>
              </a:rPr>
              <a:t> </a:t>
            </a:r>
            <a:r>
              <a:rPr lang="en-US" sz="1600" b="1" i="1" dirty="0" err="1">
                <a:latin typeface="Book Antiqua" pitchFamily="18" charset="0"/>
              </a:rPr>
              <a:t>svobodu</a:t>
            </a:r>
            <a:r>
              <a:rPr lang="en-US" sz="1600" b="1" i="1" dirty="0">
                <a:latin typeface="Book Antiqua" pitchFamily="18" charset="0"/>
              </a:rPr>
              <a:t> </a:t>
            </a:r>
            <a:r>
              <a:rPr lang="en-US" sz="1600" b="1" i="1" dirty="0" err="1">
                <a:latin typeface="Book Antiqua" pitchFamily="18" charset="0"/>
              </a:rPr>
              <a:t>slova</a:t>
            </a:r>
            <a:r>
              <a:rPr lang="en-US" sz="1600" b="1" i="1" dirty="0">
                <a:latin typeface="Book Antiqua" pitchFamily="18" charset="0"/>
              </a:rPr>
              <a:t> </a:t>
            </a:r>
            <a:r>
              <a:rPr lang="cs-CZ" sz="1600" b="1" i="1" dirty="0" smtClean="0">
                <a:latin typeface="Book Antiqua" pitchFamily="18" charset="0"/>
              </a:rPr>
              <a:t>	</a:t>
            </a:r>
            <a:r>
              <a:rPr lang="en-US" sz="1600" b="1" i="1" dirty="0" err="1" smtClean="0">
                <a:latin typeface="Book Antiqua" pitchFamily="18" charset="0"/>
              </a:rPr>
              <a:t>nebo</a:t>
            </a:r>
            <a:r>
              <a:rPr lang="en-US" sz="1600" b="1" i="1" dirty="0" smtClean="0">
                <a:latin typeface="Book Antiqua" pitchFamily="18" charset="0"/>
              </a:rPr>
              <a:t> </a:t>
            </a:r>
            <a:r>
              <a:rPr lang="en-US" sz="1600" b="1" i="1" dirty="0" err="1">
                <a:latin typeface="Book Antiqua" pitchFamily="18" charset="0"/>
              </a:rPr>
              <a:t>tisku</a:t>
            </a:r>
            <a:r>
              <a:rPr lang="en-US" sz="1600" i="1" dirty="0">
                <a:latin typeface="Book Antiqua" pitchFamily="18" charset="0"/>
              </a:rPr>
              <a:t>, </a:t>
            </a:r>
            <a:r>
              <a:rPr lang="en-US" sz="1600" i="1" dirty="0" err="1" smtClean="0">
                <a:latin typeface="Book Antiqua" pitchFamily="18" charset="0"/>
              </a:rPr>
              <a:t>právo</a:t>
            </a:r>
            <a:r>
              <a:rPr lang="cs-CZ" sz="1600" i="1" dirty="0" smtClean="0">
                <a:latin typeface="Book Antiqua" pitchFamily="18" charset="0"/>
              </a:rPr>
              <a:t> </a:t>
            </a:r>
            <a:r>
              <a:rPr lang="en-US" sz="1600" i="1" dirty="0" err="1" smtClean="0">
                <a:latin typeface="Book Antiqua" pitchFamily="18" charset="0"/>
              </a:rPr>
              <a:t>lidu</a:t>
            </a:r>
            <a:r>
              <a:rPr lang="en-US" sz="1600" i="1" dirty="0" smtClean="0">
                <a:latin typeface="Book Antiqua" pitchFamily="18" charset="0"/>
              </a:rPr>
              <a:t> </a:t>
            </a:r>
            <a:r>
              <a:rPr lang="en-US" sz="1600" i="1" dirty="0" err="1">
                <a:latin typeface="Book Antiqua" pitchFamily="18" charset="0"/>
              </a:rPr>
              <a:t>pokojně</a:t>
            </a:r>
            <a:r>
              <a:rPr lang="en-US" sz="1600" i="1" dirty="0">
                <a:latin typeface="Book Antiqua" pitchFamily="18" charset="0"/>
              </a:rPr>
              <a:t> </a:t>
            </a:r>
            <a:r>
              <a:rPr lang="en-US" sz="1600" i="1" dirty="0" smtClean="0">
                <a:latin typeface="Book Antiqua" pitchFamily="18" charset="0"/>
              </a:rPr>
              <a:t>se</a:t>
            </a:r>
            <a:r>
              <a:rPr lang="cs-CZ" sz="1600" i="1" dirty="0" smtClean="0">
                <a:latin typeface="Book Antiqua" pitchFamily="18" charset="0"/>
              </a:rPr>
              <a:t> </a:t>
            </a:r>
            <a:r>
              <a:rPr lang="en-US" sz="1600" i="1" dirty="0" err="1" smtClean="0">
                <a:latin typeface="Book Antiqua" pitchFamily="18" charset="0"/>
              </a:rPr>
              <a:t>shromažďovat</a:t>
            </a:r>
            <a:r>
              <a:rPr lang="en-US" sz="1600" i="1" dirty="0" smtClean="0">
                <a:latin typeface="Book Antiqua" pitchFamily="18" charset="0"/>
              </a:rPr>
              <a:t> </a:t>
            </a:r>
            <a:r>
              <a:rPr lang="en-US" sz="1600" i="1" dirty="0">
                <a:latin typeface="Book Antiqua" pitchFamily="18" charset="0"/>
              </a:rPr>
              <a:t>a </a:t>
            </a:r>
            <a:r>
              <a:rPr lang="en-US" sz="1600" i="1" dirty="0" err="1">
                <a:latin typeface="Book Antiqua" pitchFamily="18" charset="0"/>
              </a:rPr>
              <a:t>právo</a:t>
            </a:r>
            <a:r>
              <a:rPr lang="en-US" sz="1600" i="1" dirty="0">
                <a:latin typeface="Book Antiqua" pitchFamily="18" charset="0"/>
              </a:rPr>
              <a:t> </a:t>
            </a:r>
            <a:r>
              <a:rPr lang="en-US" sz="1600" i="1" dirty="0" err="1">
                <a:latin typeface="Book Antiqua" pitchFamily="18" charset="0"/>
              </a:rPr>
              <a:t>podávat</a:t>
            </a:r>
            <a:r>
              <a:rPr lang="en-US" sz="1600" i="1" dirty="0">
                <a:latin typeface="Book Antiqua" pitchFamily="18" charset="0"/>
              </a:rPr>
              <a:t> </a:t>
            </a:r>
            <a:r>
              <a:rPr lang="en-US" sz="1600" i="1" dirty="0" err="1">
                <a:latin typeface="Book Antiqua" pitchFamily="18" charset="0"/>
              </a:rPr>
              <a:t>státním</a:t>
            </a:r>
            <a:r>
              <a:rPr lang="en-US" sz="1600" i="1" dirty="0">
                <a:latin typeface="Book Antiqua" pitchFamily="18" charset="0"/>
              </a:rPr>
              <a:t> </a:t>
            </a:r>
            <a:r>
              <a:rPr lang="en-US" sz="1600" i="1" dirty="0" err="1" smtClean="0">
                <a:latin typeface="Book Antiqua" pitchFamily="18" charset="0"/>
              </a:rPr>
              <a:t>orgánům</a:t>
            </a:r>
            <a:r>
              <a:rPr lang="en-US" sz="1600" i="1" dirty="0" smtClean="0">
                <a:latin typeface="Book Antiqua" pitchFamily="18" charset="0"/>
              </a:rPr>
              <a:t> </a:t>
            </a:r>
            <a:r>
              <a:rPr lang="cs-CZ" sz="1600" i="1" dirty="0" smtClean="0">
                <a:latin typeface="Book Antiqua" pitchFamily="18" charset="0"/>
              </a:rPr>
              <a:t>	</a:t>
            </a:r>
            <a:r>
              <a:rPr lang="en-US" sz="1600" i="1" dirty="0" err="1" smtClean="0">
                <a:latin typeface="Book Antiqua" pitchFamily="18" charset="0"/>
              </a:rPr>
              <a:t>žádosti</a:t>
            </a:r>
            <a:r>
              <a:rPr lang="en-US" sz="1600" i="1" dirty="0" smtClean="0">
                <a:latin typeface="Book Antiqua" pitchFamily="18" charset="0"/>
              </a:rPr>
              <a:t> </a:t>
            </a:r>
            <a:r>
              <a:rPr lang="en-US" sz="1600" i="1" dirty="0">
                <a:latin typeface="Book Antiqua" pitchFamily="18" charset="0"/>
              </a:rPr>
              <a:t>o </a:t>
            </a:r>
            <a:r>
              <a:rPr lang="en-US" sz="1600" i="1" dirty="0" err="1">
                <a:latin typeface="Book Antiqua" pitchFamily="18" charset="0"/>
              </a:rPr>
              <a:t>nápravu</a:t>
            </a:r>
            <a:r>
              <a:rPr lang="en-US" sz="1600" i="1" dirty="0">
                <a:latin typeface="Book Antiqua" pitchFamily="18" charset="0"/>
              </a:rPr>
              <a:t> </a:t>
            </a:r>
            <a:r>
              <a:rPr lang="en-US" sz="1600" i="1" dirty="0" err="1" smtClean="0">
                <a:latin typeface="Book Antiqua" pitchFamily="18" charset="0"/>
              </a:rPr>
              <a:t>křivd</a:t>
            </a:r>
            <a:r>
              <a:rPr lang="en-US" sz="1600" i="1" dirty="0">
                <a:latin typeface="Book Antiqua" pitchFamily="18" charset="0"/>
              </a:rPr>
              <a:t>.”</a:t>
            </a:r>
            <a:r>
              <a:rPr lang="cs-CZ" sz="1600" i="1" dirty="0">
                <a:latin typeface="Book Antiqua" pitchFamily="18" charset="0"/>
              </a:rPr>
              <a:t>)</a:t>
            </a:r>
            <a:endParaRPr lang="cs-CZ" sz="1600" b="1" dirty="0" smtClean="0">
              <a:latin typeface="Book Antiqua" pitchFamily="18" charset="0"/>
            </a:endParaRPr>
          </a:p>
          <a:p>
            <a:pPr marL="928116" lvl="2" indent="-342900" algn="just">
              <a:buFont typeface="Wingdings" pitchFamily="2" charset="2"/>
              <a:buChar char="§"/>
            </a:pPr>
            <a:r>
              <a:rPr lang="cs-CZ" sz="2800" b="1" dirty="0" smtClean="0">
                <a:solidFill>
                  <a:srgbClr val="FFC000"/>
                </a:solidFill>
                <a:latin typeface="Book Antiqua" pitchFamily="18" charset="0"/>
              </a:rPr>
              <a:t>svoboda uživatele (neomezenost hranicemi) v </a:t>
            </a:r>
            <a:r>
              <a:rPr lang="cs-CZ" sz="2800" b="1" dirty="0" smtClean="0">
                <a:solidFill>
                  <a:srgbClr val="FFC000"/>
                </a:solidFill>
                <a:latin typeface="Book Antiqua" pitchFamily="18" charset="0"/>
              </a:rPr>
              <a:t>manipulaci </a:t>
            </a:r>
            <a:r>
              <a:rPr lang="cs-CZ" sz="2800" b="1" dirty="0" smtClean="0">
                <a:solidFill>
                  <a:srgbClr val="FFC000"/>
                </a:solidFill>
                <a:latin typeface="Book Antiqua" pitchFamily="18" charset="0"/>
              </a:rPr>
              <a:t>s daty </a:t>
            </a:r>
          </a:p>
          <a:p>
            <a:pPr algn="just">
              <a:buFont typeface="Wingdings" pitchFamily="2" charset="2"/>
              <a:buChar char="§"/>
            </a:pP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92871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CLOUD COMPUTING</a:t>
            </a:r>
            <a:endParaRPr lang="cs-CZ" sz="3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© JUDr. Jan Kolouch, Ph.D.</a:t>
            </a:r>
            <a:endParaRPr lang="cs-CZ" dirty="0"/>
          </a:p>
        </p:txBody>
      </p:sp>
      <p:pic>
        <p:nvPicPr>
          <p:cNvPr id="6" name="Obrázek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6012160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6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© JUDr. Jan Kolouch, Ph. D</a:t>
            </a:r>
            <a:endParaRPr lang="cs-CZ"/>
          </a:p>
        </p:txBody>
      </p:sp>
      <p:pic>
        <p:nvPicPr>
          <p:cNvPr id="46082" name="Picture 2" descr="C:\Users\Jan Kolouch\Desktop\Cloud computing\Datacenter-locations-resized-600.bm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72969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3" name="Picture 3" descr="C:\Users\Jan Kolouch\Desktop\Cloud computing\itpa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" y="116632"/>
            <a:ext cx="640640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C:\Users\Jan Kolouch\Desktop\Cloud computing\msft-itpac-log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2000411"/>
            <a:ext cx="6444208" cy="485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5" name="Picture 5" descr="C:\Users\Jan Kolouch\Desktop\Cloud computing\peeringatcontainer_540x8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" y="751610"/>
            <a:ext cx="4068350" cy="610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26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© JUDr. Jan Kolouch, Ph. D</a:t>
            </a:r>
            <a:endParaRPr lang="cs-CZ"/>
          </a:p>
        </p:txBody>
      </p:sp>
      <p:pic>
        <p:nvPicPr>
          <p:cNvPr id="45058" name="Picture 2" descr="C:\Users\Jan Kolouch\Desktop\Cloud computing\cloud-computing-cartoon-new-yorker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79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© JUDr. Jan Kolouch, Ph.D.</a:t>
            </a:r>
            <a:endParaRPr lang="cs-CZ"/>
          </a:p>
        </p:txBody>
      </p:sp>
      <p:pic>
        <p:nvPicPr>
          <p:cNvPr id="14" name="Picture 3" descr="C:\Users\honza\Desktop\2011-12-01-Kyberkriminalita\StormClou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40" y="1717"/>
            <a:ext cx="9180512" cy="6885384"/>
          </a:xfrm>
          <a:prstGeom prst="rect">
            <a:avLst/>
          </a:prstGeom>
          <a:noFill/>
        </p:spPr>
      </p:pic>
      <p:sp>
        <p:nvSpPr>
          <p:cNvPr id="15" name="Nadpis 1"/>
          <p:cNvSpPr txBox="1">
            <a:spLocks/>
          </p:cNvSpPr>
          <p:nvPr/>
        </p:nvSpPr>
        <p:spPr>
          <a:xfrm>
            <a:off x="4427984" y="3304364"/>
            <a:ext cx="4680520" cy="3004956"/>
          </a:xfrm>
          <a:prstGeom prst="rect">
            <a:avLst/>
          </a:prstGeom>
        </p:spPr>
        <p:txBody>
          <a:bodyPr vert="horz" lIns="45720" rIns="4572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  <a:p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cs-CZ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JUDr. Jan Kolouch, Ph.D.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  <a:p>
            <a:r>
              <a:rPr lang="cs-CZ" sz="2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Policejní </a:t>
            </a:r>
            <a:r>
              <a:rPr lang="cs-CZ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akademie ČR v Praze</a:t>
            </a:r>
          </a:p>
          <a:p>
            <a:r>
              <a:rPr lang="cs-CZ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CESNET, </a:t>
            </a:r>
            <a:r>
              <a:rPr lang="cs-CZ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z.s.p.o</a:t>
            </a:r>
            <a:r>
              <a:rPr lang="cs-CZ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.</a:t>
            </a:r>
          </a:p>
          <a:p>
            <a:r>
              <a:rPr lang="cs-CZ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hlinkClick r:id="rId3"/>
              </a:rPr>
              <a:t>jan.kolouch@cesnet.cz</a:t>
            </a:r>
            <a:r>
              <a:rPr lang="cs-CZ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  <a:p>
            <a:r>
              <a:rPr kumimoji="0" lang="cs-CZ" sz="24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  <a:hlinkClick r:id="rId4"/>
              </a:rPr>
              <a:t>j.kolouch@polac.cz</a:t>
            </a:r>
            <a:endParaRPr lang="cs-CZ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-612576" y="2430016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Děkuji za pozornost</a:t>
            </a:r>
            <a:endParaRPr lang="cs-CZ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4" descr="http://www.cesnet.cz/sdruzeni/img/cesnet-logo-40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1695" y="1717"/>
            <a:ext cx="3810000" cy="1685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1821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116632"/>
            <a:ext cx="8964488" cy="6572272"/>
          </a:xfrm>
        </p:spPr>
        <p:txBody>
          <a:bodyPr>
            <a:normAutofit fontScale="77500" lnSpcReduction="20000"/>
          </a:bodyPr>
          <a:lstStyle/>
          <a:p>
            <a:pPr lvl="0" algn="just">
              <a:buFont typeface="Wingdings" pitchFamily="2" charset="2"/>
              <a:buChar char="§"/>
            </a:pPr>
            <a:r>
              <a:rPr lang="cs-CZ" sz="2700" b="1" dirty="0" err="1">
                <a:solidFill>
                  <a:srgbClr val="FFFF00"/>
                </a:solidFill>
                <a:latin typeface="Book Antiqua" pitchFamily="18" charset="0"/>
              </a:rPr>
              <a:t>Infrastructure</a:t>
            </a:r>
            <a:r>
              <a:rPr lang="cs-CZ" sz="2700" b="1" dirty="0">
                <a:solidFill>
                  <a:srgbClr val="FFFF00"/>
                </a:solidFill>
                <a:latin typeface="Book Antiqua" pitchFamily="18" charset="0"/>
              </a:rPr>
              <a:t>-as-a-</a:t>
            </a:r>
            <a:r>
              <a:rPr lang="cs-CZ" sz="2700" b="1" dirty="0" err="1">
                <a:solidFill>
                  <a:srgbClr val="FFFF00"/>
                </a:solidFill>
                <a:latin typeface="Book Antiqua" pitchFamily="18" charset="0"/>
              </a:rPr>
              <a:t>Service</a:t>
            </a:r>
            <a:r>
              <a:rPr lang="cs-CZ" sz="2700" b="1" dirty="0">
                <a:solidFill>
                  <a:srgbClr val="FFFF00"/>
                </a:solidFill>
                <a:latin typeface="Book Antiqua" pitchFamily="18" charset="0"/>
              </a:rPr>
              <a:t> (</a:t>
            </a:r>
            <a:r>
              <a:rPr lang="cs-CZ" sz="2700" b="1" dirty="0" err="1">
                <a:solidFill>
                  <a:srgbClr val="FFFF00"/>
                </a:solidFill>
                <a:latin typeface="Book Antiqua" pitchFamily="18" charset="0"/>
              </a:rPr>
              <a:t>IaaS</a:t>
            </a:r>
            <a:r>
              <a:rPr lang="cs-CZ" sz="2700" b="1" dirty="0">
                <a:solidFill>
                  <a:srgbClr val="FFFF00"/>
                </a:solidFill>
                <a:latin typeface="Book Antiqua" pitchFamily="18" charset="0"/>
              </a:rPr>
              <a:t>). </a:t>
            </a:r>
            <a:r>
              <a:rPr lang="cs-CZ" sz="2700" b="1" dirty="0">
                <a:latin typeface="Book Antiqua" pitchFamily="18" charset="0"/>
              </a:rPr>
              <a:t>Infrastruktura jako služba</a:t>
            </a:r>
            <a:r>
              <a:rPr lang="cs-CZ" sz="2700" dirty="0">
                <a:latin typeface="Book Antiqua" pitchFamily="18" charset="0"/>
              </a:rPr>
              <a:t> zavazuje poskytovatele poskytnout infrastrukturu (hardware) jiným uživatelům (typickým příkladem </a:t>
            </a:r>
            <a:r>
              <a:rPr lang="cs-CZ" sz="2700" dirty="0" err="1">
                <a:latin typeface="Book Antiqua" pitchFamily="18" charset="0"/>
              </a:rPr>
              <a:t>IaaS</a:t>
            </a:r>
            <a:r>
              <a:rPr lang="cs-CZ" sz="2700" dirty="0">
                <a:latin typeface="Book Antiqua" pitchFamily="18" charset="0"/>
              </a:rPr>
              <a:t> je </a:t>
            </a:r>
            <a:r>
              <a:rPr lang="cs-CZ" sz="2700" dirty="0" err="1" smtClean="0">
                <a:latin typeface="Book Antiqua" pitchFamily="18" charset="0"/>
              </a:rPr>
              <a:t>virtualizace</a:t>
            </a:r>
            <a:r>
              <a:rPr lang="cs-CZ" sz="2700" dirty="0">
                <a:latin typeface="Book Antiqua" pitchFamily="18" charset="0"/>
              </a:rPr>
              <a:t>). V případech </a:t>
            </a:r>
            <a:r>
              <a:rPr lang="cs-CZ" sz="2700" dirty="0" err="1">
                <a:latin typeface="Book Antiqua" pitchFamily="18" charset="0"/>
              </a:rPr>
              <a:t>IaaS</a:t>
            </a:r>
            <a:r>
              <a:rPr lang="cs-CZ" sz="2700" dirty="0">
                <a:latin typeface="Book Antiqua" pitchFamily="18" charset="0"/>
              </a:rPr>
              <a:t> uživatel běžně platí za to, co využívá. Tento systém je také nazýván „utility </a:t>
            </a:r>
            <a:r>
              <a:rPr lang="cs-CZ" sz="2700" dirty="0" err="1">
                <a:latin typeface="Book Antiqua" pitchFamily="18" charset="0"/>
              </a:rPr>
              <a:t>computing</a:t>
            </a:r>
            <a:r>
              <a:rPr lang="cs-CZ" sz="2700" dirty="0">
                <a:latin typeface="Book Antiqua" pitchFamily="18" charset="0"/>
              </a:rPr>
              <a:t>“. </a:t>
            </a:r>
            <a:r>
              <a:rPr lang="cs-CZ" sz="2700" dirty="0" smtClean="0">
                <a:latin typeface="Book Antiqua" pitchFamily="18" charset="0"/>
              </a:rPr>
              <a:t>Typickými </a:t>
            </a:r>
            <a:r>
              <a:rPr lang="cs-CZ" sz="2700" dirty="0">
                <a:latin typeface="Book Antiqua" pitchFamily="18" charset="0"/>
              </a:rPr>
              <a:t>příklady </a:t>
            </a:r>
            <a:r>
              <a:rPr lang="cs-CZ" sz="2700" dirty="0" err="1">
                <a:latin typeface="Book Antiqua" pitchFamily="18" charset="0"/>
              </a:rPr>
              <a:t>IaaS</a:t>
            </a:r>
            <a:r>
              <a:rPr lang="cs-CZ" sz="2700" dirty="0">
                <a:latin typeface="Book Antiqua" pitchFamily="18" charset="0"/>
              </a:rPr>
              <a:t> jsou Amazon WS, </a:t>
            </a:r>
            <a:r>
              <a:rPr lang="cs-CZ" sz="2700" dirty="0" err="1">
                <a:latin typeface="Book Antiqua" pitchFamily="18" charset="0"/>
              </a:rPr>
              <a:t>Rackspace</a:t>
            </a:r>
            <a:r>
              <a:rPr lang="cs-CZ" sz="2700" dirty="0">
                <a:latin typeface="Book Antiqua" pitchFamily="18" charset="0"/>
              </a:rPr>
              <a:t>, Microsoft Azure, aj.</a:t>
            </a:r>
            <a:endParaRPr lang="en-US" sz="2700" dirty="0">
              <a:latin typeface="Book Antiqua" pitchFamily="18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cs-CZ" sz="2700" b="1" dirty="0" err="1">
                <a:solidFill>
                  <a:srgbClr val="FFFF00"/>
                </a:solidFill>
                <a:latin typeface="Book Antiqua" pitchFamily="18" charset="0"/>
              </a:rPr>
              <a:t>Platform</a:t>
            </a:r>
            <a:r>
              <a:rPr lang="cs-CZ" sz="2700" b="1" dirty="0">
                <a:solidFill>
                  <a:srgbClr val="FFFF00"/>
                </a:solidFill>
                <a:latin typeface="Book Antiqua" pitchFamily="18" charset="0"/>
              </a:rPr>
              <a:t>-as-a-</a:t>
            </a:r>
            <a:r>
              <a:rPr lang="cs-CZ" sz="2700" b="1" dirty="0" err="1">
                <a:solidFill>
                  <a:srgbClr val="FFFF00"/>
                </a:solidFill>
                <a:latin typeface="Book Antiqua" pitchFamily="18" charset="0"/>
              </a:rPr>
              <a:t>Service</a:t>
            </a:r>
            <a:r>
              <a:rPr lang="cs-CZ" sz="2700" b="1" dirty="0">
                <a:solidFill>
                  <a:srgbClr val="FFFF00"/>
                </a:solidFill>
                <a:latin typeface="Book Antiqua" pitchFamily="18" charset="0"/>
              </a:rPr>
              <a:t> (</a:t>
            </a:r>
            <a:r>
              <a:rPr lang="cs-CZ" sz="2700" b="1" dirty="0" err="1">
                <a:solidFill>
                  <a:srgbClr val="FFFF00"/>
                </a:solidFill>
                <a:latin typeface="Book Antiqua" pitchFamily="18" charset="0"/>
              </a:rPr>
              <a:t>PaaS</a:t>
            </a:r>
            <a:r>
              <a:rPr lang="cs-CZ" sz="2700" b="1" dirty="0">
                <a:solidFill>
                  <a:srgbClr val="FFFF00"/>
                </a:solidFill>
                <a:latin typeface="Book Antiqua" pitchFamily="18" charset="0"/>
              </a:rPr>
              <a:t>).</a:t>
            </a:r>
            <a:r>
              <a:rPr lang="cs-CZ" sz="2700" b="1" dirty="0">
                <a:latin typeface="Book Antiqua" pitchFamily="18" charset="0"/>
              </a:rPr>
              <a:t> </a:t>
            </a:r>
            <a:r>
              <a:rPr lang="cs-CZ" sz="2700" dirty="0">
                <a:latin typeface="Book Antiqua" pitchFamily="18" charset="0"/>
              </a:rPr>
              <a:t>Platforma jako služba je také nazývána „</a:t>
            </a:r>
            <a:r>
              <a:rPr lang="cs-CZ" sz="2700" b="1" dirty="0" err="1">
                <a:solidFill>
                  <a:srgbClr val="FFFF00"/>
                </a:solidFill>
                <a:latin typeface="Book Antiqua" pitchFamily="18" charset="0"/>
              </a:rPr>
              <a:t>cloudware</a:t>
            </a:r>
            <a:r>
              <a:rPr lang="cs-CZ" sz="2700" dirty="0">
                <a:latin typeface="Book Antiqua" pitchFamily="18" charset="0"/>
              </a:rPr>
              <a:t>“ a poskytuje uživateli „</a:t>
            </a:r>
            <a:r>
              <a:rPr lang="cs-CZ" sz="2700" dirty="0" err="1">
                <a:latin typeface="Book Antiqua" pitchFamily="18" charset="0"/>
              </a:rPr>
              <a:t>computing</a:t>
            </a:r>
            <a:r>
              <a:rPr lang="cs-CZ" sz="2700" dirty="0">
                <a:latin typeface="Book Antiqua" pitchFamily="18" charset="0"/>
              </a:rPr>
              <a:t> </a:t>
            </a:r>
            <a:r>
              <a:rPr lang="cs-CZ" sz="2700" dirty="0" err="1">
                <a:latin typeface="Book Antiqua" pitchFamily="18" charset="0"/>
              </a:rPr>
              <a:t>platform</a:t>
            </a:r>
            <a:r>
              <a:rPr lang="cs-CZ" sz="2700" dirty="0">
                <a:latin typeface="Book Antiqua" pitchFamily="18" charset="0"/>
              </a:rPr>
              <a:t>“ (v podobě jak hardwarové architektury, tak softwaru – v rámci této služby je možné kombinovat, modifikovat a </a:t>
            </a:r>
            <a:r>
              <a:rPr lang="cs-CZ" sz="2700" dirty="0" err="1">
                <a:latin typeface="Book Antiqua" pitchFamily="18" charset="0"/>
              </a:rPr>
              <a:t>vyvýjet</a:t>
            </a:r>
            <a:r>
              <a:rPr lang="cs-CZ" sz="2700" dirty="0">
                <a:latin typeface="Book Antiqua" pitchFamily="18" charset="0"/>
              </a:rPr>
              <a:t> software, respektive aplikace) a „</a:t>
            </a:r>
            <a:r>
              <a:rPr lang="cs-CZ" sz="2700" dirty="0" err="1">
                <a:solidFill>
                  <a:srgbClr val="FFFF00"/>
                </a:solidFill>
                <a:latin typeface="Book Antiqua" pitchFamily="18" charset="0"/>
              </a:rPr>
              <a:t>solution</a:t>
            </a:r>
            <a:r>
              <a:rPr lang="cs-CZ" sz="2700" dirty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cs-CZ" sz="2700" dirty="0" err="1">
                <a:solidFill>
                  <a:srgbClr val="FFFF00"/>
                </a:solidFill>
                <a:latin typeface="Book Antiqua" pitchFamily="18" charset="0"/>
              </a:rPr>
              <a:t>stack</a:t>
            </a:r>
            <a:r>
              <a:rPr lang="cs-CZ" sz="2700" dirty="0">
                <a:latin typeface="Book Antiqua" pitchFamily="18" charset="0"/>
              </a:rPr>
              <a:t>“. Jako příklady </a:t>
            </a:r>
            <a:r>
              <a:rPr lang="cs-CZ" sz="2700" dirty="0" err="1">
                <a:latin typeface="Book Antiqua" pitchFamily="18" charset="0"/>
              </a:rPr>
              <a:t>PaaS</a:t>
            </a:r>
            <a:r>
              <a:rPr lang="cs-CZ" sz="2700" dirty="0">
                <a:latin typeface="Book Antiqua" pitchFamily="18" charset="0"/>
              </a:rPr>
              <a:t> je možné uvést Google </a:t>
            </a:r>
            <a:r>
              <a:rPr lang="cs-CZ" sz="2700" dirty="0" err="1">
                <a:latin typeface="Book Antiqua" pitchFamily="18" charset="0"/>
              </a:rPr>
              <a:t>App</a:t>
            </a:r>
            <a:r>
              <a:rPr lang="cs-CZ" sz="2700" dirty="0">
                <a:latin typeface="Book Antiqua" pitchFamily="18" charset="0"/>
              </a:rPr>
              <a:t> </a:t>
            </a:r>
            <a:r>
              <a:rPr lang="cs-CZ" sz="2700" dirty="0" err="1">
                <a:latin typeface="Book Antiqua" pitchFamily="18" charset="0"/>
              </a:rPr>
              <a:t>Engine</a:t>
            </a:r>
            <a:r>
              <a:rPr lang="cs-CZ" sz="2700" dirty="0">
                <a:latin typeface="Book Antiqua" pitchFamily="18" charset="0"/>
              </a:rPr>
              <a:t> nebo Force.com.</a:t>
            </a:r>
            <a:endParaRPr lang="en-US" sz="2700" dirty="0">
              <a:latin typeface="Book Antiqua" pitchFamily="18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cs-CZ" sz="2700" b="1" dirty="0">
                <a:solidFill>
                  <a:srgbClr val="FFFF00"/>
                </a:solidFill>
                <a:latin typeface="Book Antiqua" pitchFamily="18" charset="0"/>
              </a:rPr>
              <a:t>Software-as-a-</a:t>
            </a:r>
            <a:r>
              <a:rPr lang="cs-CZ" sz="2700" b="1" dirty="0" err="1">
                <a:solidFill>
                  <a:srgbClr val="FFFF00"/>
                </a:solidFill>
                <a:latin typeface="Book Antiqua" pitchFamily="18" charset="0"/>
              </a:rPr>
              <a:t>Service</a:t>
            </a:r>
            <a:r>
              <a:rPr lang="cs-CZ" sz="2700" b="1" dirty="0">
                <a:solidFill>
                  <a:srgbClr val="FFFF00"/>
                </a:solidFill>
                <a:latin typeface="Book Antiqua" pitchFamily="18" charset="0"/>
              </a:rPr>
              <a:t> (</a:t>
            </a:r>
            <a:r>
              <a:rPr lang="cs-CZ" sz="2700" b="1" dirty="0" err="1">
                <a:solidFill>
                  <a:srgbClr val="FFFF00"/>
                </a:solidFill>
                <a:latin typeface="Book Antiqua" pitchFamily="18" charset="0"/>
              </a:rPr>
              <a:t>SaaS</a:t>
            </a:r>
            <a:r>
              <a:rPr lang="cs-CZ" sz="2700" b="1" dirty="0">
                <a:solidFill>
                  <a:srgbClr val="FFFF00"/>
                </a:solidFill>
                <a:latin typeface="Book Antiqua" pitchFamily="18" charset="0"/>
              </a:rPr>
              <a:t>)</a:t>
            </a:r>
            <a:r>
              <a:rPr lang="cs-CZ" sz="2700" dirty="0">
                <a:solidFill>
                  <a:srgbClr val="FFFF00"/>
                </a:solidFill>
                <a:latin typeface="Book Antiqua" pitchFamily="18" charset="0"/>
              </a:rPr>
              <a:t>. </a:t>
            </a:r>
            <a:r>
              <a:rPr lang="cs-CZ" sz="2700" dirty="0">
                <a:latin typeface="Book Antiqua" pitchFamily="18" charset="0"/>
              </a:rPr>
              <a:t>Software jako služba je vlastně způsobem poskytování aplikace uživateli. </a:t>
            </a:r>
            <a:r>
              <a:rPr lang="cs-CZ" sz="2700" dirty="0">
                <a:solidFill>
                  <a:srgbClr val="FFFF00"/>
                </a:solidFill>
                <a:latin typeface="Book Antiqua" pitchFamily="18" charset="0"/>
              </a:rPr>
              <a:t>Aplikace je zpravidla licencována </a:t>
            </a:r>
            <a:r>
              <a:rPr lang="cs-CZ" sz="2700" dirty="0">
                <a:latin typeface="Book Antiqua" pitchFamily="18" charset="0"/>
              </a:rPr>
              <a:t>a uživatelé si tak „kupují“ přístup k aplikaci, nikoli aplikaci jako dílo. Příkladem jsou např. Google </a:t>
            </a:r>
            <a:r>
              <a:rPr lang="cs-CZ" sz="2700" dirty="0" err="1">
                <a:latin typeface="Book Antiqua" pitchFamily="18" charset="0"/>
              </a:rPr>
              <a:t>Apps</a:t>
            </a:r>
            <a:r>
              <a:rPr lang="cs-CZ" sz="2700" dirty="0">
                <a:latin typeface="Book Antiqua" pitchFamily="18" charset="0"/>
              </a:rPr>
              <a:t>. Nejčastějšími příklady </a:t>
            </a:r>
            <a:r>
              <a:rPr lang="cs-CZ" sz="2700" dirty="0" err="1">
                <a:latin typeface="Book Antiqua" pitchFamily="18" charset="0"/>
              </a:rPr>
              <a:t>SaaS</a:t>
            </a:r>
            <a:r>
              <a:rPr lang="cs-CZ" sz="2700" dirty="0">
                <a:latin typeface="Book Antiqua" pitchFamily="18" charset="0"/>
              </a:rPr>
              <a:t> aplikací jsou: desktop as a </a:t>
            </a:r>
            <a:r>
              <a:rPr lang="cs-CZ" sz="2700" dirty="0" err="1">
                <a:latin typeface="Book Antiqua" pitchFamily="18" charset="0"/>
              </a:rPr>
              <a:t>service</a:t>
            </a:r>
            <a:r>
              <a:rPr lang="cs-CZ" sz="2700" dirty="0">
                <a:latin typeface="Book Antiqua" pitchFamily="18" charset="0"/>
              </a:rPr>
              <a:t>, business proces as a </a:t>
            </a:r>
            <a:r>
              <a:rPr lang="cs-CZ" sz="2700" dirty="0" err="1">
                <a:latin typeface="Book Antiqua" pitchFamily="18" charset="0"/>
              </a:rPr>
              <a:t>service</a:t>
            </a:r>
            <a:r>
              <a:rPr lang="cs-CZ" sz="2700" dirty="0">
                <a:latin typeface="Book Antiqua" pitchFamily="18" charset="0"/>
              </a:rPr>
              <a:t>, </a:t>
            </a:r>
            <a:r>
              <a:rPr lang="cs-CZ" sz="2700" dirty="0" err="1">
                <a:latin typeface="Book Antiqua" pitchFamily="18" charset="0"/>
              </a:rPr>
              <a:t>communication</a:t>
            </a:r>
            <a:r>
              <a:rPr lang="cs-CZ" sz="2700" dirty="0">
                <a:latin typeface="Book Antiqua" pitchFamily="18" charset="0"/>
              </a:rPr>
              <a:t> as a </a:t>
            </a:r>
            <a:r>
              <a:rPr lang="cs-CZ" sz="2700" dirty="0" err="1">
                <a:latin typeface="Book Antiqua" pitchFamily="18" charset="0"/>
              </a:rPr>
              <a:t>service</a:t>
            </a:r>
            <a:r>
              <a:rPr lang="cs-CZ" sz="2700" dirty="0">
                <a:latin typeface="Book Antiqua" pitchFamily="18" charset="0"/>
              </a:rPr>
              <a:t>, aj</a:t>
            </a:r>
            <a:r>
              <a:rPr lang="cs-CZ" sz="2400" dirty="0" smtClean="0">
                <a:latin typeface="Book Antiqua" pitchFamily="18" charset="0"/>
              </a:rPr>
              <a:t>.</a:t>
            </a:r>
          </a:p>
          <a:p>
            <a:pPr marL="36576" indent="0" algn="just">
              <a:spcBef>
                <a:spcPts val="1800"/>
              </a:spcBef>
              <a:buNone/>
            </a:pPr>
            <a:r>
              <a:rPr lang="cs-CZ" sz="2000" b="1" dirty="0" smtClean="0"/>
              <a:t>	</a:t>
            </a:r>
            <a:r>
              <a:rPr lang="cs-CZ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Podle </a:t>
            </a:r>
            <a:r>
              <a:rPr lang="cs-CZ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způsobu, jakým je </a:t>
            </a:r>
            <a:r>
              <a:rPr lang="cs-CZ" sz="2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Cloud</a:t>
            </a:r>
            <a:r>
              <a:rPr lang="cs-CZ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cs-CZ" sz="2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computing</a:t>
            </a:r>
            <a:r>
              <a:rPr lang="cs-CZ" sz="2400" b="1" dirty="0">
                <a:latin typeface="Book Antiqua" pitchFamily="18" charset="0"/>
              </a:rPr>
              <a:t> poskytován</a:t>
            </a:r>
            <a:r>
              <a:rPr lang="cs-CZ" sz="2400" dirty="0">
                <a:latin typeface="Book Antiqua" pitchFamily="18" charset="0"/>
              </a:rPr>
              <a:t> je možné rozeznat následující </a:t>
            </a:r>
            <a:r>
              <a:rPr lang="cs-CZ" sz="2400" dirty="0" err="1">
                <a:latin typeface="Book Antiqua" pitchFamily="18" charset="0"/>
              </a:rPr>
              <a:t>cloudy</a:t>
            </a:r>
            <a:r>
              <a:rPr lang="cs-CZ" sz="2400" dirty="0">
                <a:latin typeface="Book Antiqua" pitchFamily="18" charset="0"/>
              </a:rPr>
              <a:t>:</a:t>
            </a:r>
            <a:endParaRPr lang="en-US" sz="2400" dirty="0">
              <a:latin typeface="Book Antiqua" pitchFamily="18" charset="0"/>
            </a:endParaRPr>
          </a:p>
          <a:p>
            <a:pPr lvl="1"/>
            <a:r>
              <a:rPr lang="en-US" sz="2400" b="1" dirty="0" err="1">
                <a:latin typeface="Book Antiqua" pitchFamily="18" charset="0"/>
              </a:rPr>
              <a:t>Veřejný</a:t>
            </a:r>
            <a:r>
              <a:rPr lang="en-US" sz="2400" b="1" dirty="0">
                <a:latin typeface="Book Antiqua" pitchFamily="18" charset="0"/>
              </a:rPr>
              <a:t> cloud. </a:t>
            </a:r>
            <a:endParaRPr lang="en-US" sz="2400" dirty="0">
              <a:latin typeface="Book Antiqua" pitchFamily="18" charset="0"/>
            </a:endParaRPr>
          </a:p>
          <a:p>
            <a:pPr lvl="1"/>
            <a:r>
              <a:rPr lang="en-US" sz="2400" b="1" dirty="0" err="1">
                <a:latin typeface="Book Antiqua" pitchFamily="18" charset="0"/>
              </a:rPr>
              <a:t>Privátní</a:t>
            </a:r>
            <a:r>
              <a:rPr lang="en-US" sz="2400" b="1" dirty="0">
                <a:latin typeface="Book Antiqua" pitchFamily="18" charset="0"/>
              </a:rPr>
              <a:t> (</a:t>
            </a:r>
            <a:r>
              <a:rPr lang="en-US" sz="2400" b="1" dirty="0" err="1">
                <a:latin typeface="Book Antiqua" pitchFamily="18" charset="0"/>
              </a:rPr>
              <a:t>soukromý</a:t>
            </a:r>
            <a:r>
              <a:rPr lang="en-US" sz="2400" b="1" dirty="0">
                <a:latin typeface="Book Antiqua" pitchFamily="18" charset="0"/>
              </a:rPr>
              <a:t>) cloud</a:t>
            </a:r>
            <a:endParaRPr lang="en-US" sz="2400" dirty="0">
              <a:latin typeface="Book Antiqua" pitchFamily="18" charset="0"/>
            </a:endParaRPr>
          </a:p>
          <a:p>
            <a:pPr lvl="1"/>
            <a:r>
              <a:rPr lang="en-US" sz="2400" b="1" dirty="0" err="1">
                <a:latin typeface="Book Antiqua" pitchFamily="18" charset="0"/>
              </a:rPr>
              <a:t>Hybridní</a:t>
            </a:r>
            <a:r>
              <a:rPr lang="en-US" sz="2400" b="1" dirty="0">
                <a:latin typeface="Book Antiqua" pitchFamily="18" charset="0"/>
              </a:rPr>
              <a:t> cloud</a:t>
            </a:r>
            <a:r>
              <a:rPr lang="en-US" b="1" dirty="0">
                <a:latin typeface="Book Antiqua" pitchFamily="18" charset="0"/>
              </a:rPr>
              <a:t> 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© JUDr. Jan Kolouch, Ph.D.</a:t>
            </a:r>
            <a:endParaRPr lang="cs-CZ" dirty="0"/>
          </a:p>
        </p:txBody>
      </p:sp>
      <p:pic>
        <p:nvPicPr>
          <p:cNvPr id="43010" name="Picture 2" descr="C:\Users\Jan Kolouch\Desktop\Cloud computing\CloudCub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75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1" name="Picture 3" descr="C:\Users\Jan Kolouch\Desktop\Cloud computing\cloud_computing_pros_cons_b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39" y="0"/>
            <a:ext cx="77873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90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5238" y="3365123"/>
            <a:ext cx="8643998" cy="1143997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  <a:t>Aplikace práva</a:t>
            </a:r>
            <a:endParaRPr lang="cs-CZ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 Antiqua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39552" y="2564904"/>
            <a:ext cx="8215370" cy="8002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4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Deglobalizace</a:t>
            </a:r>
            <a:r>
              <a:rPr lang="cs-CZ" sz="4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 Kyberprostoru</a:t>
            </a:r>
            <a:endParaRPr lang="cs-CZ" sz="4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94351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:\WORK\CESNET\Plzeň+CEPOL\Support\Inter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012" y="0"/>
            <a:ext cx="9296400" cy="6858000"/>
          </a:xfrm>
          <a:prstGeom prst="rect">
            <a:avLst/>
          </a:prstGeom>
          <a:noFill/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037514" y="5529202"/>
            <a:ext cx="5215006" cy="150019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+mn-cs"/>
              </a:rPr>
              <a:t>Kyberprostor </a:t>
            </a:r>
          </a:p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+mn-cs"/>
              </a:rPr>
              <a:t>je virtuální realitou, nemající</a:t>
            </a:r>
            <a:r>
              <a:rPr kumimoji="0" lang="cs-CZ" sz="2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+mn-cs"/>
              </a:rPr>
              <a:t> </a:t>
            </a: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+mn-cs"/>
              </a:rPr>
              <a:t>konec ani začátek.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endParaRPr kumimoji="0" lang="cs-CZ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JUDr. Jan Kolouch, Ph.D.</a:t>
            </a:r>
            <a:endParaRPr 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-33011" y="-18256"/>
            <a:ext cx="6045172" cy="114300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cs-CZ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Působnost práva?</a:t>
            </a:r>
            <a:endParaRPr lang="cs-CZ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8" name="Picture 2" descr="I:\Záloha HP - 2012-02-21\WORK\CESNET\MONTHY PYTHON\2012-20-16-Olomouc\Megaup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772" y="-27384"/>
            <a:ext cx="93352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178216" y="3661554"/>
            <a:ext cx="8858280" cy="142363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None/>
            </a:pPr>
            <a:r>
              <a:rPr lang="cs-CZ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		Na světě není stát, který by se vzdal možnosti aplikovat právo v kyberprostoru. Státy si vymiňují i právo na potrestání protiprávního jednání, které zasahuje zájmy, jež chrání.</a:t>
            </a:r>
          </a:p>
          <a:p>
            <a:pPr>
              <a:buNone/>
            </a:pPr>
            <a:endParaRPr lang="cs-CZ" b="1" dirty="0" err="1" smtClean="0">
              <a:ln w="50800"/>
              <a:solidFill>
                <a:schemeClr val="bg1">
                  <a:shade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0" y="4921979"/>
            <a:ext cx="8929718" cy="271464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84048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cs-CZ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411480" marR="0" lvl="0" indent="-384048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411480" marR="0" lvl="0" indent="-384048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cs-CZ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GB</a:t>
            </a:r>
            <a:r>
              <a:rPr lang="cs-CZ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cs-CZ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 ochrana před terorismem</a:t>
            </a:r>
          </a:p>
          <a:p>
            <a:pPr marL="411480" marR="0" lvl="0" indent="-384048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cs-CZ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Hranice v Internetu.</a:t>
            </a:r>
          </a:p>
        </p:txBody>
      </p:sp>
      <p:pic>
        <p:nvPicPr>
          <p:cNvPr id="13" name="Picture 3" descr="C:\Záloha\WORK\CESNET\MONTHY PYTHON\Acces deni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3877" y="-27384"/>
            <a:ext cx="9320494" cy="6895712"/>
          </a:xfrm>
          <a:prstGeom prst="rect">
            <a:avLst/>
          </a:prstGeom>
          <a:noFill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7" y="2708645"/>
            <a:ext cx="9001000" cy="138594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46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14282" y="116632"/>
            <a:ext cx="8715436" cy="645564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cs-CZ" sz="2400" dirty="0" smtClean="0">
                <a:latin typeface="Book Antiqua" pitchFamily="18" charset="0"/>
              </a:rPr>
              <a:t>Výrazná snaha </a:t>
            </a:r>
            <a:r>
              <a:rPr lang="cs-CZ" sz="2400" dirty="0">
                <a:latin typeface="Book Antiqua" pitchFamily="18" charset="0"/>
              </a:rPr>
              <a:t>zejména EU, v oblasti </a:t>
            </a:r>
            <a:r>
              <a:rPr lang="cs-CZ" sz="2400" dirty="0" err="1">
                <a:latin typeface="Book Antiqua" pitchFamily="18" charset="0"/>
              </a:rPr>
              <a:t>CComp</a:t>
            </a:r>
            <a:r>
              <a:rPr lang="cs-CZ" sz="2400" dirty="0">
                <a:latin typeface="Book Antiqua" pitchFamily="18" charset="0"/>
              </a:rPr>
              <a:t>, jejímž cílem je </a:t>
            </a:r>
            <a:r>
              <a:rPr lang="cs-CZ" sz="2400" b="1" dirty="0">
                <a:solidFill>
                  <a:srgbClr val="FFFF00"/>
                </a:solidFill>
                <a:latin typeface="Book Antiqua" pitchFamily="18" charset="0"/>
              </a:rPr>
              <a:t>rekodifikace </a:t>
            </a:r>
            <a:r>
              <a:rPr lang="en-US" sz="2400" b="1" dirty="0" err="1">
                <a:solidFill>
                  <a:srgbClr val="FFFF00"/>
                </a:solidFill>
                <a:latin typeface="Book Antiqua" pitchFamily="18" charset="0"/>
              </a:rPr>
              <a:t>zákonů</a:t>
            </a:r>
            <a:r>
              <a:rPr lang="en-US" sz="2400" b="1" dirty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ook Antiqua" pitchFamily="18" charset="0"/>
              </a:rPr>
              <a:t>sloužících</a:t>
            </a:r>
            <a:r>
              <a:rPr lang="en-US" sz="2400" b="1" dirty="0">
                <a:solidFill>
                  <a:srgbClr val="FFFF00"/>
                </a:solidFill>
                <a:latin typeface="Book Antiqua" pitchFamily="18" charset="0"/>
              </a:rPr>
              <a:t> k </a:t>
            </a:r>
            <a:r>
              <a:rPr lang="en-US" sz="2400" b="1" dirty="0" err="1">
                <a:solidFill>
                  <a:srgbClr val="FFFF00"/>
                </a:solidFill>
                <a:latin typeface="Book Antiqua" pitchFamily="18" charset="0"/>
              </a:rPr>
              <a:t>ochraně</a:t>
            </a:r>
            <a:r>
              <a:rPr lang="en-US" sz="2400" b="1" dirty="0">
                <a:solidFill>
                  <a:srgbClr val="FFFF00"/>
                </a:solidFill>
                <a:latin typeface="Book Antiqua" pitchFamily="18" charset="0"/>
              </a:rPr>
              <a:t> a </a:t>
            </a:r>
            <a:r>
              <a:rPr lang="en-US" sz="2400" b="1" dirty="0" err="1">
                <a:solidFill>
                  <a:srgbClr val="FFFF00"/>
                </a:solidFill>
                <a:latin typeface="Book Antiqua" pitchFamily="18" charset="0"/>
              </a:rPr>
              <a:t>ukládání</a:t>
            </a:r>
            <a:r>
              <a:rPr lang="en-US" sz="2400" b="1" dirty="0">
                <a:solidFill>
                  <a:srgbClr val="FFFF00"/>
                </a:solidFill>
                <a:latin typeface="Book Antiqua" pitchFamily="18" charset="0"/>
              </a:rPr>
              <a:t> dat</a:t>
            </a:r>
            <a:r>
              <a:rPr lang="en-US" sz="2400" dirty="0">
                <a:latin typeface="Book Antiqua" pitchFamily="18" charset="0"/>
              </a:rPr>
              <a:t>. </a:t>
            </a:r>
            <a:r>
              <a:rPr lang="en-US" sz="2400" dirty="0" err="1">
                <a:latin typeface="Book Antiqua" pitchFamily="18" charset="0"/>
              </a:rPr>
              <a:t>Současné</a:t>
            </a:r>
            <a:r>
              <a:rPr lang="en-US" sz="2400" dirty="0">
                <a:latin typeface="Book Antiqua" pitchFamily="18" charset="0"/>
              </a:rPr>
              <a:t> </a:t>
            </a:r>
            <a:r>
              <a:rPr lang="en-US" sz="2400" dirty="0" err="1">
                <a:latin typeface="Book Antiqua" pitchFamily="18" charset="0"/>
              </a:rPr>
              <a:t>zákony</a:t>
            </a:r>
            <a:r>
              <a:rPr lang="en-US" sz="2400" dirty="0">
                <a:latin typeface="Book Antiqua" pitchFamily="18" charset="0"/>
              </a:rPr>
              <a:t> </a:t>
            </a:r>
            <a:r>
              <a:rPr lang="en-US" sz="2400" dirty="0" err="1">
                <a:latin typeface="Book Antiqua" pitchFamily="18" charset="0"/>
              </a:rPr>
              <a:t>jsou</a:t>
            </a:r>
            <a:r>
              <a:rPr lang="en-US" sz="2400" dirty="0">
                <a:latin typeface="Book Antiqua" pitchFamily="18" charset="0"/>
              </a:rPr>
              <a:t> v </a:t>
            </a:r>
            <a:r>
              <a:rPr lang="en-US" sz="2400" dirty="0" err="1">
                <a:latin typeface="Book Antiqua" pitchFamily="18" charset="0"/>
              </a:rPr>
              <a:t>moderním</a:t>
            </a:r>
            <a:r>
              <a:rPr lang="en-US" sz="2400" dirty="0">
                <a:latin typeface="Book Antiqua" pitchFamily="18" charset="0"/>
              </a:rPr>
              <a:t> </a:t>
            </a:r>
            <a:r>
              <a:rPr lang="en-US" sz="2400" dirty="0" err="1">
                <a:latin typeface="Book Antiqua" pitchFamily="18" charset="0"/>
              </a:rPr>
              <a:t>pojetí</a:t>
            </a:r>
            <a:r>
              <a:rPr lang="en-US" sz="2400" dirty="0">
                <a:latin typeface="Book Antiqua" pitchFamily="18" charset="0"/>
              </a:rPr>
              <a:t> ICT </a:t>
            </a:r>
            <a:r>
              <a:rPr lang="en-US" sz="2400" dirty="0" err="1">
                <a:latin typeface="Book Antiqua" pitchFamily="18" charset="0"/>
              </a:rPr>
              <a:t>zastaralé</a:t>
            </a:r>
            <a:r>
              <a:rPr lang="en-US" sz="2400" dirty="0">
                <a:latin typeface="Book Antiqua" pitchFamily="18" charset="0"/>
              </a:rPr>
              <a:t> a </a:t>
            </a:r>
            <a:r>
              <a:rPr lang="en-US" sz="2400" dirty="0" err="1">
                <a:latin typeface="Book Antiqua" pitchFamily="18" charset="0"/>
              </a:rPr>
              <a:t>nemohou</a:t>
            </a:r>
            <a:r>
              <a:rPr lang="en-US" sz="2400" dirty="0">
                <a:latin typeface="Book Antiqua" pitchFamily="18" charset="0"/>
              </a:rPr>
              <a:t> </a:t>
            </a:r>
            <a:r>
              <a:rPr lang="en-US" sz="2400" dirty="0" err="1">
                <a:latin typeface="Book Antiqua" pitchFamily="18" charset="0"/>
              </a:rPr>
              <a:t>sloužit</a:t>
            </a:r>
            <a:r>
              <a:rPr lang="en-US" sz="2400" dirty="0">
                <a:latin typeface="Book Antiqua" pitchFamily="18" charset="0"/>
              </a:rPr>
              <a:t> </a:t>
            </a:r>
            <a:r>
              <a:rPr lang="en-US" sz="2400" dirty="0" err="1">
                <a:latin typeface="Book Antiqua" pitchFamily="18" charset="0"/>
              </a:rPr>
              <a:t>jako</a:t>
            </a:r>
            <a:r>
              <a:rPr lang="en-US" sz="2400" dirty="0">
                <a:latin typeface="Book Antiqua" pitchFamily="18" charset="0"/>
              </a:rPr>
              <a:t> </a:t>
            </a:r>
            <a:r>
              <a:rPr lang="en-US" sz="2400" dirty="0" err="1">
                <a:latin typeface="Book Antiqua" pitchFamily="18" charset="0"/>
              </a:rPr>
              <a:t>účinný</a:t>
            </a:r>
            <a:r>
              <a:rPr lang="en-US" sz="2400" dirty="0">
                <a:latin typeface="Book Antiqua" pitchFamily="18" charset="0"/>
              </a:rPr>
              <a:t> </a:t>
            </a:r>
            <a:r>
              <a:rPr lang="en-US" sz="2400" dirty="0" err="1">
                <a:latin typeface="Book Antiqua" pitchFamily="18" charset="0"/>
              </a:rPr>
              <a:t>nástroj</a:t>
            </a:r>
            <a:r>
              <a:rPr lang="en-US" sz="2400" dirty="0">
                <a:latin typeface="Book Antiqua" pitchFamily="18" charset="0"/>
              </a:rPr>
              <a:t> </a:t>
            </a:r>
            <a:r>
              <a:rPr lang="en-US" sz="2400" dirty="0" err="1">
                <a:latin typeface="Book Antiqua" pitchFamily="18" charset="0"/>
              </a:rPr>
              <a:t>na</a:t>
            </a:r>
            <a:r>
              <a:rPr lang="en-US" sz="2400" dirty="0">
                <a:latin typeface="Book Antiqua" pitchFamily="18" charset="0"/>
              </a:rPr>
              <a:t> </a:t>
            </a:r>
            <a:r>
              <a:rPr lang="en-US" sz="2400" dirty="0" err="1">
                <a:latin typeface="Book Antiqua" pitchFamily="18" charset="0"/>
              </a:rPr>
              <a:t>eliminaci</a:t>
            </a:r>
            <a:r>
              <a:rPr lang="en-US" sz="2400" dirty="0">
                <a:latin typeface="Book Antiqua" pitchFamily="18" charset="0"/>
              </a:rPr>
              <a:t> </a:t>
            </a:r>
            <a:r>
              <a:rPr lang="en-US" sz="2400" dirty="0" err="1">
                <a:latin typeface="Book Antiqua" pitchFamily="18" charset="0"/>
              </a:rPr>
              <a:t>problémů</a:t>
            </a:r>
            <a:r>
              <a:rPr lang="en-US" sz="2400" dirty="0">
                <a:latin typeface="Book Antiqua" pitchFamily="18" charset="0"/>
              </a:rPr>
              <a:t> </a:t>
            </a:r>
            <a:r>
              <a:rPr lang="en-US" sz="2400" dirty="0" err="1">
                <a:latin typeface="Book Antiqua" pitchFamily="18" charset="0"/>
              </a:rPr>
              <a:t>spojených</a:t>
            </a:r>
            <a:r>
              <a:rPr lang="en-US" sz="2400" dirty="0">
                <a:latin typeface="Book Antiqua" pitchFamily="18" charset="0"/>
              </a:rPr>
              <a:t> s </a:t>
            </a:r>
            <a:r>
              <a:rPr lang="en-US" sz="2400" dirty="0" err="1">
                <a:latin typeface="Book Antiqua" pitchFamily="18" charset="0"/>
              </a:rPr>
              <a:t>CComp</a:t>
            </a:r>
            <a:r>
              <a:rPr lang="en-US" sz="2400" dirty="0" smtClean="0">
                <a:latin typeface="Book Antiqua" pitchFamily="18" charset="0"/>
              </a:rPr>
              <a:t>.</a:t>
            </a:r>
            <a:endParaRPr lang="cs-CZ" sz="2400" dirty="0" smtClean="0">
              <a:latin typeface="Book Antiqu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2400" dirty="0" smtClean="0">
                <a:latin typeface="Book Antiqua" pitchFamily="18" charset="0"/>
              </a:rPr>
              <a:t>Akční </a:t>
            </a:r>
            <a:r>
              <a:rPr lang="cs-CZ" sz="2400" dirty="0">
                <a:latin typeface="Book Antiqua" pitchFamily="18" charset="0"/>
              </a:rPr>
              <a:t>plán Komise Digitální agenda pro Evropu</a:t>
            </a:r>
            <a:r>
              <a:rPr lang="cs-CZ" sz="2400" dirty="0" smtClean="0">
                <a:latin typeface="Book Antiqua" pitchFamily="18" charset="0"/>
              </a:rPr>
              <a:t>.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400" dirty="0" err="1">
                <a:latin typeface="Book Antiqua" pitchFamily="18" charset="0"/>
              </a:rPr>
              <a:t>Obecně</a:t>
            </a:r>
            <a:r>
              <a:rPr lang="en-US" sz="2400" dirty="0">
                <a:latin typeface="Book Antiqua" pitchFamily="18" charset="0"/>
              </a:rPr>
              <a:t> je </a:t>
            </a:r>
            <a:r>
              <a:rPr lang="en-US" sz="2400" dirty="0" err="1">
                <a:latin typeface="Book Antiqua" pitchFamily="18" charset="0"/>
              </a:rPr>
              <a:t>možné</a:t>
            </a:r>
            <a:r>
              <a:rPr lang="en-US" sz="2400" dirty="0">
                <a:latin typeface="Book Antiqua" pitchFamily="18" charset="0"/>
              </a:rPr>
              <a:t> </a:t>
            </a:r>
            <a:r>
              <a:rPr lang="en-US" sz="2400" dirty="0" err="1">
                <a:latin typeface="Book Antiqua" pitchFamily="18" charset="0"/>
              </a:rPr>
              <a:t>konstatovat</a:t>
            </a:r>
            <a:r>
              <a:rPr lang="en-US" sz="2400" dirty="0">
                <a:latin typeface="Book Antiqua" pitchFamily="18" charset="0"/>
              </a:rPr>
              <a:t>, </a:t>
            </a:r>
            <a:r>
              <a:rPr lang="en-US" sz="2400" dirty="0" err="1">
                <a:latin typeface="Book Antiqua" pitchFamily="18" charset="0"/>
              </a:rPr>
              <a:t>že</a:t>
            </a:r>
            <a:r>
              <a:rPr lang="en-US" sz="2400" dirty="0">
                <a:latin typeface="Book Antiqua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Book Antiqua" pitchFamily="18" charset="0"/>
              </a:rPr>
              <a:t>na</a:t>
            </a:r>
            <a:r>
              <a:rPr lang="en-US" sz="2400" b="1" dirty="0">
                <a:solidFill>
                  <a:srgbClr val="00B0F0"/>
                </a:solidFill>
                <a:latin typeface="Book Antiqua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Book Antiqua" pitchFamily="18" charset="0"/>
              </a:rPr>
              <a:t>kyberprostor</a:t>
            </a:r>
            <a:r>
              <a:rPr lang="en-US" sz="2400" b="1" dirty="0">
                <a:solidFill>
                  <a:srgbClr val="00B0F0"/>
                </a:solidFill>
                <a:latin typeface="Book Antiqua" pitchFamily="18" charset="0"/>
              </a:rPr>
              <a:t> a </a:t>
            </a:r>
            <a:r>
              <a:rPr lang="en-US" sz="2400" b="1" dirty="0" err="1">
                <a:solidFill>
                  <a:srgbClr val="00B0F0"/>
                </a:solidFill>
                <a:latin typeface="Book Antiqua" pitchFamily="18" charset="0"/>
              </a:rPr>
              <a:t>veškeré</a:t>
            </a:r>
            <a:r>
              <a:rPr lang="en-US" sz="2400" b="1" dirty="0">
                <a:solidFill>
                  <a:srgbClr val="00B0F0"/>
                </a:solidFill>
                <a:latin typeface="Book Antiqua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Book Antiqua" pitchFamily="18" charset="0"/>
              </a:rPr>
              <a:t>aplikace</a:t>
            </a:r>
            <a:r>
              <a:rPr lang="en-US" sz="2400" b="1" dirty="0">
                <a:solidFill>
                  <a:srgbClr val="00B0F0"/>
                </a:solidFill>
                <a:latin typeface="Book Antiqua" pitchFamily="18" charset="0"/>
              </a:rPr>
              <a:t>, </a:t>
            </a:r>
            <a:r>
              <a:rPr lang="en-US" sz="2400" b="1" dirty="0" err="1">
                <a:solidFill>
                  <a:srgbClr val="00B0F0"/>
                </a:solidFill>
                <a:latin typeface="Book Antiqua" pitchFamily="18" charset="0"/>
              </a:rPr>
              <a:t>jakož</a:t>
            </a:r>
            <a:r>
              <a:rPr lang="en-US" sz="2400" b="1" dirty="0">
                <a:solidFill>
                  <a:srgbClr val="00B0F0"/>
                </a:solidFill>
                <a:latin typeface="Book Antiqua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Book Antiqua" pitchFamily="18" charset="0"/>
              </a:rPr>
              <a:t>i</a:t>
            </a:r>
            <a:r>
              <a:rPr lang="en-US" sz="2400" b="1" dirty="0">
                <a:solidFill>
                  <a:srgbClr val="00B0F0"/>
                </a:solidFill>
                <a:latin typeface="Book Antiqua" pitchFamily="18" charset="0"/>
              </a:rPr>
              <a:t> </a:t>
            </a:r>
            <a:r>
              <a:rPr lang="en-US" sz="2400" b="1" dirty="0" err="1">
                <a:solidFill>
                  <a:srgbClr val="00B0F0"/>
                </a:solidFill>
                <a:latin typeface="Book Antiqua" pitchFamily="18" charset="0"/>
              </a:rPr>
              <a:t>další</a:t>
            </a:r>
            <a:r>
              <a:rPr lang="en-US" sz="2400" b="1" dirty="0">
                <a:solidFill>
                  <a:srgbClr val="00B0F0"/>
                </a:solidFill>
                <a:latin typeface="Book Antiqua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Book Antiqua" pitchFamily="18" charset="0"/>
              </a:rPr>
              <a:t>služby</a:t>
            </a:r>
            <a:r>
              <a:rPr lang="en-US" sz="2400" b="1" dirty="0">
                <a:solidFill>
                  <a:srgbClr val="00B0F0"/>
                </a:solidFill>
                <a:latin typeface="Book Antiqua" pitchFamily="18" charset="0"/>
              </a:rPr>
              <a:t>, je </a:t>
            </a:r>
            <a:r>
              <a:rPr lang="en-US" sz="2400" b="1" dirty="0" err="1">
                <a:solidFill>
                  <a:srgbClr val="00B0F0"/>
                </a:solidFill>
                <a:latin typeface="Book Antiqua" pitchFamily="18" charset="0"/>
              </a:rPr>
              <a:t>možné</a:t>
            </a:r>
            <a:r>
              <a:rPr lang="en-US" sz="2400" b="1" dirty="0">
                <a:solidFill>
                  <a:srgbClr val="00B0F0"/>
                </a:solidFill>
                <a:latin typeface="Book Antiqua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Book Antiqua" pitchFamily="18" charset="0"/>
              </a:rPr>
              <a:t>aplikovat</a:t>
            </a:r>
            <a:r>
              <a:rPr lang="en-US" sz="2400" b="1" dirty="0">
                <a:solidFill>
                  <a:srgbClr val="00B0F0"/>
                </a:solidFill>
                <a:latin typeface="Book Antiqua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Book Antiqua" pitchFamily="18" charset="0"/>
              </a:rPr>
              <a:t>standardní</a:t>
            </a:r>
            <a:r>
              <a:rPr lang="en-US" sz="2400" b="1" dirty="0">
                <a:solidFill>
                  <a:srgbClr val="00B0F0"/>
                </a:solidFill>
                <a:latin typeface="Book Antiqua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Book Antiqua" pitchFamily="18" charset="0"/>
              </a:rPr>
              <a:t>kriteria</a:t>
            </a:r>
            <a:r>
              <a:rPr lang="en-US" sz="2400" dirty="0" smtClean="0">
                <a:solidFill>
                  <a:srgbClr val="00B0F0"/>
                </a:solidFill>
                <a:latin typeface="Book Antiqua" pitchFamily="18" charset="0"/>
              </a:rPr>
              <a:t>, </a:t>
            </a:r>
            <a:r>
              <a:rPr lang="en-US" sz="2400" b="1" dirty="0" err="1">
                <a:solidFill>
                  <a:srgbClr val="00B0F0"/>
                </a:solidFill>
                <a:latin typeface="Book Antiqua" pitchFamily="18" charset="0"/>
              </a:rPr>
              <a:t>která</a:t>
            </a:r>
            <a:r>
              <a:rPr lang="en-US" sz="2400" b="1" dirty="0">
                <a:solidFill>
                  <a:srgbClr val="00B0F0"/>
                </a:solidFill>
                <a:latin typeface="Book Antiqua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Book Antiqua" pitchFamily="18" charset="0"/>
              </a:rPr>
              <a:t>jsou</a:t>
            </a:r>
            <a:r>
              <a:rPr lang="en-US" sz="2400" b="1" dirty="0">
                <a:solidFill>
                  <a:srgbClr val="00B0F0"/>
                </a:solidFill>
                <a:latin typeface="Book Antiqua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Book Antiqua" pitchFamily="18" charset="0"/>
              </a:rPr>
              <a:t>uplatňována</a:t>
            </a:r>
            <a:r>
              <a:rPr lang="en-US" sz="2400" b="1" dirty="0">
                <a:solidFill>
                  <a:srgbClr val="00B0F0"/>
                </a:solidFill>
                <a:latin typeface="Book Antiqua" pitchFamily="18" charset="0"/>
              </a:rPr>
              <a:t> v </a:t>
            </a:r>
            <a:r>
              <a:rPr lang="en-US" sz="2400" b="1" dirty="0" err="1">
                <a:solidFill>
                  <a:srgbClr val="00B0F0"/>
                </a:solidFill>
                <a:latin typeface="Book Antiqua" pitchFamily="18" charset="0"/>
              </a:rPr>
              <a:t>návaznosti</a:t>
            </a:r>
            <a:r>
              <a:rPr lang="en-US" sz="2400" b="1" dirty="0">
                <a:solidFill>
                  <a:srgbClr val="00B0F0"/>
                </a:solidFill>
                <a:latin typeface="Book Antiqua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Book Antiqua" pitchFamily="18" charset="0"/>
              </a:rPr>
              <a:t>na</a:t>
            </a:r>
            <a:r>
              <a:rPr lang="en-US" sz="2400" b="1" dirty="0">
                <a:solidFill>
                  <a:srgbClr val="00B0F0"/>
                </a:solidFill>
                <a:latin typeface="Book Antiqua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Book Antiqua" pitchFamily="18" charset="0"/>
              </a:rPr>
              <a:t>skutečnou</a:t>
            </a:r>
            <a:r>
              <a:rPr lang="en-US" sz="2400" b="1" dirty="0">
                <a:solidFill>
                  <a:srgbClr val="00B0F0"/>
                </a:solidFill>
                <a:latin typeface="Book Antiqua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Book Antiqua" pitchFamily="18" charset="0"/>
              </a:rPr>
              <a:t>fyzickou</a:t>
            </a:r>
            <a:r>
              <a:rPr lang="en-US" sz="2400" b="1" dirty="0">
                <a:solidFill>
                  <a:srgbClr val="00B0F0"/>
                </a:solidFill>
                <a:latin typeface="Book Antiqua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Book Antiqua" pitchFamily="18" charset="0"/>
              </a:rPr>
              <a:t>lokalizaci</a:t>
            </a:r>
            <a:r>
              <a:rPr lang="en-US" sz="2400" b="1" dirty="0">
                <a:solidFill>
                  <a:srgbClr val="00B0F0"/>
                </a:solidFill>
                <a:latin typeface="Book Antiqua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Book Antiqua" pitchFamily="18" charset="0"/>
              </a:rPr>
              <a:t>dat</a:t>
            </a:r>
            <a:r>
              <a:rPr lang="en-US" sz="2400" b="1" dirty="0">
                <a:solidFill>
                  <a:srgbClr val="00B0F0"/>
                </a:solidFill>
                <a:latin typeface="Book Antiqua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Book Antiqua" pitchFamily="18" charset="0"/>
              </a:rPr>
              <a:t>či</a:t>
            </a:r>
            <a:r>
              <a:rPr lang="en-US" sz="2400" b="1" dirty="0">
                <a:solidFill>
                  <a:srgbClr val="00B0F0"/>
                </a:solidFill>
                <a:latin typeface="Book Antiqua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Book Antiqua" pitchFamily="18" charset="0"/>
              </a:rPr>
              <a:t>informací</a:t>
            </a:r>
            <a:r>
              <a:rPr lang="en-US" sz="2400" dirty="0">
                <a:latin typeface="Book Antiqua" pitchFamily="18" charset="0"/>
              </a:rPr>
              <a:t>. </a:t>
            </a:r>
            <a:r>
              <a:rPr lang="cs-CZ" sz="2400" b="1" dirty="0">
                <a:latin typeface="Book Antiqua" pitchFamily="18" charset="0"/>
              </a:rPr>
              <a:t>Druhou možností je</a:t>
            </a:r>
            <a:r>
              <a:rPr lang="cs-CZ" sz="2400" dirty="0">
                <a:latin typeface="Book Antiqua" pitchFamily="18" charset="0"/>
              </a:rPr>
              <a:t> vytvoření nových </a:t>
            </a:r>
            <a:r>
              <a:rPr lang="cs-CZ" sz="2400" dirty="0" err="1">
                <a:latin typeface="Book Antiqua" pitchFamily="18" charset="0"/>
              </a:rPr>
              <a:t>kriterií</a:t>
            </a:r>
            <a:r>
              <a:rPr lang="cs-CZ" sz="2400" dirty="0">
                <a:latin typeface="Book Antiqua" pitchFamily="18" charset="0"/>
              </a:rPr>
              <a:t>, pro aplikaci principu místní působnosti (jedná o</a:t>
            </a:r>
            <a:r>
              <a:rPr lang="cs-CZ" sz="2400" b="1" dirty="0">
                <a:latin typeface="Book Antiqua" pitchFamily="18" charset="0"/>
              </a:rPr>
              <a:t> </a:t>
            </a:r>
            <a:r>
              <a:rPr lang="cs-CZ" sz="2400" b="1" dirty="0">
                <a:solidFill>
                  <a:srgbClr val="00B0F0"/>
                </a:solidFill>
                <a:latin typeface="Book Antiqua" pitchFamily="18" charset="0"/>
              </a:rPr>
              <a:t>virtuální lokalizaci právních vztahů</a:t>
            </a:r>
            <a:r>
              <a:rPr lang="cs-CZ" sz="2400" dirty="0" smtClean="0">
                <a:latin typeface="Book Antiqua" pitchFamily="18" charset="0"/>
              </a:rPr>
              <a:t>).</a:t>
            </a:r>
          </a:p>
          <a:p>
            <a:pPr>
              <a:buFont typeface="Wingdings" pitchFamily="2" charset="2"/>
              <a:buChar char="§"/>
            </a:pPr>
            <a:r>
              <a:rPr lang="cs-C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Roviny: 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b="1" dirty="0" smtClean="0">
                <a:solidFill>
                  <a:srgbClr val="00B0F0"/>
                </a:solidFill>
                <a:latin typeface="Book Antiqua" pitchFamily="18" charset="0"/>
              </a:rPr>
              <a:t>Veřejnoprávní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b="1" dirty="0" smtClean="0">
                <a:solidFill>
                  <a:srgbClr val="00B0F0"/>
                </a:solidFill>
                <a:latin typeface="Book Antiqua" pitchFamily="18" charset="0"/>
              </a:rPr>
              <a:t>soukromoprávní</a:t>
            </a:r>
            <a:endParaRPr lang="en-US" sz="2400" b="1" dirty="0">
              <a:solidFill>
                <a:srgbClr val="00B0F0"/>
              </a:solidFill>
              <a:latin typeface="Book Antiqua" pitchFamily="18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© JUDr. Jan Kolouch, Ph.D.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646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-285776"/>
            <a:ext cx="9144000" cy="1571636"/>
          </a:xfrm>
        </p:spPr>
        <p:txBody>
          <a:bodyPr>
            <a:normAutofit fontScale="55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cs-CZ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  <a:t>	</a:t>
            </a:r>
          </a:p>
          <a:p>
            <a:pPr algn="ctr">
              <a:buNone/>
            </a:pPr>
            <a:r>
              <a:rPr lang="cs-CZ" sz="8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  <a:t>Eu</a:t>
            </a:r>
            <a:r>
              <a:rPr lang="cs-CZ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  <a:t> bez hranic? </a:t>
            </a:r>
            <a:r>
              <a:rPr lang="cs-CZ" sz="8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  <a:t>Schengen</a:t>
            </a:r>
            <a:r>
              <a:rPr lang="cs-CZ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  <a:t>…</a:t>
            </a:r>
          </a:p>
        </p:txBody>
      </p:sp>
      <p:pic>
        <p:nvPicPr>
          <p:cNvPr id="2" name="Picture 2" descr="C:\Users\Asmodai\Desktop\IIT IR Konference\schengen_countries_U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015800"/>
            <a:ext cx="6997724" cy="5731048"/>
          </a:xfrm>
          <a:prstGeom prst="rect">
            <a:avLst/>
          </a:prstGeom>
          <a:noFill/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© JUDr. Jan Kolouch, Ph. D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>
            <p:ph sz="half" idx="1"/>
          </p:nvPr>
        </p:nvSpPr>
        <p:spPr>
          <a:xfrm>
            <a:off x="357158" y="-285776"/>
            <a:ext cx="8572560" cy="1554536"/>
          </a:xfrm>
        </p:spPr>
        <p:txBody>
          <a:bodyPr>
            <a:normAutofit fontScale="32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cs-CZ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  <a:t>	</a:t>
            </a:r>
          </a:p>
          <a:p>
            <a:pPr algn="ctr">
              <a:buNone/>
            </a:pPr>
            <a:r>
              <a:rPr lang="cs-CZ" sz="9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  <a:t>Nařízení Evropského parlamentu a rady (Es) č. 593/2008 - </a:t>
            </a:r>
            <a:r>
              <a:rPr lang="cs-CZ" sz="7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  <a:t>řím</a:t>
            </a:r>
            <a:r>
              <a:rPr lang="cs-CZ" sz="7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  <a:t> I</a:t>
            </a:r>
            <a:endParaRPr lang="cs-CZ" sz="7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 Antiqua" pitchFamily="18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© JUDr. Jan Kolouch, Ph. D</a:t>
            </a:r>
            <a:endParaRPr lang="cs-CZ"/>
          </a:p>
        </p:txBody>
      </p:sp>
      <p:sp>
        <p:nvSpPr>
          <p:cNvPr id="6" name="Zástupný symbol pro obsah 2"/>
          <p:cNvSpPr>
            <a:spLocks noGrp="1"/>
          </p:cNvSpPr>
          <p:nvPr>
            <p:ph sz="half" idx="1"/>
          </p:nvPr>
        </p:nvSpPr>
        <p:spPr>
          <a:xfrm>
            <a:off x="357158" y="836712"/>
            <a:ext cx="8572560" cy="64807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cs-CZ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	Čl. 6 – Spotřebitelské smlouvy</a:t>
            </a:r>
            <a:endParaRPr lang="cs-CZ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sz="half" idx="1"/>
          </p:nvPr>
        </p:nvSpPr>
        <p:spPr>
          <a:xfrm>
            <a:off x="107504" y="1437286"/>
            <a:ext cx="8856984" cy="4944042"/>
          </a:xfrm>
        </p:spPr>
        <p:txBody>
          <a:bodyPr>
            <a:noAutofit/>
          </a:bodyPr>
          <a:lstStyle/>
          <a:p>
            <a:pPr marL="550926" indent="-514350" algn="just">
              <a:buFont typeface="+mj-lt"/>
              <a:buAutoNum type="arabicPeriod"/>
            </a:pP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Aniž jsou dotčeny články 5 a 7, smlouva uzavřená fyzickou osobou za účelem, který se netýká její profesionální nebo podnikatelské činnosti (dále jen </a:t>
            </a:r>
            <a:r>
              <a:rPr lang="cs-CZ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„spotřebitel“</a:t>
            </a: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), s jinou osobou, 4.7.2008 CS Úřední věstník Evropské unie L 177/11 která jedná v rámci výkonu své profesionální nebo podnikatelské činnosti (dále jen </a:t>
            </a:r>
            <a:r>
              <a:rPr lang="cs-CZ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„obchodník“</a:t>
            </a: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), </a:t>
            </a:r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se řídí právem země, v níž má spotřebitel obvyklé bydliště</a:t>
            </a: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pokud:</a:t>
            </a:r>
          </a:p>
          <a:p>
            <a:pPr marL="852678" lvl="1" indent="-514350" algn="just">
              <a:buFont typeface="+mj-lt"/>
              <a:buAutoNum type="alphaLcParenR"/>
            </a:pP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cs-CZ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obchodník provozuje svou</a:t>
            </a:r>
            <a:r>
              <a:rPr lang="cs-CZ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profesionální nebo podnikatelskou </a:t>
            </a:r>
            <a:r>
              <a:rPr lang="cs-CZ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činnost v zemi, kde má spotřebitel své obvyklé bydliště</a:t>
            </a: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nebo</a:t>
            </a:r>
          </a:p>
          <a:p>
            <a:pPr marL="852678" lvl="1" indent="-514350" algn="just">
              <a:buFont typeface="+mj-lt"/>
              <a:buAutoNum type="alphaLcParenR"/>
            </a:pP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se </a:t>
            </a:r>
            <a:r>
              <a:rPr lang="cs-CZ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jakýmkoli způsobem taková činnost na tuto zemi nebo na několik zemí včetně této země zaměřuje</a:t>
            </a:r>
            <a:r>
              <a:rPr lang="cs-CZ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 smlouva spadá do rozsahu této činnosti.</a:t>
            </a:r>
          </a:p>
          <a:p>
            <a:pPr marL="550926" indent="-514350" algn="just">
              <a:buFont typeface="+mj-lt"/>
              <a:buAutoNum type="arabicPeriod"/>
            </a:pP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Bez ohledu na odstavec 1 si mohou strany zvolit v souladu s článkem 3 právo rozhodné pro smlouvu, která splňuje podmínky odstavce 1. V důsledku této volby však </a:t>
            </a:r>
            <a:r>
              <a:rPr lang="cs-CZ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nesmí být spotřebitel zbaven ochrany, kterou mu poskytují ustanovení právního řádu, od nichž se nelze smluvně odchýlit</a:t>
            </a: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a jež by se v případě neexistence volby práva na základě odstavce 1 jinak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158" y="2786058"/>
            <a:ext cx="8643998" cy="164307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Veřejnoprávní úprava,</a:t>
            </a:r>
            <a:br>
              <a:rPr lang="cs-CZ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</a:br>
            <a:r>
              <a:rPr lang="cs-CZ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aneb právní odpovědnost</a:t>
            </a:r>
            <a:br>
              <a:rPr lang="cs-CZ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</a:br>
            <a:r>
              <a:rPr lang="cs-CZ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ISP</a:t>
            </a:r>
            <a:br>
              <a:rPr lang="cs-CZ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</a:br>
            <a:endParaRPr lang="cs-CZ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2246</TotalTime>
  <Words>569</Words>
  <Application>Microsoft Office PowerPoint</Application>
  <PresentationFormat>Předvádění na obrazovce (4:3)</PresentationFormat>
  <Paragraphs>119</Paragraphs>
  <Slides>22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Technický</vt:lpstr>
      <vt:lpstr>Prezentace aplikace PowerPoint</vt:lpstr>
      <vt:lpstr>CLOUD COMPUTING</vt:lpstr>
      <vt:lpstr>Prezentace aplikace PowerPoint</vt:lpstr>
      <vt:lpstr>Aplikace práva</vt:lpstr>
      <vt:lpstr>Působnost práva?</vt:lpstr>
      <vt:lpstr>Prezentace aplikace PowerPoint</vt:lpstr>
      <vt:lpstr>Prezentace aplikace PowerPoint</vt:lpstr>
      <vt:lpstr>Prezentace aplikace PowerPoint</vt:lpstr>
      <vt:lpstr>Veřejnoprávní úprava, aneb právní odpovědnost ISP </vt:lpstr>
      <vt:lpstr>Prezentace aplikace PowerPoint</vt:lpstr>
      <vt:lpstr>Prezentace aplikace PowerPoint</vt:lpstr>
      <vt:lpstr>Prezentace aplikace PowerPoint</vt:lpstr>
      <vt:lpstr>Soukromoprávní úprava, aneb LICENCE</vt:lpstr>
      <vt:lpstr>Prezentace aplikace PowerPoint</vt:lpstr>
      <vt:lpstr>Prezentace aplikace PowerPoint</vt:lpstr>
      <vt:lpstr>právní odpovědnost za způsobený incident</vt:lpstr>
      <vt:lpstr>Povaha ukládaných dat,  aneb CLOUD a …</vt:lpstr>
      <vt:lpstr>LEA intrusion</vt:lpstr>
      <vt:lpstr>Závěr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Softwarová a internetová trestná činnost</dc:title>
  <dc:creator>Asmodai</dc:creator>
  <cp:lastModifiedBy>Jan Kolouch</cp:lastModifiedBy>
  <cp:revision>245</cp:revision>
  <dcterms:created xsi:type="dcterms:W3CDTF">2008-07-16T14:56:36Z</dcterms:created>
  <dcterms:modified xsi:type="dcterms:W3CDTF">2012-05-13T18:56:00Z</dcterms:modified>
</cp:coreProperties>
</file>