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329" r:id="rId5"/>
    <p:sldId id="259" r:id="rId6"/>
    <p:sldId id="289" r:id="rId7"/>
    <p:sldId id="294" r:id="rId8"/>
    <p:sldId id="261" r:id="rId9"/>
    <p:sldId id="260" r:id="rId10"/>
    <p:sldId id="262" r:id="rId11"/>
    <p:sldId id="263" r:id="rId12"/>
    <p:sldId id="271" r:id="rId13"/>
    <p:sldId id="269" r:id="rId14"/>
    <p:sldId id="264" r:id="rId15"/>
    <p:sldId id="270" r:id="rId16"/>
    <p:sldId id="273" r:id="rId17"/>
    <p:sldId id="265" r:id="rId18"/>
    <p:sldId id="272" r:id="rId19"/>
    <p:sldId id="274" r:id="rId20"/>
    <p:sldId id="266" r:id="rId21"/>
    <p:sldId id="267" r:id="rId22"/>
    <p:sldId id="268" r:id="rId23"/>
    <p:sldId id="275" r:id="rId24"/>
    <p:sldId id="276" r:id="rId25"/>
    <p:sldId id="277" r:id="rId26"/>
    <p:sldId id="308" r:id="rId27"/>
    <p:sldId id="290" r:id="rId28"/>
    <p:sldId id="292" r:id="rId29"/>
    <p:sldId id="300" r:id="rId30"/>
    <p:sldId id="298" r:id="rId31"/>
    <p:sldId id="315" r:id="rId32"/>
    <p:sldId id="310" r:id="rId33"/>
    <p:sldId id="311" r:id="rId34"/>
    <p:sldId id="312" r:id="rId35"/>
    <p:sldId id="278" r:id="rId36"/>
    <p:sldId id="314" r:id="rId37"/>
    <p:sldId id="301" r:id="rId38"/>
    <p:sldId id="288" r:id="rId39"/>
    <p:sldId id="316" r:id="rId40"/>
    <p:sldId id="296" r:id="rId41"/>
    <p:sldId id="297" r:id="rId42"/>
    <p:sldId id="304" r:id="rId43"/>
    <p:sldId id="305" r:id="rId44"/>
    <p:sldId id="302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287" r:id="rId54"/>
    <p:sldId id="325" r:id="rId55"/>
    <p:sldId id="303" r:id="rId56"/>
    <p:sldId id="327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79837" autoAdjust="0"/>
  </p:normalViewPr>
  <p:slideViewPr>
    <p:cSldViewPr>
      <p:cViewPr varScale="1">
        <p:scale>
          <a:sx n="73" d="100"/>
          <a:sy n="73" d="100"/>
        </p:scale>
        <p:origin x="-18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67F9-3631-4105-8E65-1EAEC55368CB}" type="datetimeFigureOut">
              <a:rPr lang="cs-CZ" smtClean="0"/>
              <a:t>14.5.2012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996B-306C-4516-BAF0-C8ABA7856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12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2FC7-678A-4E41-871C-A1AEB9651ED0}" type="datetimeFigureOut">
              <a:rPr lang="cs-CZ" smtClean="0"/>
              <a:t>14.5.2012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183F3-91EF-431A-BC3F-9E3174ABF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4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registry – původně 4+1 zákon, sloučeno do jednoho </a:t>
            </a:r>
          </a:p>
          <a:p>
            <a:r>
              <a:rPr lang="cs-CZ" dirty="0" smtClean="0"/>
              <a:t>A v</a:t>
            </a:r>
            <a:r>
              <a:rPr lang="cs-CZ" baseline="0" dirty="0" smtClean="0"/>
              <a:t> podstatě </a:t>
            </a:r>
            <a:r>
              <a:rPr lang="cs-CZ" baseline="0" dirty="0" err="1" smtClean="0"/>
              <a:t>nezkosolidováno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Výsledný 111/2009 Sb. obsahuje řadu nepřesností a nechtěných efektů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67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sz="1200" b="1" dirty="0" smtClean="0"/>
              <a:t>IS ORG</a:t>
            </a:r>
          </a:p>
          <a:p>
            <a:pPr algn="just">
              <a:defRPr/>
            </a:pPr>
            <a:r>
              <a:rPr lang="cs-CZ" sz="1200" dirty="0" smtClean="0"/>
              <a:t>V souladu s příslušnou legislativou bude IS ORG zajišťovat procesy týkající se identifikátorů fyzických osob. Mezi klíčové procesy patří generování identifikátorů fyzických osob a jejich převod z jedné agendy do jiné agendy. Identifikátory fyzických osob jsou:</a:t>
            </a:r>
          </a:p>
          <a:p>
            <a:pPr marL="185699" indent="-185699" algn="just">
              <a:buFont typeface="Arial" pitchFamily="34" charset="0"/>
              <a:buChar char="•"/>
              <a:defRPr/>
            </a:pPr>
            <a:r>
              <a:rPr lang="cs-CZ" sz="1200" b="1" dirty="0" smtClean="0"/>
              <a:t>Zdrojový identifikátor fyzické osoby (dále též ZIFO) </a:t>
            </a:r>
            <a:r>
              <a:rPr lang="cs-CZ" sz="1200" dirty="0" smtClean="0"/>
              <a:t>- je neveřejný identifikátor, který je veden a používán výhradně v informačním systému ORG </a:t>
            </a:r>
            <a:r>
              <a:rPr lang="cs-CZ" sz="1200" b="1" dirty="0" smtClean="0"/>
              <a:t>k vytváření agendových identifikátorů fyzických osob </a:t>
            </a:r>
            <a:r>
              <a:rPr lang="cs-CZ" sz="1200" dirty="0" smtClean="0"/>
              <a:t>pro jednotlivé agendy. Nelze z něj dovodit osobní ani jiné údaje o fyzické osobě, jíž byl přiřazen. </a:t>
            </a:r>
          </a:p>
          <a:p>
            <a:pPr marL="185699" indent="-185699" algn="just">
              <a:buFont typeface="Arial" pitchFamily="34" charset="0"/>
              <a:buChar char="•"/>
              <a:defRPr/>
            </a:pPr>
            <a:r>
              <a:rPr lang="cs-CZ" sz="1200" b="1" dirty="0" smtClean="0"/>
              <a:t>Agendový identifikátor fyzické osoby (dále též AIFO) </a:t>
            </a:r>
            <a:r>
              <a:rPr lang="cs-CZ" sz="1200" dirty="0" smtClean="0"/>
              <a:t>- je neveřejný identifikátor, který je jednoznačně přiřazen záznamu o fyzické osobě; je odvozen ze zdrojového identifikátoru fyzické osoby a kódu agendy a je užíván výlučně </a:t>
            </a:r>
            <a:r>
              <a:rPr lang="cs-CZ" sz="1200" b="1" dirty="0" smtClean="0"/>
              <a:t>k jednoznačnému určení fyzické osoby pro účely výkonu agendy</a:t>
            </a:r>
            <a:r>
              <a:rPr lang="cs-CZ" sz="1200" dirty="0" smtClean="0"/>
              <a:t>, pro kterou byl přidělen. Nelze z něj odvodit zdrojový identifikátor fyzické osoby ani osobní nebo jiné údaje o fyzické osobě, jíž byl přiřazen.</a:t>
            </a:r>
          </a:p>
          <a:p>
            <a:pPr algn="just"/>
            <a:endParaRPr lang="cs-CZ" sz="1200" b="1" dirty="0" smtClean="0"/>
          </a:p>
          <a:p>
            <a:pPr algn="just"/>
            <a:r>
              <a:rPr lang="cs-CZ" sz="1200" b="1" dirty="0" smtClean="0"/>
              <a:t>ZIFO – Základní identifikátor fyzické osoby</a:t>
            </a:r>
          </a:p>
          <a:p>
            <a:pPr algn="just"/>
            <a:r>
              <a:rPr lang="cs-CZ" sz="1200" dirty="0" smtClean="0"/>
              <a:t>ZIFO je tvořeno náhodným řetězcem bitů, který je výstupem hardwarového generátoru náhodných čísel. Proces generování zajišťuje vzájemnou nezávislost jednotlivých ZIFO. </a:t>
            </a:r>
          </a:p>
          <a:p>
            <a:pPr algn="just"/>
            <a:r>
              <a:rPr lang="cs-CZ" sz="1200" b="1" dirty="0" smtClean="0"/>
              <a:t>Struktura ZIFO</a:t>
            </a:r>
          </a:p>
          <a:p>
            <a:pPr algn="just"/>
            <a:r>
              <a:rPr lang="cs-CZ" sz="1200" dirty="0" smtClean="0"/>
              <a:t>ZIFO se skládá ze dvou odděleně generovaných částí:</a:t>
            </a:r>
          </a:p>
          <a:p>
            <a:pPr marL="178918" indent="-178918" algn="just">
              <a:buFont typeface="Arial" pitchFamily="34" charset="0"/>
              <a:buChar char="•"/>
            </a:pPr>
            <a:r>
              <a:rPr lang="cs-CZ" sz="1200" dirty="0" smtClean="0"/>
              <a:t>ZIFO-A v délce 128 bitů, zajišťuje unikátnost.</a:t>
            </a:r>
          </a:p>
          <a:p>
            <a:pPr marL="178918" indent="-178918" algn="just">
              <a:buFont typeface="Arial" pitchFamily="34" charset="0"/>
              <a:buChar char="•"/>
            </a:pPr>
            <a:r>
              <a:rPr lang="cs-CZ" sz="1200" dirty="0" smtClean="0"/>
              <a:t>ZIFO-B v délce 12 800 bitů.</a:t>
            </a:r>
          </a:p>
          <a:p>
            <a:pPr algn="just"/>
            <a:endParaRPr lang="cs-CZ" sz="1200" b="1" dirty="0" smtClean="0"/>
          </a:p>
          <a:p>
            <a:pPr algn="just"/>
            <a:r>
              <a:rPr lang="cs-CZ" sz="1200" b="1" dirty="0" smtClean="0"/>
              <a:t>Odvození AIFO – Agendový identifikátor fyzické osoby</a:t>
            </a:r>
          </a:p>
          <a:p>
            <a:pPr algn="just"/>
            <a:r>
              <a:rPr lang="cs-CZ" sz="1200" dirty="0" smtClean="0"/>
              <a:t>Proces odvození AIFO probíhá zásadně v bezpečném prostředí HSM. Odvození AIFO je iniciováno řídicí komponentou IS ORG, která předává do HSM potřebné proměnné a klíče:</a:t>
            </a:r>
          </a:p>
          <a:p>
            <a:pPr marL="185715" indent="-185715" algn="just">
              <a:buFont typeface="Arial" pitchFamily="34" charset="0"/>
              <a:buChar char="•"/>
            </a:pPr>
            <a:r>
              <a:rPr lang="cs-CZ" sz="1200" dirty="0" smtClean="0"/>
              <a:t>ZIFO-A, </a:t>
            </a:r>
          </a:p>
          <a:p>
            <a:pPr marL="185715" indent="-185715" algn="just">
              <a:buFont typeface="Arial" pitchFamily="34" charset="0"/>
              <a:buChar char="•"/>
            </a:pPr>
            <a:r>
              <a:rPr lang="cs-CZ" sz="1200" dirty="0" smtClean="0"/>
              <a:t>ZIFO-B, </a:t>
            </a:r>
          </a:p>
          <a:p>
            <a:pPr marL="185715" indent="-185715" algn="just">
              <a:buFont typeface="Arial" pitchFamily="34" charset="0"/>
              <a:buChar char="•"/>
            </a:pPr>
            <a:r>
              <a:rPr lang="cs-CZ" sz="1200" dirty="0" smtClean="0"/>
              <a:t>kód agendy KA, </a:t>
            </a:r>
          </a:p>
          <a:p>
            <a:pPr marL="185715" indent="-185715" algn="just">
              <a:buFont typeface="Arial" pitchFamily="34" charset="0"/>
              <a:buChar char="•"/>
            </a:pPr>
            <a:r>
              <a:rPr lang="cs-CZ" sz="1200" dirty="0" smtClean="0"/>
              <a:t>pořadí varianty AIFO (PVA) – inkrementální počítadlo pro jednoduchou úpravu vstupních parametrů s cílem změny výstupu generování AIFO při zachování všech ostatních algoritmů a parametrů, např. v případě duplicity při generování nebo při nutnosti výměny AIFO z důvodu jeho kompromitace. PVA je parametr každého AIFO. Využívá se vlastností kvalitních kryptografických funkcí, kdy změna jednoho bitu na vstupu zajistí velkou změnu na výstupu,</a:t>
            </a:r>
          </a:p>
          <a:p>
            <a:pPr marL="185715" indent="-185715" algn="just">
              <a:buFont typeface="Arial" pitchFamily="34" charset="0"/>
              <a:buChar char="•"/>
            </a:pPr>
            <a:r>
              <a:rPr lang="cs-CZ" sz="1200" dirty="0" smtClean="0"/>
              <a:t>parametr varianty algoritmu VA.</a:t>
            </a:r>
          </a:p>
          <a:p>
            <a:pPr algn="just"/>
            <a:r>
              <a:rPr lang="cs-CZ" sz="1200" dirty="0" smtClean="0"/>
              <a:t> Odvození AIFO je navrženo jako posloupnost 3 kryptografických operací (ALFA, BETA, GAMA) a následné jednoduché operace redukce délky (DELTA)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10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Zákon z března 2009 předpokládal start pilotního provozu za rok a čtvrt</a:t>
            </a:r>
          </a:p>
          <a:p>
            <a:r>
              <a:rPr lang="cs-CZ" dirty="0" smtClean="0"/>
              <a:t>A za další rok start ostrého provozu</a:t>
            </a:r>
          </a:p>
          <a:p>
            <a:r>
              <a:rPr lang="cs-CZ" dirty="0" smtClean="0"/>
              <a:t>Data do registrů</a:t>
            </a:r>
            <a:r>
              <a:rPr lang="cs-CZ" baseline="0" dirty="0" smtClean="0"/>
              <a:t> se měla plnit pomocí WS (to ostatně předpokládalo i vládní nařízení)</a:t>
            </a:r>
          </a:p>
          <a:p>
            <a:r>
              <a:rPr lang="cs-CZ" baseline="0" dirty="0" smtClean="0"/>
              <a:t>Vládní nařízení č. 161/2011 Sb.  vyšlo po mnoha odkladech </a:t>
            </a:r>
            <a:r>
              <a:rPr lang="cs-CZ" dirty="0" smtClean="0"/>
              <a:t>25. května 2011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18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Vládní nařízení č. 161/2011 Sb.  vyšlo po mnoha odkladech </a:t>
            </a:r>
            <a:r>
              <a:rPr lang="cs-CZ" dirty="0" smtClean="0"/>
              <a:t>25. května 2011</a:t>
            </a:r>
          </a:p>
          <a:p>
            <a:r>
              <a:rPr lang="cs-CZ" dirty="0" smtClean="0"/>
              <a:t>Rozhraní ISZR si  vláda mohla dovolit načasovat +1 měsíc, smlouva s ISZR už byla podepsaná</a:t>
            </a:r>
          </a:p>
          <a:p>
            <a:r>
              <a:rPr lang="cs-CZ" dirty="0" smtClean="0"/>
              <a:t>ROS k 31/1/2012 jen OR a RŽP – osoby bez provozoven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18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realizovaný</a:t>
            </a:r>
            <a:r>
              <a:rPr lang="cs-CZ" baseline="0" dirty="0" smtClean="0"/>
              <a:t> registr – RUIAN – přistoupil na přímé napojení</a:t>
            </a:r>
          </a:p>
          <a:p>
            <a:r>
              <a:rPr lang="cs-CZ" baseline="0" dirty="0" smtClean="0"/>
              <a:t>Agend na registr a většinu rozhraní si řešil po svém, protože</a:t>
            </a:r>
          </a:p>
          <a:p>
            <a:r>
              <a:rPr lang="cs-CZ" baseline="0" dirty="0" smtClean="0"/>
              <a:t>Existoval pouze obecný materiál dohodnutý mezi architekty</a:t>
            </a:r>
          </a:p>
          <a:p>
            <a:r>
              <a:rPr lang="cs-CZ" baseline="0" dirty="0" smtClean="0"/>
              <a:t>Výhodné bylo, že RUIAN nikoho nepotřebuje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90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Druhý realizovaný registr potřeboval simulovat ROB</a:t>
            </a:r>
          </a:p>
          <a:p>
            <a:r>
              <a:rPr lang="cs-CZ" dirty="0" smtClean="0"/>
              <a:t>Byla vytvořena simulace ROB a ISZR, AIFO se při průchodu</a:t>
            </a:r>
          </a:p>
          <a:p>
            <a:r>
              <a:rPr lang="cs-CZ" dirty="0" smtClean="0"/>
              <a:t>Přes CKM nepřevádělo</a:t>
            </a:r>
          </a:p>
          <a:p>
            <a:endParaRPr lang="cs-CZ" dirty="0" smtClean="0"/>
          </a:p>
          <a:p>
            <a:r>
              <a:rPr lang="cs-CZ" dirty="0" smtClean="0"/>
              <a:t>Ostatní už šli tak těsně za sebou, že se začala budovat cílová </a:t>
            </a:r>
            <a:r>
              <a:rPr lang="cs-CZ" dirty="0" err="1" smtClean="0"/>
              <a:t>infrastuktura</a:t>
            </a:r>
            <a:endParaRPr lang="cs-CZ" dirty="0" smtClean="0"/>
          </a:p>
          <a:p>
            <a:r>
              <a:rPr lang="cs-CZ" dirty="0" smtClean="0"/>
              <a:t>(nejprve vývojové prostředí mezi realizátory,</a:t>
            </a:r>
            <a:r>
              <a:rPr lang="cs-CZ" baseline="0" dirty="0" smtClean="0"/>
              <a:t> propojenými VPN)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37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baseline="0" dirty="0" smtClean="0"/>
              <a:t> datového hlediska obsahuje matici oprávnění a fronty požadavků</a:t>
            </a:r>
          </a:p>
          <a:p>
            <a:r>
              <a:rPr lang="cs-CZ" baseline="0" dirty="0" err="1" smtClean="0"/>
              <a:t>Schema</a:t>
            </a:r>
            <a:r>
              <a:rPr lang="cs-CZ" baseline="0" dirty="0" smtClean="0"/>
              <a:t> nemám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90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baseline="0" dirty="0" smtClean="0"/>
              <a:t> raději nemám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je trochu staršího data, snad se</a:t>
            </a:r>
            <a:r>
              <a:rPr lang="cs-CZ" baseline="0" dirty="0" smtClean="0"/>
              <a:t> tolik nezměnilo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27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baseline="0" dirty="0" smtClean="0"/>
              <a:t> datové části</a:t>
            </a:r>
          </a:p>
          <a:p>
            <a:r>
              <a:rPr lang="cs-CZ" baseline="0" dirty="0" smtClean="0"/>
              <a:t>Ještě existuje provozní číst, která obsahuje logy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183F3-91EF-431A-BC3F-9E3174ABF05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9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F35D-2DCC-4FFD-85C4-05B7FE71752D}" type="datetime1">
              <a:rPr lang="cs-CZ" smtClean="0"/>
              <a:t>14.5.2012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0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7C9-6ED2-475C-A0DD-3ED8DC742C55}" type="datetime1">
              <a:rPr lang="cs-CZ" smtClean="0"/>
              <a:t>14.5.2012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4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FCB1-1FB5-41C0-8A35-D308CEE199C7}" type="datetime1">
              <a:rPr lang="cs-CZ" smtClean="0"/>
              <a:t>14.5.2012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0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1FCF-582E-412C-8921-698FA0683A4A}" type="datetime1">
              <a:rPr lang="cs-CZ" smtClean="0"/>
              <a:t>14.5.2012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65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5647-058B-4CAE-83FB-0837DF9CE063}" type="datetime1">
              <a:rPr lang="cs-CZ" smtClean="0"/>
              <a:t>14.5.2012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47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FA2-EB83-4399-A9A7-CD672CF66946}" type="datetime1">
              <a:rPr lang="cs-CZ" smtClean="0"/>
              <a:t>14.5.2012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18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7793-5155-4F77-A7D5-204A2C2E72EB}" type="datetime1">
              <a:rPr lang="cs-CZ" smtClean="0"/>
              <a:t>14.5.2012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85A0-DAA4-4950-A5B6-5540B08ADAC7}" type="datetime1">
              <a:rPr lang="cs-CZ" smtClean="0"/>
              <a:t>14.5.2012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1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4BE5-CECC-4E13-A95A-F4117929CFEA}" type="datetime1">
              <a:rPr lang="cs-CZ" smtClean="0"/>
              <a:t>14.5.2012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85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2E35-3564-4E62-9E87-6B4947BEB9AB}" type="datetime1">
              <a:rPr lang="cs-CZ" smtClean="0"/>
              <a:t>14.5.2012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9B65-5381-447E-8FAF-5FE2F292818F}" type="datetime1">
              <a:rPr lang="cs-CZ" smtClean="0"/>
              <a:t>14.5.2012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38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8CD0-67AC-4F9F-9C68-258DFE53FAC0}" type="datetime1">
              <a:rPr lang="cs-CZ" smtClean="0"/>
              <a:t>14.5.2012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19FA-9A14-4B30-AA6A-4645636AB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package" Target="../embeddings/List_aplikace_Microsoft_Excel1.xlsx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List_aplikace_Microsoft_Excel_97_20031.xls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r>
              <a:rPr lang="cs-CZ" sz="7200" cap="all" dirty="0" smtClean="0">
                <a:latin typeface="MV Boli" pitchFamily="2" charset="0"/>
                <a:cs typeface="MV Boli" pitchFamily="2" charset="0"/>
              </a:rPr>
              <a:t>Základní registry</a:t>
            </a:r>
            <a:endParaRPr lang="cs-CZ" sz="7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40.konference </a:t>
            </a:r>
            <a:r>
              <a:rPr lang="cs-CZ" b="1" dirty="0" err="1">
                <a:solidFill>
                  <a:schemeClr val="tx1"/>
                </a:solidFill>
              </a:rPr>
              <a:t>EurOpen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Velké Bílovice, květen 2012</a:t>
            </a:r>
          </a:p>
          <a:p>
            <a:r>
              <a:rPr lang="cs-CZ" cap="all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Ji</a:t>
            </a:r>
            <a:r>
              <a:rPr lang="en-US" b="1" dirty="0" err="1" smtClean="0">
                <a:solidFill>
                  <a:schemeClr val="tx1"/>
                </a:solidFill>
              </a:rPr>
              <a:t>rka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Gallas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ICZ </a:t>
            </a:r>
            <a:r>
              <a:rPr lang="en-US" b="1" dirty="0" err="1" smtClean="0">
                <a:solidFill>
                  <a:schemeClr val="tx1"/>
                </a:solidFill>
              </a:rPr>
              <a:t>a.s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j</a:t>
            </a:r>
            <a:r>
              <a:rPr lang="en-US" b="1" i="1" dirty="0" smtClean="0">
                <a:solidFill>
                  <a:schemeClr val="tx1"/>
                </a:solidFill>
              </a:rPr>
              <a:t>iri.gallas@i.cz</a:t>
            </a:r>
            <a:endParaRPr lang="cs-CZ" b="1" i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ISZR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u="sng" dirty="0" smtClean="0"/>
              <a:t>Integrovaný </a:t>
            </a:r>
            <a:r>
              <a:rPr lang="cs-CZ" u="sng" dirty="0"/>
              <a:t>s</a:t>
            </a:r>
            <a:r>
              <a:rPr lang="cs-CZ" u="sng" dirty="0" smtClean="0"/>
              <a:t>ystém </a:t>
            </a:r>
            <a:r>
              <a:rPr lang="cs-CZ" u="sng" dirty="0"/>
              <a:t>z</a:t>
            </a:r>
            <a:r>
              <a:rPr lang="cs-CZ" u="sng" dirty="0" smtClean="0"/>
              <a:t>ákladních </a:t>
            </a:r>
            <a:r>
              <a:rPr lang="cs-CZ" u="sng" dirty="0"/>
              <a:t>r</a:t>
            </a:r>
            <a:r>
              <a:rPr lang="cs-CZ" u="sng" dirty="0" smtClean="0"/>
              <a:t>egistrů</a:t>
            </a:r>
          </a:p>
          <a:p>
            <a:pPr lvl="0"/>
            <a:r>
              <a:rPr lang="cs-CZ" dirty="0"/>
              <a:t>C</a:t>
            </a:r>
            <a:r>
              <a:rPr lang="cs-CZ" dirty="0" smtClean="0"/>
              <a:t>entrální </a:t>
            </a:r>
            <a:r>
              <a:rPr lang="cs-CZ" dirty="0"/>
              <a:t>část, která obsluhuje vnější </a:t>
            </a:r>
            <a:r>
              <a:rPr lang="cs-CZ" dirty="0" smtClean="0"/>
              <a:t>rozhraní</a:t>
            </a:r>
          </a:p>
          <a:p>
            <a:pPr lvl="0"/>
            <a:r>
              <a:rPr lang="cs-CZ" dirty="0" smtClean="0"/>
              <a:t>Napojuje AIS </a:t>
            </a:r>
            <a:r>
              <a:rPr lang="cs-CZ" dirty="0"/>
              <a:t>(</a:t>
            </a:r>
            <a:r>
              <a:rPr lang="cs-CZ" dirty="0" err="1"/>
              <a:t>agendové</a:t>
            </a:r>
            <a:r>
              <a:rPr lang="cs-CZ" dirty="0"/>
              <a:t> </a:t>
            </a:r>
            <a:r>
              <a:rPr lang="cs-CZ" dirty="0" smtClean="0"/>
              <a:t>informační systémy)</a:t>
            </a:r>
          </a:p>
          <a:p>
            <a:pPr lvl="0"/>
            <a:r>
              <a:rPr lang="cs-CZ" dirty="0" smtClean="0"/>
              <a:t>Na vnitřním rozhraní integruje základní registry a ORG</a:t>
            </a:r>
          </a:p>
          <a:p>
            <a:pPr lvl="0"/>
            <a:r>
              <a:rPr lang="cs-CZ" dirty="0" smtClean="0"/>
              <a:t>Základní registry mezi sebou nijak nekomunikují</a:t>
            </a:r>
          </a:p>
          <a:p>
            <a:pPr lvl="0"/>
            <a:r>
              <a:rPr lang="cs-CZ" dirty="0" smtClean="0"/>
              <a:t>Veškeré </a:t>
            </a:r>
            <a:r>
              <a:rPr lang="cs-CZ" dirty="0"/>
              <a:t>přístupy </a:t>
            </a:r>
            <a:r>
              <a:rPr lang="cs-CZ" dirty="0" smtClean="0"/>
              <a:t>z vnějšího rozhraní ověřuje </a:t>
            </a:r>
            <a:r>
              <a:rPr lang="cs-CZ" dirty="0"/>
              <a:t>v matici oprávnění, kterou získává z registru </a:t>
            </a:r>
            <a:r>
              <a:rPr lang="cs-CZ" dirty="0" smtClean="0"/>
              <a:t>RPP</a:t>
            </a:r>
          </a:p>
          <a:p>
            <a:pPr lvl="0"/>
            <a:r>
              <a:rPr lang="cs-CZ" dirty="0" smtClean="0"/>
              <a:t>Provádí </a:t>
            </a:r>
            <a:r>
              <a:rPr lang="cs-CZ" dirty="0"/>
              <a:t>orchestraci </a:t>
            </a:r>
            <a:r>
              <a:rPr lang="cs-CZ" dirty="0" smtClean="0"/>
              <a:t>služeb</a:t>
            </a:r>
          </a:p>
          <a:p>
            <a:pPr lvl="0"/>
            <a:r>
              <a:rPr lang="cs-CZ" dirty="0" smtClean="0"/>
              <a:t>Neobsahuje </a:t>
            </a:r>
            <a:r>
              <a:rPr lang="cs-CZ" dirty="0"/>
              <a:t>žádné referenční </a:t>
            </a:r>
            <a:r>
              <a:rPr lang="cs-CZ" dirty="0" smtClean="0"/>
              <a:t>údaje</a:t>
            </a:r>
          </a:p>
          <a:p>
            <a:pPr lvl="0"/>
            <a:r>
              <a:rPr lang="cs-CZ" dirty="0" smtClean="0"/>
              <a:t>Loguje </a:t>
            </a:r>
            <a:r>
              <a:rPr lang="cs-CZ" dirty="0"/>
              <a:t>veškerou </a:t>
            </a:r>
            <a:r>
              <a:rPr lang="cs-CZ" dirty="0" smtClean="0"/>
              <a:t>komunikaci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u="sng" dirty="0" smtClean="0"/>
              <a:t>Registr práv </a:t>
            </a:r>
            <a:r>
              <a:rPr lang="cs-CZ" sz="2800" u="sng" dirty="0"/>
              <a:t>a </a:t>
            </a:r>
            <a:r>
              <a:rPr lang="cs-CZ" sz="2800" u="sng" dirty="0" smtClean="0"/>
              <a:t>povinností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Obsahuje </a:t>
            </a:r>
          </a:p>
          <a:p>
            <a:pPr lvl="1"/>
            <a:r>
              <a:rPr lang="cs-CZ" sz="2400" dirty="0" smtClean="0"/>
              <a:t>Registrace agend</a:t>
            </a:r>
          </a:p>
          <a:p>
            <a:pPr lvl="1"/>
            <a:r>
              <a:rPr lang="cs-CZ" sz="2400" dirty="0" smtClean="0"/>
              <a:t>Na základě registrace sestavuje matici oprávnění (MO)</a:t>
            </a:r>
          </a:p>
          <a:p>
            <a:pPr lvl="1"/>
            <a:r>
              <a:rPr lang="cs-CZ" sz="2400" dirty="0"/>
              <a:t>Ú</a:t>
            </a:r>
            <a:r>
              <a:rPr lang="cs-CZ" sz="2400" dirty="0" smtClean="0"/>
              <a:t>daje o rozhodnutích OVM</a:t>
            </a:r>
          </a:p>
          <a:p>
            <a:pPr lvl="1"/>
            <a:r>
              <a:rPr lang="cs-CZ" sz="2400" dirty="0" smtClean="0"/>
              <a:t>Důvody změn referenčních údajů v základních registrech</a:t>
            </a:r>
          </a:p>
          <a:p>
            <a:pPr lvl="0"/>
            <a:r>
              <a:rPr lang="cs-CZ" sz="2800" dirty="0" smtClean="0"/>
              <a:t>Nepoužívá </a:t>
            </a:r>
            <a:r>
              <a:rPr lang="cs-CZ" sz="2800" dirty="0"/>
              <a:t>se v RPP AIFO</a:t>
            </a:r>
            <a:r>
              <a:rPr lang="cs-CZ" sz="2800" baseline="-25000" dirty="0"/>
              <a:t>RPP</a:t>
            </a:r>
            <a:r>
              <a:rPr lang="cs-CZ" sz="2800" dirty="0"/>
              <a:t>, ale AIFO</a:t>
            </a:r>
            <a:r>
              <a:rPr lang="cs-CZ" sz="2800" baseline="-25000" dirty="0"/>
              <a:t>AIS</a:t>
            </a:r>
            <a:r>
              <a:rPr lang="cs-CZ" sz="2800" dirty="0"/>
              <a:t>, který do RPP rozhodnutí </a:t>
            </a:r>
            <a:r>
              <a:rPr lang="cs-CZ" sz="2800" dirty="0" smtClean="0"/>
              <a:t>zapisuje.</a:t>
            </a:r>
          </a:p>
          <a:p>
            <a:pPr lvl="0"/>
            <a:r>
              <a:rPr lang="cs-CZ" sz="2800" dirty="0" smtClean="0"/>
              <a:t>Obsah MO vydává pomocí interní služby do ISZR</a:t>
            </a:r>
          </a:p>
          <a:p>
            <a:r>
              <a:rPr lang="cs-CZ" sz="2800" dirty="0" smtClean="0"/>
              <a:t>Výdej dat z RPP se loguje a uchovává po dobu 1 roku.</a:t>
            </a:r>
          </a:p>
          <a:p>
            <a:pPr lvl="0"/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Údaje o agendě:</a:t>
            </a:r>
            <a:endParaRPr lang="en-US" dirty="0" smtClean="0"/>
          </a:p>
          <a:p>
            <a:r>
              <a:rPr lang="cs-CZ" dirty="0" smtClean="0"/>
              <a:t>název </a:t>
            </a:r>
            <a:r>
              <a:rPr lang="cs-CZ" dirty="0"/>
              <a:t>agendy a její číselný </a:t>
            </a:r>
            <a:r>
              <a:rPr lang="cs-CZ" dirty="0" smtClean="0"/>
              <a:t>kód, </a:t>
            </a:r>
            <a:endParaRPr lang="cs-CZ" dirty="0"/>
          </a:p>
          <a:p>
            <a:r>
              <a:rPr lang="cs-CZ" dirty="0" smtClean="0"/>
              <a:t>číslo </a:t>
            </a:r>
            <a:r>
              <a:rPr lang="cs-CZ" dirty="0"/>
              <a:t>a název právního předpisu a označení </a:t>
            </a:r>
            <a:r>
              <a:rPr lang="cs-CZ" dirty="0" smtClean="0"/>
              <a:t>§, </a:t>
            </a:r>
            <a:r>
              <a:rPr lang="cs-CZ" dirty="0"/>
              <a:t>který působnost stanovuje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 smtClean="0"/>
              <a:t>výčet </a:t>
            </a:r>
            <a:r>
              <a:rPr lang="cs-CZ" dirty="0"/>
              <a:t>a popis činností, které mají být vykonávány v agendě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 smtClean="0"/>
              <a:t>výčet </a:t>
            </a:r>
            <a:r>
              <a:rPr lang="cs-CZ" dirty="0"/>
              <a:t>orgánů veřejné moci, které agendu vykonávají, nebo jejich souhrnné označení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 smtClean="0"/>
              <a:t>název ÚSÚ nebo </a:t>
            </a:r>
            <a:r>
              <a:rPr lang="cs-CZ" dirty="0"/>
              <a:t>jiného </a:t>
            </a:r>
            <a:r>
              <a:rPr lang="cs-CZ" dirty="0" smtClean="0"/>
              <a:t>SÚ a </a:t>
            </a:r>
            <a:r>
              <a:rPr lang="cs-CZ" dirty="0"/>
              <a:t>identifikátor tohoto orgánu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 smtClean="0"/>
              <a:t>výčet OVM, </a:t>
            </a:r>
            <a:r>
              <a:rPr lang="cs-CZ" dirty="0"/>
              <a:t>které byly pro výkon agendy </a:t>
            </a:r>
            <a:r>
              <a:rPr lang="cs-CZ" dirty="0" smtClean="0"/>
              <a:t>registrovány</a:t>
            </a:r>
            <a:r>
              <a:rPr lang="cs-CZ" dirty="0"/>
              <a:t> </a:t>
            </a:r>
            <a:r>
              <a:rPr lang="cs-CZ" dirty="0" smtClean="0"/>
              <a:t>(seznam IČO), </a:t>
            </a:r>
            <a:endParaRPr lang="cs-CZ" dirty="0"/>
          </a:p>
          <a:p>
            <a:r>
              <a:rPr lang="cs-CZ" dirty="0" smtClean="0"/>
              <a:t>výčet ZR nebo AIS, </a:t>
            </a:r>
            <a:r>
              <a:rPr lang="cs-CZ" dirty="0"/>
              <a:t>do kterých je pro výkon agendy nezbytné zajistit </a:t>
            </a:r>
            <a:r>
              <a:rPr lang="cs-CZ" dirty="0" smtClean="0"/>
              <a:t>přístup, </a:t>
            </a:r>
            <a:endParaRPr lang="cs-CZ" dirty="0"/>
          </a:p>
          <a:p>
            <a:r>
              <a:rPr lang="cs-CZ" dirty="0" smtClean="0"/>
              <a:t>výčet </a:t>
            </a:r>
            <a:r>
              <a:rPr lang="cs-CZ" dirty="0"/>
              <a:t>rolí nezbytných pro výkon agendy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 smtClean="0"/>
              <a:t>údaj </a:t>
            </a:r>
            <a:r>
              <a:rPr lang="cs-CZ" dirty="0"/>
              <a:t>o rozsahu oprávnění k přístupu k jednotlivým referenčním údajům v základních registrech </a:t>
            </a:r>
            <a:r>
              <a:rPr lang="cs-CZ" dirty="0" smtClean="0"/>
              <a:t>určených </a:t>
            </a:r>
            <a:r>
              <a:rPr lang="cs-CZ" dirty="0"/>
              <a:t>jednotlivými rolemi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 smtClean="0"/>
              <a:t>číslo </a:t>
            </a:r>
            <a:r>
              <a:rPr lang="cs-CZ" dirty="0"/>
              <a:t>a název právního předpisu a označení jeho ustanovení, na jehož základě je orgán veřejné moci oprávněn k přístupu k údajům vedeným v </a:t>
            </a:r>
            <a:r>
              <a:rPr lang="cs-CZ" dirty="0" smtClean="0"/>
              <a:t>ZR </a:t>
            </a:r>
            <a:r>
              <a:rPr lang="cs-CZ" dirty="0"/>
              <a:t>nebo v </a:t>
            </a:r>
            <a:r>
              <a:rPr lang="cs-CZ" dirty="0" smtClean="0"/>
              <a:t>AIS jiného </a:t>
            </a:r>
            <a:r>
              <a:rPr lang="cs-CZ" dirty="0"/>
              <a:t>správce.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dirty="0" smtClean="0"/>
              <a:t>Údaje o důvodu změny referenčního údaje</a:t>
            </a:r>
          </a:p>
          <a:p>
            <a:r>
              <a:rPr lang="cs-CZ" sz="3400" dirty="0" smtClean="0"/>
              <a:t>název OVM, </a:t>
            </a:r>
            <a:r>
              <a:rPr lang="cs-CZ" sz="3400" dirty="0"/>
              <a:t>který rozhodnutí </a:t>
            </a:r>
            <a:r>
              <a:rPr lang="cs-CZ" sz="3400" dirty="0" smtClean="0"/>
              <a:t>vydal </a:t>
            </a:r>
            <a:r>
              <a:rPr lang="cs-CZ" sz="3400" dirty="0"/>
              <a:t>a </a:t>
            </a:r>
            <a:r>
              <a:rPr lang="cs-CZ" sz="3400" dirty="0" smtClean="0"/>
              <a:t>IČO,</a:t>
            </a:r>
            <a:endParaRPr lang="cs-CZ" sz="3400" dirty="0"/>
          </a:p>
          <a:p>
            <a:r>
              <a:rPr lang="cs-CZ" sz="3400" dirty="0" smtClean="0"/>
              <a:t>číslo </a:t>
            </a:r>
            <a:r>
              <a:rPr lang="cs-CZ" sz="3400" dirty="0"/>
              <a:t>a název právního předpisu a označení jeho ustanovení, podle kterého bylo rozhodnutí vydáno</a:t>
            </a:r>
            <a:r>
              <a:rPr lang="cs-CZ" sz="3400" dirty="0" smtClean="0"/>
              <a:t>,</a:t>
            </a:r>
            <a:endParaRPr lang="cs-CZ" sz="3400" dirty="0"/>
          </a:p>
          <a:p>
            <a:r>
              <a:rPr lang="cs-CZ" sz="3400" dirty="0" smtClean="0"/>
              <a:t>AIFO fyzické osoby vedené v ROB nebo IČO vedené v ROS,</a:t>
            </a:r>
            <a:endParaRPr lang="cs-CZ" sz="3400" dirty="0"/>
          </a:p>
          <a:p>
            <a:r>
              <a:rPr lang="cs-CZ" sz="3400" dirty="0" smtClean="0"/>
              <a:t>označení </a:t>
            </a:r>
            <a:r>
              <a:rPr lang="cs-CZ" sz="3400" dirty="0"/>
              <a:t>objektu, o němž jsou vedeny referenční údaje v registru územní identifikace identifikátorem podle registru územní identifikace</a:t>
            </a:r>
            <a:r>
              <a:rPr lang="cs-CZ" sz="3400" dirty="0" smtClean="0"/>
              <a:t>,</a:t>
            </a:r>
            <a:endParaRPr lang="cs-CZ" sz="3400" dirty="0"/>
          </a:p>
          <a:p>
            <a:r>
              <a:rPr lang="cs-CZ" sz="3400" dirty="0" smtClean="0"/>
              <a:t>název </a:t>
            </a:r>
            <a:r>
              <a:rPr lang="cs-CZ" sz="3400" dirty="0"/>
              <a:t>a kód agendy, při jejímž výkonu bylo rozhodnutí vydáno</a:t>
            </a:r>
            <a:r>
              <a:rPr lang="cs-CZ" sz="3400" dirty="0" smtClean="0"/>
              <a:t>,</a:t>
            </a:r>
            <a:endParaRPr lang="cs-CZ" sz="3400" dirty="0"/>
          </a:p>
          <a:p>
            <a:r>
              <a:rPr lang="cs-CZ" sz="3400" dirty="0" smtClean="0"/>
              <a:t>vymezení </a:t>
            </a:r>
            <a:r>
              <a:rPr lang="cs-CZ" sz="3400" dirty="0"/>
              <a:t>práva nebo povinnosti, které subjektu </a:t>
            </a:r>
            <a:r>
              <a:rPr lang="cs-CZ" sz="3400" dirty="0" smtClean="0"/>
              <a:t>rozhodnutím </a:t>
            </a:r>
            <a:r>
              <a:rPr lang="cs-CZ" sz="3400" dirty="0"/>
              <a:t>vznikly</a:t>
            </a:r>
            <a:r>
              <a:rPr lang="cs-CZ" sz="3400" dirty="0" smtClean="0"/>
              <a:t>,</a:t>
            </a:r>
            <a:endParaRPr lang="cs-CZ" sz="3400" dirty="0"/>
          </a:p>
          <a:p>
            <a:r>
              <a:rPr lang="cs-CZ" sz="3400" dirty="0" smtClean="0"/>
              <a:t>datum </a:t>
            </a:r>
            <a:r>
              <a:rPr lang="cs-CZ" sz="3400" dirty="0"/>
              <a:t>nabytí právní moci, vykonatelnosti nebo jiných právních účinků rozhodnutí</a:t>
            </a:r>
            <a:r>
              <a:rPr lang="cs-CZ" sz="3400" dirty="0" smtClean="0"/>
              <a:t>,</a:t>
            </a:r>
            <a:endParaRPr lang="cs-CZ" sz="3400" dirty="0"/>
          </a:p>
          <a:p>
            <a:r>
              <a:rPr lang="cs-CZ" sz="3400" dirty="0" smtClean="0"/>
              <a:t>označení rolí, jejichž </a:t>
            </a:r>
            <a:r>
              <a:rPr lang="cs-CZ" sz="3400" dirty="0"/>
              <a:t>nositelé mají podle jiného právního předpisu přístup k referenčním údajům o vydaném rozhodnutí.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u="sng" dirty="0" smtClean="0"/>
              <a:t>Registr Osob</a:t>
            </a:r>
          </a:p>
          <a:p>
            <a:pPr lvl="0"/>
            <a:r>
              <a:rPr lang="cs-CZ" dirty="0" smtClean="0"/>
              <a:t>obsahuje údaje o</a:t>
            </a:r>
          </a:p>
          <a:p>
            <a:pPr lvl="1"/>
            <a:r>
              <a:rPr lang="cs-CZ" dirty="0" smtClean="0"/>
              <a:t>právnických osobách,</a:t>
            </a:r>
            <a:endParaRPr lang="cs-CZ" sz="4800" dirty="0"/>
          </a:p>
          <a:p>
            <a:pPr lvl="1"/>
            <a:r>
              <a:rPr lang="cs-CZ" dirty="0" smtClean="0"/>
              <a:t>organizační složkách právnických osob,</a:t>
            </a:r>
            <a:endParaRPr lang="cs-CZ" sz="4400" dirty="0"/>
          </a:p>
          <a:p>
            <a:pPr lvl="1"/>
            <a:r>
              <a:rPr lang="cs-CZ" dirty="0" smtClean="0"/>
              <a:t>organizační složkách </a:t>
            </a:r>
            <a:r>
              <a:rPr lang="cs-CZ" dirty="0"/>
              <a:t>státu</a:t>
            </a:r>
            <a:r>
              <a:rPr lang="cs-CZ" dirty="0" smtClean="0"/>
              <a:t>,</a:t>
            </a:r>
            <a:endParaRPr lang="cs-CZ" sz="4400" dirty="0"/>
          </a:p>
          <a:p>
            <a:pPr lvl="1"/>
            <a:r>
              <a:rPr lang="cs-CZ" dirty="0" smtClean="0"/>
              <a:t>podnikající fyzických osobách, </a:t>
            </a:r>
            <a:endParaRPr lang="cs-CZ" sz="4400" dirty="0"/>
          </a:p>
          <a:p>
            <a:pPr lvl="1"/>
            <a:r>
              <a:rPr lang="cs-CZ" dirty="0" smtClean="0"/>
              <a:t>zahraničních osobách </a:t>
            </a:r>
            <a:r>
              <a:rPr lang="cs-CZ" dirty="0"/>
              <a:t>a </a:t>
            </a:r>
            <a:r>
              <a:rPr lang="cs-CZ" dirty="0" smtClean="0"/>
              <a:t>organizačních složkách zahraničních osob,</a:t>
            </a:r>
            <a:endParaRPr lang="cs-CZ" sz="4400" dirty="0"/>
          </a:p>
          <a:p>
            <a:pPr lvl="1"/>
            <a:r>
              <a:rPr lang="cs-CZ" dirty="0" smtClean="0"/>
              <a:t>organizacích </a:t>
            </a:r>
            <a:r>
              <a:rPr lang="cs-CZ" dirty="0"/>
              <a:t>s mezinárodním </a:t>
            </a:r>
            <a:r>
              <a:rPr lang="cs-CZ" dirty="0" smtClean="0"/>
              <a:t>prvkem.</a:t>
            </a:r>
            <a:endParaRPr lang="cs-CZ" sz="4400" dirty="0"/>
          </a:p>
          <a:p>
            <a:r>
              <a:rPr lang="cs-CZ" dirty="0" smtClean="0"/>
              <a:t>Jedná se pouze o základní údaje,</a:t>
            </a:r>
          </a:p>
          <a:p>
            <a:r>
              <a:rPr lang="cs-CZ" dirty="0" smtClean="0"/>
              <a:t>Základním </a:t>
            </a:r>
            <a:r>
              <a:rPr lang="cs-CZ" dirty="0"/>
              <a:t>identifikátorem subjektu je </a:t>
            </a:r>
            <a:r>
              <a:rPr lang="cs-CZ" dirty="0" smtClean="0"/>
              <a:t>IČO, </a:t>
            </a:r>
          </a:p>
          <a:p>
            <a:r>
              <a:rPr lang="cs-CZ" dirty="0" smtClean="0"/>
              <a:t>Dále obsahuje </a:t>
            </a:r>
            <a:r>
              <a:rPr lang="cs-CZ" dirty="0"/>
              <a:t>provozovny podle živnostenského zákona a přiděluje jim IČP (identifikační číslo provozovny). </a:t>
            </a:r>
            <a:endParaRPr lang="cs-CZ" dirty="0" smtClean="0"/>
          </a:p>
          <a:p>
            <a:r>
              <a:rPr lang="cs-CZ" dirty="0" smtClean="0"/>
              <a:t>Výdej </a:t>
            </a:r>
            <a:r>
              <a:rPr lang="cs-CZ" dirty="0"/>
              <a:t>dat z ROS se loguje a uchovává po dobu 1 roku.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u="sng" dirty="0" smtClean="0"/>
              <a:t>Údaje</a:t>
            </a:r>
          </a:p>
          <a:p>
            <a:r>
              <a:rPr lang="cs-CZ" dirty="0" smtClean="0"/>
              <a:t>obchodní </a:t>
            </a:r>
            <a:r>
              <a:rPr lang="cs-CZ" dirty="0"/>
              <a:t>firma nebo </a:t>
            </a:r>
            <a:r>
              <a:rPr lang="cs-CZ" dirty="0" smtClean="0"/>
              <a:t>název,</a:t>
            </a:r>
            <a:endParaRPr lang="cs-CZ" dirty="0"/>
          </a:p>
          <a:p>
            <a:r>
              <a:rPr lang="cs-CZ" dirty="0" smtClean="0"/>
              <a:t>jméno</a:t>
            </a:r>
            <a:r>
              <a:rPr lang="cs-CZ" dirty="0"/>
              <a:t>, popřípadě jména, a příjmení fyzické osoby </a:t>
            </a:r>
            <a:r>
              <a:rPr lang="cs-CZ" dirty="0" smtClean="0"/>
              <a:t>pokud FO není vedena v ROB, </a:t>
            </a:r>
            <a:endParaRPr lang="cs-CZ" dirty="0"/>
          </a:p>
          <a:p>
            <a:r>
              <a:rPr lang="cs-CZ" dirty="0" smtClean="0"/>
              <a:t>AIFO, je-li FO vedena v ROB, </a:t>
            </a:r>
            <a:endParaRPr lang="cs-CZ" dirty="0"/>
          </a:p>
          <a:p>
            <a:r>
              <a:rPr lang="cs-CZ" dirty="0" smtClean="0"/>
              <a:t>datum </a:t>
            </a:r>
            <a:r>
              <a:rPr lang="cs-CZ" dirty="0"/>
              <a:t>vzniku nebo datum zápisu </a:t>
            </a:r>
            <a:r>
              <a:rPr lang="cs-CZ" dirty="0" smtClean="0"/>
              <a:t>do,</a:t>
            </a:r>
            <a:endParaRPr lang="cs-CZ" dirty="0"/>
          </a:p>
          <a:p>
            <a:r>
              <a:rPr lang="cs-CZ" dirty="0" smtClean="0"/>
              <a:t>datum </a:t>
            </a:r>
            <a:r>
              <a:rPr lang="cs-CZ" dirty="0"/>
              <a:t>zániku nebo datum výmazu z </a:t>
            </a:r>
            <a:r>
              <a:rPr lang="cs-CZ" dirty="0" smtClean="0"/>
              <a:t>evidence,</a:t>
            </a:r>
            <a:endParaRPr lang="cs-CZ" dirty="0"/>
          </a:p>
          <a:p>
            <a:r>
              <a:rPr lang="cs-CZ" dirty="0" smtClean="0"/>
              <a:t>právní forma (číselník ČSÚ pro ROS),</a:t>
            </a:r>
            <a:endParaRPr lang="cs-CZ" dirty="0"/>
          </a:p>
          <a:p>
            <a:r>
              <a:rPr lang="cs-CZ" dirty="0" smtClean="0"/>
              <a:t>identifikátor </a:t>
            </a:r>
            <a:r>
              <a:rPr lang="cs-CZ" dirty="0"/>
              <a:t>datové schránky, je-li tato datová schránka zpřístupněna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 smtClean="0"/>
              <a:t>statutární </a:t>
            </a:r>
            <a:r>
              <a:rPr lang="cs-CZ" dirty="0"/>
              <a:t>orgán vyjádřený </a:t>
            </a:r>
            <a:r>
              <a:rPr lang="cs-CZ" dirty="0" smtClean="0"/>
              <a:t>AIFO, nebo IČO,  nebo textové označení pokud není veden v ROB/ROS,</a:t>
            </a:r>
            <a:endParaRPr lang="cs-CZ" dirty="0"/>
          </a:p>
          <a:p>
            <a:r>
              <a:rPr lang="cs-CZ" dirty="0" smtClean="0"/>
              <a:t>právní stav (číselník MSP pro ROS),</a:t>
            </a:r>
            <a:endParaRPr lang="cs-CZ" dirty="0"/>
          </a:p>
          <a:p>
            <a:r>
              <a:rPr lang="cs-CZ" dirty="0" smtClean="0"/>
              <a:t>adresa </a:t>
            </a:r>
            <a:r>
              <a:rPr lang="cs-CZ" dirty="0"/>
              <a:t>sídla osoby nebo adresa místa podnikání fyzické </a:t>
            </a:r>
            <a:r>
              <a:rPr lang="cs-CZ" dirty="0" smtClean="0"/>
              <a:t>osoby odkazem do RUIAN nebo textem,</a:t>
            </a:r>
            <a:endParaRPr lang="cs-CZ" dirty="0"/>
          </a:p>
          <a:p>
            <a:r>
              <a:rPr lang="cs-CZ" dirty="0" smtClean="0"/>
              <a:t>datum </a:t>
            </a:r>
            <a:r>
              <a:rPr lang="cs-CZ" dirty="0"/>
              <a:t>zahájení provozování činnosti v provozovně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 smtClean="0"/>
              <a:t>datum </a:t>
            </a:r>
            <a:r>
              <a:rPr lang="cs-CZ" dirty="0"/>
              <a:t>ukončení provozování činnosti v provozovně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 smtClean="0"/>
              <a:t>adresa </a:t>
            </a:r>
            <a:r>
              <a:rPr lang="cs-CZ" dirty="0"/>
              <a:t>místa </a:t>
            </a:r>
            <a:r>
              <a:rPr lang="cs-CZ" dirty="0" smtClean="0"/>
              <a:t>provozovny</a:t>
            </a:r>
            <a:r>
              <a:rPr lang="cs-CZ" dirty="0"/>
              <a:t> odkazem do RUIAN nebo textem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 smtClean="0"/>
              <a:t>adresa </a:t>
            </a:r>
            <a:r>
              <a:rPr lang="cs-CZ" dirty="0"/>
              <a:t>místa </a:t>
            </a:r>
            <a:r>
              <a:rPr lang="cs-CZ" dirty="0" smtClean="0"/>
              <a:t>pobytu pro FO, pokud není vedena v ROB, </a:t>
            </a:r>
            <a:r>
              <a:rPr lang="cs-CZ" dirty="0"/>
              <a:t>odkazem do RUIAN nebo textem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14475"/>
            <a:ext cx="59055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RUIAN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Registr územní identifikace a nemovitostí</a:t>
            </a:r>
          </a:p>
          <a:p>
            <a:r>
              <a:rPr lang="cs-CZ" dirty="0" smtClean="0"/>
              <a:t>Obsahuje údaje o</a:t>
            </a:r>
          </a:p>
          <a:p>
            <a:pPr lvl="1"/>
            <a:r>
              <a:rPr lang="cs-CZ" dirty="0" smtClean="0"/>
              <a:t>Prvcích </a:t>
            </a:r>
            <a:r>
              <a:rPr lang="cs-CZ" dirty="0"/>
              <a:t>ú</a:t>
            </a:r>
            <a:r>
              <a:rPr lang="cs-CZ" dirty="0" smtClean="0"/>
              <a:t>zemní identifikace,</a:t>
            </a:r>
          </a:p>
          <a:p>
            <a:pPr lvl="1"/>
            <a:r>
              <a:rPr lang="cs-CZ" dirty="0" smtClean="0"/>
              <a:t>Katastru nemovitostí.</a:t>
            </a:r>
          </a:p>
          <a:p>
            <a:r>
              <a:rPr lang="cs-CZ" dirty="0" smtClean="0"/>
              <a:t>Veškeré údaje jsou veřejné (KN neobsahuje vlastníky)</a:t>
            </a:r>
          </a:p>
          <a:p>
            <a:r>
              <a:rPr lang="cs-CZ" dirty="0" smtClean="0"/>
              <a:t>Přístupy do RUIAN se nelogují, s výjimkou editace</a:t>
            </a:r>
          </a:p>
          <a:p>
            <a:r>
              <a:rPr lang="cs-CZ" dirty="0" smtClean="0"/>
              <a:t>Existuje veřejně publikovaný obsah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RUIAN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Údaje UI</a:t>
            </a:r>
          </a:p>
          <a:p>
            <a:r>
              <a:rPr lang="cs-CZ" dirty="0" smtClean="0"/>
              <a:t>území </a:t>
            </a:r>
            <a:r>
              <a:rPr lang="cs-CZ" dirty="0"/>
              <a:t>státu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 smtClean="0"/>
              <a:t>území </a:t>
            </a:r>
            <a:r>
              <a:rPr lang="cs-CZ" dirty="0"/>
              <a:t>regionu soudržnosti podle jiného právního </a:t>
            </a:r>
            <a:r>
              <a:rPr lang="cs-CZ" dirty="0" smtClean="0"/>
              <a:t>předpisu,</a:t>
            </a:r>
            <a:endParaRPr lang="cs-CZ" dirty="0"/>
          </a:p>
          <a:p>
            <a:r>
              <a:rPr lang="cs-CZ" dirty="0" smtClean="0"/>
              <a:t>území </a:t>
            </a:r>
            <a:r>
              <a:rPr lang="cs-CZ" dirty="0"/>
              <a:t>vyššího územního samosprávného </a:t>
            </a:r>
            <a:r>
              <a:rPr lang="cs-CZ" dirty="0" smtClean="0"/>
              <a:t>celku,</a:t>
            </a:r>
            <a:endParaRPr lang="cs-CZ" dirty="0"/>
          </a:p>
          <a:p>
            <a:r>
              <a:rPr lang="cs-CZ" dirty="0" smtClean="0"/>
              <a:t>území kraje,</a:t>
            </a:r>
            <a:endParaRPr lang="cs-CZ" dirty="0"/>
          </a:p>
          <a:p>
            <a:r>
              <a:rPr lang="cs-CZ" dirty="0" smtClean="0"/>
              <a:t>území okresu,</a:t>
            </a:r>
            <a:endParaRPr lang="cs-CZ" dirty="0"/>
          </a:p>
          <a:p>
            <a:r>
              <a:rPr lang="cs-CZ" dirty="0" smtClean="0"/>
              <a:t>správní </a:t>
            </a:r>
            <a:r>
              <a:rPr lang="cs-CZ" dirty="0"/>
              <a:t>obvod obce s rozšířenou </a:t>
            </a:r>
            <a:r>
              <a:rPr lang="cs-CZ" dirty="0" smtClean="0"/>
              <a:t>působností,</a:t>
            </a:r>
            <a:endParaRPr lang="cs-CZ" dirty="0"/>
          </a:p>
          <a:p>
            <a:r>
              <a:rPr lang="cs-CZ" dirty="0" smtClean="0"/>
              <a:t>správní </a:t>
            </a:r>
            <a:r>
              <a:rPr lang="cs-CZ" dirty="0"/>
              <a:t>obvod obce s pověřeným obecním </a:t>
            </a:r>
            <a:r>
              <a:rPr lang="cs-CZ" dirty="0" smtClean="0"/>
              <a:t>úřadem,</a:t>
            </a:r>
            <a:endParaRPr lang="cs-CZ" dirty="0"/>
          </a:p>
          <a:p>
            <a:r>
              <a:rPr lang="cs-CZ" dirty="0" smtClean="0"/>
              <a:t>území obce, </a:t>
            </a:r>
            <a:endParaRPr lang="cs-CZ" dirty="0"/>
          </a:p>
          <a:p>
            <a:r>
              <a:rPr lang="cs-CZ" dirty="0" smtClean="0"/>
              <a:t>území </a:t>
            </a:r>
            <a:r>
              <a:rPr lang="cs-CZ" dirty="0"/>
              <a:t>vojenského </a:t>
            </a:r>
            <a:r>
              <a:rPr lang="cs-CZ" dirty="0" smtClean="0"/>
              <a:t>újezdu, </a:t>
            </a:r>
            <a:endParaRPr lang="cs-CZ" dirty="0"/>
          </a:p>
          <a:p>
            <a:r>
              <a:rPr lang="cs-CZ" dirty="0" smtClean="0"/>
              <a:t>správní </a:t>
            </a:r>
            <a:r>
              <a:rPr lang="cs-CZ" dirty="0"/>
              <a:t>obvod v hlavním městě </a:t>
            </a:r>
            <a:r>
              <a:rPr lang="cs-CZ" dirty="0" smtClean="0"/>
              <a:t>Praze, </a:t>
            </a:r>
            <a:endParaRPr lang="cs-CZ" dirty="0"/>
          </a:p>
          <a:p>
            <a:r>
              <a:rPr lang="cs-CZ" dirty="0" smtClean="0"/>
              <a:t>území </a:t>
            </a:r>
            <a:r>
              <a:rPr lang="cs-CZ" dirty="0"/>
              <a:t>městského obvodu v hlavním městě </a:t>
            </a:r>
            <a:r>
              <a:rPr lang="cs-CZ" dirty="0" smtClean="0"/>
              <a:t>Praze, </a:t>
            </a:r>
            <a:endParaRPr lang="cs-CZ" dirty="0"/>
          </a:p>
          <a:p>
            <a:r>
              <a:rPr lang="cs-CZ" dirty="0" smtClean="0"/>
              <a:t>území </a:t>
            </a:r>
            <a:r>
              <a:rPr lang="cs-CZ" dirty="0"/>
              <a:t>městské části v hlavním městě </a:t>
            </a:r>
            <a:r>
              <a:rPr lang="cs-CZ" dirty="0" smtClean="0"/>
              <a:t>Praze, </a:t>
            </a:r>
            <a:endParaRPr lang="cs-CZ" dirty="0"/>
          </a:p>
          <a:p>
            <a:r>
              <a:rPr lang="cs-CZ" dirty="0" smtClean="0"/>
              <a:t>území </a:t>
            </a:r>
            <a:r>
              <a:rPr lang="cs-CZ" dirty="0"/>
              <a:t>městského obvodu a městské části územně členěného statutárního </a:t>
            </a:r>
            <a:r>
              <a:rPr lang="cs-CZ" dirty="0" smtClean="0"/>
              <a:t>města,</a:t>
            </a:r>
            <a:endParaRPr lang="cs-CZ" dirty="0"/>
          </a:p>
          <a:p>
            <a:r>
              <a:rPr lang="cs-CZ" dirty="0" smtClean="0"/>
              <a:t>stavební </a:t>
            </a:r>
            <a:r>
              <a:rPr lang="cs-CZ" dirty="0"/>
              <a:t>objekt,</a:t>
            </a:r>
          </a:p>
          <a:p>
            <a:r>
              <a:rPr lang="cs-CZ" dirty="0" smtClean="0"/>
              <a:t>adresní místo.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RUIAN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80" y="908050"/>
            <a:ext cx="389784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Záměr vybudování registrů základní správy zrál poměrně </a:t>
            </a:r>
            <a:r>
              <a:rPr lang="cs-CZ" dirty="0" smtClean="0"/>
              <a:t>dlouho. </a:t>
            </a:r>
          </a:p>
          <a:p>
            <a:pPr marL="0" indent="0">
              <a:buNone/>
            </a:pPr>
            <a:r>
              <a:rPr lang="cs-CZ" dirty="0" smtClean="0"/>
              <a:t>Přehled základních aktivit:</a:t>
            </a:r>
            <a:endParaRPr lang="cs-CZ" dirty="0"/>
          </a:p>
          <a:p>
            <a:r>
              <a:rPr lang="cs-CZ" dirty="0" smtClean="0"/>
              <a:t>2000-2001</a:t>
            </a:r>
          </a:p>
          <a:p>
            <a:pPr lvl="1"/>
            <a:r>
              <a:rPr lang="cs-CZ" dirty="0" smtClean="0"/>
              <a:t>Návrh </a:t>
            </a:r>
            <a:r>
              <a:rPr lang="cs-CZ" dirty="0"/>
              <a:t>věcného záměru zákonné úpravy registrů veřejné správy (prošel)</a:t>
            </a:r>
          </a:p>
          <a:p>
            <a:r>
              <a:rPr lang="cs-CZ" dirty="0" smtClean="0"/>
              <a:t>2004</a:t>
            </a:r>
          </a:p>
          <a:p>
            <a:pPr lvl="1"/>
            <a:r>
              <a:rPr lang="cs-CZ" dirty="0" smtClean="0"/>
              <a:t>Návrh </a:t>
            </a:r>
            <a:r>
              <a:rPr lang="cs-CZ" dirty="0"/>
              <a:t>věcného návrhu zákona o sdílení dat při výkonu veřejné správy (prošel)</a:t>
            </a:r>
          </a:p>
          <a:p>
            <a:r>
              <a:rPr lang="cs-CZ" dirty="0" smtClean="0"/>
              <a:t>2005</a:t>
            </a:r>
          </a:p>
          <a:p>
            <a:pPr lvl="1"/>
            <a:r>
              <a:rPr lang="cs-CZ" dirty="0" smtClean="0"/>
              <a:t>Návrh </a:t>
            </a:r>
            <a:r>
              <a:rPr lang="cs-CZ" dirty="0"/>
              <a:t>zákona sdílení dat při výkonu veřejné správy (staženo)</a:t>
            </a:r>
          </a:p>
          <a:p>
            <a:r>
              <a:rPr lang="cs-CZ" dirty="0" smtClean="0"/>
              <a:t>2008</a:t>
            </a:r>
          </a:p>
          <a:p>
            <a:pPr lvl="1"/>
            <a:r>
              <a:rPr lang="cs-CZ" dirty="0" smtClean="0"/>
              <a:t>Návrh </a:t>
            </a:r>
            <a:r>
              <a:rPr lang="cs-CZ" dirty="0"/>
              <a:t>zákona o základních registrech + 4 zákony základních registrů</a:t>
            </a:r>
          </a:p>
          <a:p>
            <a:r>
              <a:rPr lang="cs-CZ" dirty="0" smtClean="0"/>
              <a:t>2008-2009</a:t>
            </a:r>
          </a:p>
          <a:p>
            <a:pPr lvl="1"/>
            <a:r>
              <a:rPr lang="cs-CZ" dirty="0" smtClean="0"/>
              <a:t>Zákon </a:t>
            </a:r>
            <a:r>
              <a:rPr lang="cs-CZ" dirty="0"/>
              <a:t>o základních registrech (sloučeno z původního návrhu)</a:t>
            </a:r>
          </a:p>
          <a:p>
            <a:pPr marL="0" indent="0">
              <a:buNone/>
            </a:pP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Schválení zákona 111/2009 Sb. dne 26. 3. 2009</a:t>
            </a:r>
          </a:p>
          <a:p>
            <a:r>
              <a:rPr lang="cs-CZ" dirty="0" smtClean="0"/>
              <a:t>Schválení </a:t>
            </a:r>
            <a:r>
              <a:rPr lang="cs-CZ" dirty="0"/>
              <a:t>zákona 227/2009 Sb. dne 17. června 2009</a:t>
            </a:r>
          </a:p>
          <a:p>
            <a:pPr marL="0" indent="0">
              <a:buNone/>
            </a:pPr>
            <a:r>
              <a:rPr lang="cs-CZ" dirty="0"/>
              <a:t>… a řada novelizací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Registr obyvatel</a:t>
            </a:r>
          </a:p>
          <a:p>
            <a:r>
              <a:rPr lang="cs-CZ" sz="2800" dirty="0" smtClean="0"/>
              <a:t>Obsahuje údaje o</a:t>
            </a:r>
          </a:p>
          <a:p>
            <a:pPr lvl="1"/>
            <a:r>
              <a:rPr lang="cs-CZ" sz="2400" dirty="0" smtClean="0"/>
              <a:t>státních občanech  ČR, </a:t>
            </a:r>
            <a:endParaRPr lang="cs-CZ" sz="2400" dirty="0"/>
          </a:p>
          <a:p>
            <a:pPr lvl="1"/>
            <a:r>
              <a:rPr lang="cs-CZ" sz="2400" dirty="0" smtClean="0"/>
              <a:t>cizincích, </a:t>
            </a:r>
            <a:r>
              <a:rPr lang="cs-CZ" sz="2400" dirty="0"/>
              <a:t>kterým bylo </a:t>
            </a:r>
            <a:r>
              <a:rPr lang="cs-CZ" sz="2400" dirty="0" smtClean="0"/>
              <a:t>vydáno </a:t>
            </a:r>
            <a:r>
              <a:rPr lang="cs-CZ" sz="2400" dirty="0"/>
              <a:t>povolení k trvalému </a:t>
            </a:r>
            <a:r>
              <a:rPr lang="cs-CZ" sz="2400" dirty="0" smtClean="0"/>
              <a:t>pobytu,</a:t>
            </a:r>
            <a:endParaRPr lang="cs-CZ" sz="2400" dirty="0"/>
          </a:p>
          <a:p>
            <a:pPr lvl="1"/>
            <a:r>
              <a:rPr lang="cs-CZ" sz="2400" dirty="0" smtClean="0"/>
              <a:t>občanech </a:t>
            </a:r>
            <a:r>
              <a:rPr lang="cs-CZ" sz="2400" dirty="0"/>
              <a:t>jiných členských států Evropské </a:t>
            </a:r>
            <a:r>
              <a:rPr lang="cs-CZ" sz="2400" dirty="0" smtClean="0"/>
              <a:t>unie (…),</a:t>
            </a:r>
            <a:endParaRPr lang="cs-CZ" sz="2400" dirty="0"/>
          </a:p>
          <a:p>
            <a:pPr lvl="1"/>
            <a:r>
              <a:rPr lang="cs-CZ" sz="2400" dirty="0" smtClean="0"/>
              <a:t>cizincích, </a:t>
            </a:r>
            <a:r>
              <a:rPr lang="cs-CZ" sz="2400" dirty="0"/>
              <a:t>kterým </a:t>
            </a:r>
            <a:r>
              <a:rPr lang="cs-CZ" sz="2400" dirty="0" smtClean="0"/>
              <a:t>byl udělen azyl,</a:t>
            </a:r>
            <a:endParaRPr lang="cs-CZ" sz="2400" dirty="0"/>
          </a:p>
          <a:p>
            <a:pPr lvl="1"/>
            <a:r>
              <a:rPr lang="cs-CZ" sz="2400" dirty="0" smtClean="0"/>
              <a:t>jiné </a:t>
            </a:r>
            <a:r>
              <a:rPr lang="cs-CZ" sz="2400" dirty="0"/>
              <a:t>fyzické osoby, u nichž jiný právní předpis vyžaduje </a:t>
            </a:r>
            <a:r>
              <a:rPr lang="cs-CZ" sz="2400" dirty="0" err="1"/>
              <a:t>agendový</a:t>
            </a:r>
            <a:r>
              <a:rPr lang="cs-CZ" sz="2400" dirty="0"/>
              <a:t> identifikátor fyzické osoby a stanoví, že tyto fyzické osoby budou vedeny v registru obyvatel.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Referenční údaje:</a:t>
            </a:r>
          </a:p>
          <a:p>
            <a:pPr lvl="1"/>
            <a:r>
              <a:rPr lang="cs-CZ" dirty="0" smtClean="0"/>
              <a:t>příjmení,</a:t>
            </a:r>
          </a:p>
          <a:p>
            <a:pPr lvl="1"/>
            <a:r>
              <a:rPr lang="cs-CZ" dirty="0" smtClean="0"/>
              <a:t>jméno, popřípadě jména,</a:t>
            </a:r>
          </a:p>
          <a:p>
            <a:pPr lvl="1"/>
            <a:r>
              <a:rPr lang="cs-CZ" dirty="0" smtClean="0"/>
              <a:t>adresa místa,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atum narození, </a:t>
            </a:r>
          </a:p>
          <a:p>
            <a:pPr lvl="1"/>
            <a:r>
              <a:rPr lang="cs-CZ" dirty="0" smtClean="0"/>
              <a:t>místo a okres narození nebo místo a stát, kde se narodil,</a:t>
            </a:r>
          </a:p>
          <a:p>
            <a:pPr lvl="1"/>
            <a:r>
              <a:rPr lang="cs-CZ" dirty="0" smtClean="0"/>
              <a:t>datum úmrtí, případě i datum nabytí právní moci úmrtí,</a:t>
            </a:r>
          </a:p>
          <a:p>
            <a:pPr lvl="1"/>
            <a:r>
              <a:rPr lang="cs-CZ" dirty="0" smtClean="0"/>
              <a:t>místo a okres úmrtí nebo místo a stát, na jehož území k úmrtí došlo,</a:t>
            </a:r>
          </a:p>
          <a:p>
            <a:pPr lvl="1"/>
            <a:r>
              <a:rPr lang="cs-CZ" dirty="0" smtClean="0"/>
              <a:t>státní občanství, popřípadě více státních občanství,</a:t>
            </a:r>
          </a:p>
          <a:p>
            <a:pPr lvl="1"/>
            <a:r>
              <a:rPr lang="cs-CZ" dirty="0" smtClean="0"/>
              <a:t>čísla elektronicky čitelných identifikačních dokladů,</a:t>
            </a:r>
          </a:p>
          <a:p>
            <a:pPr lvl="1"/>
            <a:r>
              <a:rPr lang="cs-CZ" dirty="0" smtClean="0"/>
              <a:t> záznam o zřízení datové schránky a identifikátor datové schránky, je-li tato datová schránka zpřístupněna.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 smtClean="0"/>
              <a:t>Provozní údaje</a:t>
            </a:r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atum a čas změny každého referenčního údaje,</a:t>
            </a:r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atum vložení záznamu do ROB,</a:t>
            </a:r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atum poslední změny,</a:t>
            </a:r>
          </a:p>
          <a:p>
            <a:pPr lvl="1"/>
            <a:r>
              <a:rPr lang="cs-CZ" sz="2400" dirty="0"/>
              <a:t>záznam o využívání údajů z registru obyvatel pro potřeby agendových informačních </a:t>
            </a:r>
            <a:r>
              <a:rPr lang="cs-CZ" sz="2400" dirty="0" smtClean="0"/>
              <a:t>systémů,</a:t>
            </a:r>
            <a:endParaRPr lang="cs-CZ" sz="4000" dirty="0" smtClean="0"/>
          </a:p>
          <a:p>
            <a:pPr lvl="1"/>
            <a:r>
              <a:rPr lang="cs-CZ" sz="2400" dirty="0" smtClean="0"/>
              <a:t>záznam </a:t>
            </a:r>
            <a:r>
              <a:rPr lang="cs-CZ" sz="2400" dirty="0"/>
              <a:t>o poskytnutí údajů subjektu údajů nebo jiné </a:t>
            </a:r>
            <a:r>
              <a:rPr lang="cs-CZ" sz="2400" dirty="0" smtClean="0"/>
              <a:t>osobě,</a:t>
            </a:r>
            <a:endParaRPr lang="cs-CZ" sz="4400" dirty="0"/>
          </a:p>
          <a:p>
            <a:r>
              <a:rPr lang="cs-CZ" sz="2800" dirty="0" smtClean="0"/>
              <a:t>Záznamy se uchovávají po celou dobu života obyvatele a ještě 13 let po jeho úmrtí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Základní Registry, </a:t>
            </a:r>
            <a:r>
              <a:rPr lang="cs-CZ" dirty="0" err="1" smtClean="0"/>
              <a:t>EurOPEN</a:t>
            </a:r>
            <a:r>
              <a:rPr lang="cs-CZ" dirty="0" smtClean="0"/>
              <a:t> jaro 2012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ROB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23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9" y="1188869"/>
            <a:ext cx="8079079" cy="49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ÚDAJE</a:t>
            </a:r>
            <a:r>
              <a:rPr lang="en-US" dirty="0" smtClean="0"/>
              <a:t> </a:t>
            </a:r>
            <a:r>
              <a:rPr lang="cs-CZ" dirty="0" smtClean="0"/>
              <a:t>V ZR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cs-CZ" dirty="0" smtClean="0"/>
              <a:t>Každý referenční údaj může být označen jako „nesprávný“</a:t>
            </a:r>
          </a:p>
          <a:p>
            <a:r>
              <a:rPr lang="cs-CZ" dirty="0" smtClean="0"/>
              <a:t>Po dobu, kdy je takto označen, má pouze informativní hodnotu</a:t>
            </a:r>
          </a:p>
          <a:p>
            <a:r>
              <a:rPr lang="cs-CZ" dirty="0" smtClean="0"/>
              <a:t>Pro každý údaj vede ROB okamžik jeho změny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24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077072"/>
            <a:ext cx="69056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ÚDAJE V ZR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cs-CZ" dirty="0" smtClean="0"/>
              <a:t>Stav údaje může nabývat 4 hodnot, </a:t>
            </a:r>
          </a:p>
          <a:p>
            <a:r>
              <a:rPr lang="cs-CZ" dirty="0" smtClean="0"/>
              <a:t>číselník je jeden, ale ne všechny registry používají všechny </a:t>
            </a:r>
            <a:r>
              <a:rPr lang="cs-CZ" dirty="0" err="1" smtClean="0"/>
              <a:t>hodoty</a:t>
            </a:r>
            <a:endParaRPr lang="cs-CZ" dirty="0" smtClean="0"/>
          </a:p>
          <a:p>
            <a:pPr lvl="1"/>
            <a:r>
              <a:rPr lang="cs-CZ" dirty="0" smtClean="0"/>
              <a:t>„S“ – správný (default)</a:t>
            </a:r>
          </a:p>
          <a:p>
            <a:pPr lvl="1"/>
            <a:r>
              <a:rPr lang="cs-CZ" dirty="0" smtClean="0"/>
              <a:t>„N“ – nesprávný</a:t>
            </a:r>
          </a:p>
          <a:p>
            <a:pPr lvl="1"/>
            <a:r>
              <a:rPr lang="cs-CZ" dirty="0" smtClean="0"/>
              <a:t>„F“ – údaj nemá správný formát, nelze jej do registru zapsat (např. 30.2.2012)</a:t>
            </a:r>
          </a:p>
          <a:p>
            <a:pPr lvl="1"/>
            <a:r>
              <a:rPr lang="cs-CZ" dirty="0" smtClean="0"/>
              <a:t>„X“ – hodnota údaje není známa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ZIFO / AIFO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agendový</a:t>
            </a:r>
            <a:r>
              <a:rPr lang="cs-CZ" dirty="0"/>
              <a:t> identifikátor fyzické osoby - AIFO</a:t>
            </a:r>
          </a:p>
          <a:p>
            <a:pPr lvl="1"/>
            <a:r>
              <a:rPr lang="cs-CZ" dirty="0"/>
              <a:t>neveřejný, bezvýznamový </a:t>
            </a:r>
          </a:p>
          <a:p>
            <a:pPr lvl="1"/>
            <a:r>
              <a:rPr lang="cs-CZ" dirty="0"/>
              <a:t>fyzicky 16 byte + 1 byte CRC  (polynom 0xD5)</a:t>
            </a:r>
          </a:p>
          <a:p>
            <a:pPr lvl="1"/>
            <a:r>
              <a:rPr lang="cs-CZ" dirty="0"/>
              <a:t>jednoznačný v rámci agendy</a:t>
            </a:r>
          </a:p>
          <a:p>
            <a:pPr lvl="1"/>
            <a:r>
              <a:rPr lang="cs-CZ" dirty="0"/>
              <a:t>odvozen ze ZIFO a čísla skupiny</a:t>
            </a:r>
          </a:p>
          <a:p>
            <a:pPr lvl="1"/>
            <a:r>
              <a:rPr lang="cs-CZ" dirty="0"/>
              <a:t>není veden na žádném centrálním místě </a:t>
            </a:r>
          </a:p>
          <a:p>
            <a:r>
              <a:rPr lang="cs-CZ" dirty="0"/>
              <a:t>zdrojový identifikátor fyzické osoby - ZIFO</a:t>
            </a:r>
          </a:p>
          <a:p>
            <a:pPr lvl="1"/>
            <a:r>
              <a:rPr lang="cs-CZ" dirty="0"/>
              <a:t>neveřejný, bezvýznamový</a:t>
            </a:r>
          </a:p>
          <a:p>
            <a:pPr lvl="1"/>
            <a:r>
              <a:rPr lang="cs-CZ" dirty="0"/>
              <a:t>pouze pro agendu evidence zdrojových identifikátorů ORG</a:t>
            </a:r>
          </a:p>
          <a:p>
            <a:pPr lvl="1"/>
            <a:r>
              <a:rPr lang="cs-CZ" dirty="0"/>
              <a:t>záznam: ZIFO a údaj o přidělení fyzické osobě</a:t>
            </a:r>
          </a:p>
          <a:p>
            <a:pPr lvl="1"/>
            <a:r>
              <a:rPr lang="cs-CZ" dirty="0"/>
              <a:t>z AIFO nelze odvodit ZIFO </a:t>
            </a:r>
          </a:p>
          <a:p>
            <a:pPr lvl="1"/>
            <a:r>
              <a:rPr lang="cs-CZ" dirty="0"/>
              <a:t>ze ZIFO nelze bez dalších informací odvodit z AIFO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3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ZIFO / AIFO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cs-CZ" dirty="0" smtClean="0"/>
              <a:t>AIFO generuje ORG a provádí jeho převody</a:t>
            </a:r>
          </a:p>
          <a:p>
            <a:r>
              <a:rPr lang="cs-CZ" dirty="0" smtClean="0"/>
              <a:t>Jediná část systému, která převod inicializuje, je ISZR</a:t>
            </a:r>
          </a:p>
          <a:p>
            <a:r>
              <a:rPr lang="cs-CZ" dirty="0" smtClean="0"/>
              <a:t>Pro převod v ORG je důležitá výchozí a cílová skupina („</a:t>
            </a:r>
            <a:r>
              <a:rPr lang="cs-CZ" dirty="0" err="1" smtClean="0"/>
              <a:t>Krumpův</a:t>
            </a:r>
            <a:r>
              <a:rPr lang="cs-CZ" dirty="0" smtClean="0"/>
              <a:t> sloupec“)</a:t>
            </a:r>
          </a:p>
          <a:p>
            <a:r>
              <a:rPr lang="cs-CZ" dirty="0" smtClean="0"/>
              <a:t>Skupinu určuje kombinace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US" i="1" dirty="0" smtClean="0"/>
              <a:t>{</a:t>
            </a:r>
            <a:r>
              <a:rPr lang="cs-CZ" i="1" dirty="0" smtClean="0"/>
              <a:t>kód AIS, kód agendy</a:t>
            </a:r>
            <a:r>
              <a:rPr lang="en-US" i="1" dirty="0" smtClean="0"/>
              <a:t>}</a:t>
            </a:r>
            <a:endParaRPr lang="cs-CZ" i="1" dirty="0" smtClean="0"/>
          </a:p>
          <a:p>
            <a:r>
              <a:rPr lang="cs-CZ" dirty="0" smtClean="0"/>
              <a:t>Přidělení ZIFO inicializuje primární editor ROB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ZIFO </a:t>
            </a:r>
            <a:r>
              <a:rPr lang="en-US" dirty="0" smtClean="0"/>
              <a:t>a od</a:t>
            </a:r>
            <a:r>
              <a:rPr lang="cs-CZ" dirty="0" err="1" smtClean="0"/>
              <a:t>vození</a:t>
            </a:r>
            <a:r>
              <a:rPr lang="cs-CZ" dirty="0" smtClean="0"/>
              <a:t> AIFO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28</a:t>
            </a:fld>
            <a:endParaRPr lang="cs-CZ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-53144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cs-CZ" sz="18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-53144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w Cen MT" pitchFamily="34" charset="-18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cs-CZ" sz="18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Zahnutá šipka doprava 25"/>
          <p:cNvSpPr/>
          <p:nvPr/>
        </p:nvSpPr>
        <p:spPr>
          <a:xfrm>
            <a:off x="333226" y="1487860"/>
            <a:ext cx="1214438" cy="2500313"/>
          </a:xfrm>
          <a:prstGeom prst="curved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b="0" dirty="0">
              <a:solidFill>
                <a:srgbClr val="000000">
                  <a:lumMod val="95000"/>
                  <a:lumOff val="5000"/>
                </a:srgbClr>
              </a:solidFill>
              <a:latin typeface="Tw Cen MT" pitchFamily="34" charset="-18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7020272" y="1273548"/>
            <a:ext cx="1643063" cy="85725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0" dirty="0">
                <a:solidFill>
                  <a:srgbClr val="000000">
                    <a:lumMod val="95000"/>
                    <a:lumOff val="5000"/>
                  </a:srgbClr>
                </a:solidFill>
                <a:latin typeface="Tw Cen MT" pitchFamily="34" charset="-18"/>
              </a:rPr>
              <a:t>Generátor náhodných čísel</a:t>
            </a:r>
          </a:p>
        </p:txBody>
      </p:sp>
      <p:sp>
        <p:nvSpPr>
          <p:cNvPr id="28" name="Šipka doprava 27"/>
          <p:cNvSpPr/>
          <p:nvPr/>
        </p:nvSpPr>
        <p:spPr>
          <a:xfrm rot="10800000">
            <a:off x="6084168" y="1416423"/>
            <a:ext cx="785813" cy="500062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b="0" dirty="0">
              <a:solidFill>
                <a:srgbClr val="000000">
                  <a:lumMod val="95000"/>
                  <a:lumOff val="5000"/>
                </a:srgbClr>
              </a:solidFill>
              <a:latin typeface="Tw Cen MT" pitchFamily="34" charset="-18"/>
            </a:endParaRPr>
          </a:p>
        </p:txBody>
      </p:sp>
      <p:sp>
        <p:nvSpPr>
          <p:cNvPr id="29" name="Šipka doprava 28"/>
          <p:cNvSpPr/>
          <p:nvPr/>
        </p:nvSpPr>
        <p:spPr>
          <a:xfrm>
            <a:off x="6084168" y="4345360"/>
            <a:ext cx="785813" cy="500063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b="0" dirty="0">
              <a:solidFill>
                <a:srgbClr val="000000">
                  <a:lumMod val="95000"/>
                  <a:lumOff val="5000"/>
                </a:srgbClr>
              </a:solidFill>
              <a:latin typeface="Tw Cen MT" pitchFamily="34" charset="-18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7020272" y="4202485"/>
            <a:ext cx="1643063" cy="85725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0" dirty="0">
                <a:solidFill>
                  <a:srgbClr val="000000">
                    <a:lumMod val="95000"/>
                    <a:lumOff val="5000"/>
                  </a:srgbClr>
                </a:solidFill>
                <a:latin typeface="Tw Cen MT" pitchFamily="34" charset="-18"/>
              </a:rPr>
              <a:t>AIFO</a:t>
            </a:r>
          </a:p>
        </p:txBody>
      </p:sp>
      <p:grpSp>
        <p:nvGrpSpPr>
          <p:cNvPr id="31" name="Skupina 30"/>
          <p:cNvGrpSpPr>
            <a:grpSpLocks/>
          </p:cNvGrpSpPr>
          <p:nvPr/>
        </p:nvGrpSpPr>
        <p:grpSpPr bwMode="auto">
          <a:xfrm>
            <a:off x="1708148" y="1416421"/>
            <a:ext cx="4000498" cy="1214436"/>
            <a:chOff x="4087813" y="2162172"/>
            <a:chExt cx="3832225" cy="1114425"/>
          </a:xfrm>
        </p:grpSpPr>
        <p:sp>
          <p:nvSpPr>
            <p:cNvPr id="33" name="Obdélník 32"/>
            <p:cNvSpPr/>
            <p:nvPr/>
          </p:nvSpPr>
          <p:spPr>
            <a:xfrm>
              <a:off x="4087813" y="2162172"/>
              <a:ext cx="898748" cy="448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0" dirty="0">
                  <a:solidFill>
                    <a:srgbClr val="000000"/>
                  </a:solidFill>
                  <a:cs typeface="Arial" charset="0"/>
                </a:rPr>
                <a:t>ZIFO-A</a:t>
              </a:r>
            </a:p>
            <a:p>
              <a:pPr algn="ctr">
                <a:defRPr/>
              </a:pPr>
              <a:r>
                <a:rPr lang="cs-CZ" sz="800" b="0" dirty="0">
                  <a:solidFill>
                    <a:srgbClr val="000000"/>
                  </a:solidFill>
                  <a:cs typeface="Arial" charset="0"/>
                </a:rPr>
                <a:t>(128 b)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033703" y="2162172"/>
              <a:ext cx="2886335" cy="4486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0" dirty="0">
                  <a:solidFill>
                    <a:srgbClr val="000000"/>
                  </a:solidFill>
                  <a:cs typeface="Arial" charset="0"/>
                </a:rPr>
                <a:t>ZIFO-B</a:t>
              </a:r>
            </a:p>
            <a:p>
              <a:pPr algn="ctr">
                <a:defRPr/>
              </a:pPr>
              <a:r>
                <a:rPr lang="cs-CZ" sz="800" b="0" dirty="0">
                  <a:solidFill>
                    <a:srgbClr val="000000"/>
                  </a:solidFill>
                  <a:cs typeface="Arial" charset="0"/>
                </a:rPr>
                <a:t>(12 800 b)</a:t>
              </a:r>
            </a:p>
          </p:txBody>
        </p:sp>
        <p:sp>
          <p:nvSpPr>
            <p:cNvPr id="35" name="TextovéPole 4"/>
            <p:cNvSpPr txBox="1">
              <a:spLocks noChangeArrowheads="1"/>
            </p:cNvSpPr>
            <p:nvPr/>
          </p:nvSpPr>
          <p:spPr bwMode="auto">
            <a:xfrm>
              <a:off x="4714351" y="2999812"/>
              <a:ext cx="2477260" cy="27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cs-CZ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ZIFO</a:t>
              </a:r>
              <a:r>
                <a:rPr lang="cs-CZ" sz="1200" b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= (ZIFO-A) + (ZIFO-B) = 12 928 b</a:t>
              </a:r>
            </a:p>
          </p:txBody>
        </p:sp>
        <p:sp>
          <p:nvSpPr>
            <p:cNvPr id="36" name="Pravá složená závorka 35"/>
            <p:cNvSpPr>
              <a:spLocks/>
            </p:cNvSpPr>
            <p:nvPr/>
          </p:nvSpPr>
          <p:spPr bwMode="auto">
            <a:xfrm rot="5400000">
              <a:off x="5888177" y="908734"/>
              <a:ext cx="234540" cy="3804852"/>
            </a:xfrm>
            <a:prstGeom prst="rightBrace">
              <a:avLst>
                <a:gd name="adj1" fmla="val 76727"/>
                <a:gd name="adj2" fmla="val 50000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4000" b="1" kern="1200">
                  <a:solidFill>
                    <a:schemeClr val="tx2"/>
                  </a:solidFill>
                  <a:latin typeface="Tw Cen MT" pitchFamily="34" charset="-18"/>
                  <a:ea typeface="+mn-ea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b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pic>
          <p:nvPicPr>
            <p:cNvPr id="37" name="Picture 22" descr="secure ke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236784"/>
              <a:ext cx="307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16610"/>
            <a:ext cx="47037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PŘIDĚLENÍ ZIFO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cs-CZ" dirty="0" smtClean="0"/>
              <a:t>Provádí  primární editor ve spolupráci s ORG:</a:t>
            </a:r>
          </a:p>
          <a:p>
            <a:pPr lvl="1"/>
            <a:r>
              <a:rPr lang="cs-CZ" dirty="0" smtClean="0"/>
              <a:t>Editor zjistí, že má záznam nové osoby </a:t>
            </a:r>
          </a:p>
          <a:p>
            <a:pPr lvl="1"/>
            <a:r>
              <a:rPr lang="cs-CZ" dirty="0" smtClean="0"/>
              <a:t>Editor volá službu ORG (</a:t>
            </a:r>
            <a:r>
              <a:rPr lang="cs-CZ" dirty="0" err="1" smtClean="0"/>
              <a:t>orgZalozAifoPE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ORG přidělí ZIFO a editorovi vrátí odpovídající AIFO</a:t>
            </a:r>
            <a:r>
              <a:rPr lang="cs-CZ" baseline="-25000" dirty="0" smtClean="0"/>
              <a:t>AIS</a:t>
            </a:r>
          </a:p>
          <a:p>
            <a:pPr lvl="1"/>
            <a:r>
              <a:rPr lang="cs-CZ" dirty="0" smtClean="0"/>
              <a:t>Editor si AIFO zapíše do svého AIS</a:t>
            </a:r>
          </a:p>
          <a:p>
            <a:pPr lvl="1"/>
            <a:r>
              <a:rPr lang="cs-CZ" dirty="0" smtClean="0"/>
              <a:t>Následně zapíše obyvatele do ROB </a:t>
            </a:r>
          </a:p>
          <a:p>
            <a:r>
              <a:rPr lang="cs-CZ" dirty="0"/>
              <a:t>Přidělení ZIFO je vlastně </a:t>
            </a:r>
            <a:r>
              <a:rPr lang="cs-CZ" dirty="0" smtClean="0"/>
              <a:t>přidělení </a:t>
            </a:r>
            <a:r>
              <a:rPr lang="cs-CZ" dirty="0"/>
              <a:t>identity v základních registrech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1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ůvodní časové představy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73006"/>
              </p:ext>
            </p:extLst>
          </p:nvPr>
        </p:nvGraphicFramePr>
        <p:xfrm>
          <a:off x="971600" y="1268761"/>
          <a:ext cx="7128792" cy="4411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0466"/>
                <a:gridCol w="3158326"/>
              </a:tblGrid>
              <a:tr h="39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Aktivita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Termín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Podpis smlouvy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30.6.2009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Analytická příprava jádra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31.12.2009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Protokol o převzetí HW+SW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29.1.2010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Funkční prototyp jádra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26.2.2010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Akceptace pro pilotní provoz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30.6.2010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Protokol o převzetí HW+SW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30.9.2010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Protokol o přenosu dat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30.9.2010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Protokol o zátěžovém testu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30.11.2010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Akceptace integračního testu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31.3.2011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 Akceptace pro ostrý provoz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30.6.2011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PŘIDĚLENÍ ZIFO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30</a:t>
            </a:fld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5" y="1091877"/>
            <a:ext cx="8299211" cy="5001419"/>
          </a:xfrm>
        </p:spPr>
      </p:pic>
    </p:spTree>
    <p:extLst>
      <p:ext uri="{BB962C8B-B14F-4D97-AF65-F5344CB8AC3E}">
        <p14:creationId xmlns:p14="http://schemas.microsoft.com/office/powerpoint/2010/main" val="25255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ZÁPIS OBYVATELE DO ROB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110288" cy="55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VYHLEDÁNÍ PODLE ÚDAJŮ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9" y="1307901"/>
            <a:ext cx="7849893" cy="4713387"/>
          </a:xfrm>
        </p:spPr>
      </p:pic>
    </p:spTree>
    <p:extLst>
      <p:ext uri="{BB962C8B-B14F-4D97-AF65-F5344CB8AC3E}">
        <p14:creationId xmlns:p14="http://schemas.microsoft.com/office/powerpoint/2010/main" val="21256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Registrace AIFO pro agendu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33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9" y="1124744"/>
            <a:ext cx="8089743" cy="4857403"/>
          </a:xfrm>
        </p:spPr>
      </p:pic>
    </p:spTree>
    <p:extLst>
      <p:ext uri="{BB962C8B-B14F-4D97-AF65-F5344CB8AC3E}">
        <p14:creationId xmlns:p14="http://schemas.microsoft.com/office/powerpoint/2010/main" val="21256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Notifikace ROB - </a:t>
            </a:r>
            <a:r>
              <a:rPr lang="cs-CZ" dirty="0" err="1" smtClean="0"/>
              <a:t>robCtiZmeny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5" y="1268760"/>
            <a:ext cx="8089743" cy="4857403"/>
          </a:xfrm>
        </p:spPr>
      </p:pic>
    </p:spTree>
    <p:extLst>
      <p:ext uri="{BB962C8B-B14F-4D97-AF65-F5344CB8AC3E}">
        <p14:creationId xmlns:p14="http://schemas.microsoft.com/office/powerpoint/2010/main" val="21256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CHYBA PŘIDĚLENÍ ZIFO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35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8926"/>
            <a:ext cx="8229600" cy="2748511"/>
          </a:xfrm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CHYBA PŘIDĚLENÍ ZIFO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61332"/>
            <a:ext cx="8316416" cy="28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NÁPRAVA CHYBNÉHO PŘIDĚLENÍ ZIFO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928"/>
            <a:ext cx="8229600" cy="24479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KOMUNIKACE AIS - ISZR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AIS komunikuje s ISZR na HTTPS</a:t>
            </a:r>
          </a:p>
          <a:p>
            <a:r>
              <a:rPr lang="cs-CZ" sz="2400" dirty="0" smtClean="0"/>
              <a:t>Výhradně prostřednictvím WS</a:t>
            </a:r>
          </a:p>
          <a:p>
            <a:r>
              <a:rPr lang="cs-CZ" sz="2400" dirty="0" smtClean="0"/>
              <a:t>Certifikáty vystavuje interní CA ISZR</a:t>
            </a:r>
          </a:p>
          <a:p>
            <a:r>
              <a:rPr lang="cs-CZ" sz="2400" dirty="0" smtClean="0"/>
              <a:t>Jeden certifikát může sloužit pro víc AIS</a:t>
            </a:r>
          </a:p>
          <a:p>
            <a:r>
              <a:rPr lang="cs-CZ" sz="2400" dirty="0" smtClean="0"/>
              <a:t>Jeden AIS může fungovat pro více agend</a:t>
            </a:r>
          </a:p>
          <a:p>
            <a:r>
              <a:rPr lang="cs-CZ" sz="2400" dirty="0" smtClean="0"/>
              <a:t>AIS editorů musí povinně komunikovat přes KIVS</a:t>
            </a:r>
          </a:p>
          <a:p>
            <a:r>
              <a:rPr lang="cs-CZ" sz="2400" dirty="0" smtClean="0"/>
              <a:t>ISZR vystavuje své služby v CMS</a:t>
            </a:r>
          </a:p>
          <a:p>
            <a:r>
              <a:rPr lang="cs-CZ" sz="2400" dirty="0"/>
              <a:t>Editační služby jsou povinně asynchronní (podle GAZR)</a:t>
            </a:r>
          </a:p>
          <a:p>
            <a:r>
              <a:rPr lang="cs-CZ" sz="2400" dirty="0" smtClean="0"/>
              <a:t>Pokud chce AIS editora přijímat asynchronní odpovědi, musí vystavit příslušnou službu v CMS</a:t>
            </a:r>
          </a:p>
          <a:p>
            <a:r>
              <a:rPr lang="cs-CZ" sz="2400" dirty="0" smtClean="0"/>
              <a:t>Základní informační služby jsou synchronní s odezvou 2 sec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KOMUNIKACE AIS - ISZR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39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595235" cy="5066348"/>
          </a:xfrm>
        </p:spPr>
      </p:pic>
      <p:cxnSp>
        <p:nvCxnSpPr>
          <p:cNvPr id="6" name="Přímá spojnice 5"/>
          <p:cNvCxnSpPr/>
          <p:nvPr/>
        </p:nvCxnSpPr>
        <p:spPr>
          <a:xfrm flipV="1">
            <a:off x="899592" y="4797152"/>
            <a:ext cx="7272808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372200" y="4365104"/>
            <a:ext cx="24482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VNĚJŠÍ ROZHRANÍ ISZR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1052736"/>
            <a:ext cx="20882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REFERENČNÍ VAZBY</a:t>
            </a:r>
            <a:endParaRPr lang="cs-CZ" dirty="0"/>
          </a:p>
        </p:txBody>
      </p:sp>
      <p:sp>
        <p:nvSpPr>
          <p:cNvPr id="10" name="Oblouk 9"/>
          <p:cNvSpPr/>
          <p:nvPr/>
        </p:nvSpPr>
        <p:spPr>
          <a:xfrm>
            <a:off x="3059832" y="2708920"/>
            <a:ext cx="2808312" cy="2520280"/>
          </a:xfrm>
          <a:prstGeom prst="arc">
            <a:avLst>
              <a:gd name="adj1" fmla="val 10867015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580112" y="2852936"/>
            <a:ext cx="27363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VNITŘNÍ ROZHRANÍ ISZR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4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opravené časové představy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Podle nařízení č. 161/2001 Sb. (25/5/2011):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34793"/>
              </p:ext>
            </p:extLst>
          </p:nvPr>
        </p:nvGraphicFramePr>
        <p:xfrm>
          <a:off x="755650" y="2060575"/>
          <a:ext cx="7502525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List" r:id="rId6" imgW="3867285" imgH="2009685" progId="Excel.Sheet.12">
                  <p:embed/>
                </p:oleObj>
              </mc:Choice>
              <mc:Fallback>
                <p:oleObj name="List" r:id="rId6" imgW="3867285" imgH="2009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50" y="2060575"/>
                        <a:ext cx="7502525" cy="39004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79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AUTORIZACE 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Každá žádost na ISZR obsahuje tyto údaje:</a:t>
            </a:r>
          </a:p>
          <a:p>
            <a:pPr lvl="1"/>
            <a:r>
              <a:rPr lang="cs-CZ" sz="2400" dirty="0" err="1"/>
              <a:t>CasZadosti</a:t>
            </a:r>
            <a:endParaRPr lang="cs-CZ" sz="2400" dirty="0"/>
          </a:p>
          <a:p>
            <a:pPr lvl="1"/>
            <a:r>
              <a:rPr lang="cs-CZ" sz="2400" dirty="0"/>
              <a:t>Agenda</a:t>
            </a:r>
          </a:p>
          <a:p>
            <a:pPr lvl="1"/>
            <a:r>
              <a:rPr lang="cs-CZ" sz="2400" dirty="0" err="1"/>
              <a:t>AgendovaRole</a:t>
            </a:r>
            <a:endParaRPr lang="cs-CZ" sz="2400" dirty="0"/>
          </a:p>
          <a:p>
            <a:pPr lvl="1"/>
            <a:r>
              <a:rPr lang="cs-CZ" sz="2400" dirty="0" err="1"/>
              <a:t>Ovm</a:t>
            </a:r>
            <a:endParaRPr lang="cs-CZ" sz="2400" dirty="0"/>
          </a:p>
          <a:p>
            <a:pPr lvl="1"/>
            <a:r>
              <a:rPr lang="cs-CZ" sz="2400" dirty="0"/>
              <a:t>Ais</a:t>
            </a:r>
          </a:p>
          <a:p>
            <a:pPr lvl="1"/>
            <a:r>
              <a:rPr lang="cs-CZ" sz="2400" dirty="0"/>
              <a:t>Subjekt</a:t>
            </a:r>
          </a:p>
          <a:p>
            <a:pPr lvl="1"/>
            <a:r>
              <a:rPr lang="cs-CZ" sz="2400" dirty="0" err="1"/>
              <a:t>Uzivatel</a:t>
            </a:r>
            <a:endParaRPr lang="cs-CZ" sz="2400" dirty="0"/>
          </a:p>
          <a:p>
            <a:pPr lvl="1"/>
            <a:r>
              <a:rPr lang="cs-CZ" sz="2400" dirty="0" err="1"/>
              <a:t>DuvodUcel</a:t>
            </a:r>
            <a:endParaRPr lang="cs-CZ" sz="2400" dirty="0"/>
          </a:p>
          <a:p>
            <a:pPr lvl="1"/>
            <a:r>
              <a:rPr lang="cs-CZ" sz="2400" dirty="0" err="1"/>
              <a:t>AgendaZadostId</a:t>
            </a:r>
            <a:endParaRPr lang="cs-CZ" sz="2400" dirty="0"/>
          </a:p>
          <a:p>
            <a:pPr lvl="1"/>
            <a:r>
              <a:rPr lang="cs-CZ" sz="2400" dirty="0" err="1" smtClean="0"/>
              <a:t>PredchoziZadostId</a:t>
            </a:r>
            <a:endParaRPr lang="cs-CZ" sz="2400" dirty="0" smtClean="0"/>
          </a:p>
          <a:p>
            <a:pPr lvl="1"/>
            <a:r>
              <a:rPr lang="cs-CZ" sz="2400" dirty="0" smtClean="0"/>
              <a:t>Služba </a:t>
            </a:r>
            <a:endParaRPr lang="cs-CZ" sz="2400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5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AUTORIZACE 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Ais (kód AIS v </a:t>
            </a:r>
            <a:r>
              <a:rPr lang="cs-CZ" dirty="0" err="1" smtClean="0"/>
              <a:t>ISoISVS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kontrola vůči certifikátu</a:t>
            </a:r>
          </a:p>
          <a:p>
            <a:r>
              <a:rPr lang="cs-CZ" dirty="0" smtClean="0"/>
              <a:t>Agenda (kód agendy v RPP) </a:t>
            </a:r>
          </a:p>
          <a:p>
            <a:pPr lvl="1"/>
            <a:r>
              <a:rPr lang="cs-CZ" dirty="0" smtClean="0"/>
              <a:t>Kontrola že AIS smí za Agendu komunikovat</a:t>
            </a:r>
          </a:p>
          <a:p>
            <a:pPr lvl="1"/>
            <a:r>
              <a:rPr lang="cs-CZ" dirty="0" err="1" smtClean="0"/>
              <a:t>Ovm</a:t>
            </a:r>
            <a:r>
              <a:rPr lang="cs-CZ" dirty="0" smtClean="0"/>
              <a:t> musí být přihlášeno k agendě</a:t>
            </a:r>
          </a:p>
          <a:p>
            <a:r>
              <a:rPr lang="cs-CZ" dirty="0" err="1" smtClean="0"/>
              <a:t>AgendovaRole</a:t>
            </a:r>
            <a:r>
              <a:rPr lang="cs-CZ" dirty="0"/>
              <a:t> </a:t>
            </a:r>
            <a:r>
              <a:rPr lang="cs-CZ" dirty="0" smtClean="0"/>
              <a:t>(kód role z RPP)</a:t>
            </a:r>
          </a:p>
          <a:p>
            <a:pPr lvl="1"/>
            <a:r>
              <a:rPr lang="cs-CZ" dirty="0" smtClean="0"/>
              <a:t>Musí být v matici oprávnění</a:t>
            </a:r>
          </a:p>
          <a:p>
            <a:r>
              <a:rPr lang="cs-CZ" dirty="0" smtClean="0"/>
              <a:t>Služba x </a:t>
            </a:r>
            <a:r>
              <a:rPr lang="cs-CZ" dirty="0" err="1" smtClean="0"/>
              <a:t>AgendovaRole</a:t>
            </a:r>
            <a:endParaRPr lang="cs-CZ" dirty="0" smtClean="0"/>
          </a:p>
          <a:p>
            <a:pPr lvl="1"/>
            <a:r>
              <a:rPr lang="cs-CZ" dirty="0" smtClean="0"/>
              <a:t>Určuje jaké údaje ZR smí být použity</a:t>
            </a:r>
          </a:p>
          <a:p>
            <a:r>
              <a:rPr lang="cs-CZ" dirty="0" smtClean="0"/>
              <a:t>Subjekt, </a:t>
            </a:r>
            <a:r>
              <a:rPr lang="cs-CZ" dirty="0" err="1" smtClean="0"/>
              <a:t>Uzivatel</a:t>
            </a:r>
            <a:r>
              <a:rPr lang="cs-CZ" dirty="0" smtClean="0"/>
              <a:t>, </a:t>
            </a:r>
            <a:r>
              <a:rPr lang="cs-CZ" dirty="0" err="1" smtClean="0"/>
              <a:t>DuvodUcel</a:t>
            </a:r>
            <a:r>
              <a:rPr lang="cs-CZ" dirty="0" smtClean="0"/>
              <a:t> slouží pro logy</a:t>
            </a:r>
          </a:p>
          <a:p>
            <a:r>
              <a:rPr lang="cs-CZ" dirty="0" smtClean="0"/>
              <a:t>GUID agendy slouží </a:t>
            </a:r>
            <a:r>
              <a:rPr lang="cs-CZ" dirty="0" err="1" smtClean="0"/>
              <a:t>m.j</a:t>
            </a:r>
            <a:r>
              <a:rPr lang="cs-CZ" dirty="0" smtClean="0"/>
              <a:t>. rovněž pro logování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5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AUTORIZACE 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Ověření údajů vůči MO</a:t>
            </a:r>
          </a:p>
          <a:p>
            <a:r>
              <a:rPr lang="cs-CZ" dirty="0" smtClean="0"/>
              <a:t>MO obsahuje seznam povolených údajů</a:t>
            </a:r>
          </a:p>
          <a:p>
            <a:r>
              <a:rPr lang="cs-CZ" dirty="0" err="1" smtClean="0"/>
              <a:t>AutorizaceInfo</a:t>
            </a:r>
            <a:r>
              <a:rPr lang="cs-CZ" dirty="0" smtClean="0"/>
              <a:t> obsahuje seznam údajů pro každý registr </a:t>
            </a:r>
            <a:r>
              <a:rPr lang="cs-CZ" dirty="0"/>
              <a:t>(např. </a:t>
            </a:r>
            <a:r>
              <a:rPr lang="cs-CZ" dirty="0" err="1" smtClean="0"/>
              <a:t>RobSeznamUdaju</a:t>
            </a:r>
            <a:r>
              <a:rPr lang="cs-CZ" dirty="0" smtClean="0"/>
              <a:t>)</a:t>
            </a:r>
          </a:p>
          <a:p>
            <a:r>
              <a:rPr lang="cs-CZ" dirty="0" smtClean="0"/>
              <a:t>ISZR ověří, že služba nepožaduje nic na co nemá oprávnění (jinak požadavek zmítne)</a:t>
            </a:r>
          </a:p>
          <a:p>
            <a:r>
              <a:rPr lang="cs-CZ" dirty="0" smtClean="0"/>
              <a:t>Registr ověří, že XML neobsahuje nic, co není v seznamu údajů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 podle představ RPP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43</a:t>
            </a:fld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238575"/>
              </p:ext>
            </p:extLst>
          </p:nvPr>
        </p:nvGraphicFramePr>
        <p:xfrm>
          <a:off x="539552" y="1772816"/>
          <a:ext cx="807330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List" r:id="rId4" imgW="11344343" imgH="4857750" progId="Excel.Sheet.8">
                  <p:embed/>
                </p:oleObj>
              </mc:Choice>
              <mc:Fallback>
                <p:oleObj name="List" r:id="rId4" imgW="11344343" imgH="48577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73306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WS - ORG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orgZalozAIFOPE</a:t>
            </a:r>
            <a:endParaRPr lang="cs-CZ" sz="2800" dirty="0" smtClean="0"/>
          </a:p>
          <a:p>
            <a:r>
              <a:rPr lang="cs-CZ" sz="2800" dirty="0" err="1" smtClean="0"/>
              <a:t>orgZalozAIFO</a:t>
            </a:r>
            <a:r>
              <a:rPr lang="cs-CZ" sz="2800" dirty="0"/>
              <a:t>, </a:t>
            </a:r>
            <a:r>
              <a:rPr lang="cs-CZ" sz="2800" dirty="0" err="1"/>
              <a:t>orgCtiAIFO</a:t>
            </a:r>
            <a:endParaRPr lang="cs-CZ" sz="2800" dirty="0"/>
          </a:p>
          <a:p>
            <a:r>
              <a:rPr lang="cs-CZ" sz="2800" dirty="0" err="1" smtClean="0"/>
              <a:t>orgPrihlasAIFO,orgOdhlasAIFO</a:t>
            </a:r>
            <a:endParaRPr lang="cs-CZ" sz="2800" dirty="0"/>
          </a:p>
          <a:p>
            <a:r>
              <a:rPr lang="cs-CZ" sz="2800" dirty="0" err="1" smtClean="0"/>
              <a:t>orgZneplatniZIFO</a:t>
            </a:r>
            <a:r>
              <a:rPr lang="cs-CZ" sz="2800" dirty="0" smtClean="0"/>
              <a:t>, </a:t>
            </a:r>
            <a:r>
              <a:rPr lang="cs-CZ" sz="2800" dirty="0" err="1" smtClean="0"/>
              <a:t>orgSpojZIFO</a:t>
            </a:r>
            <a:r>
              <a:rPr lang="cs-CZ" sz="2800" dirty="0"/>
              <a:t>,</a:t>
            </a:r>
            <a:r>
              <a:rPr lang="cs-CZ" sz="2800" dirty="0" smtClean="0"/>
              <a:t> </a:t>
            </a:r>
            <a:r>
              <a:rPr lang="cs-CZ" sz="2800" dirty="0" err="1" smtClean="0"/>
              <a:t>orgRozdelZIFO</a:t>
            </a:r>
            <a:endParaRPr lang="cs-CZ" sz="2800" dirty="0"/>
          </a:p>
          <a:p>
            <a:r>
              <a:rPr lang="cs-CZ" sz="2800" dirty="0" err="1" smtClean="0"/>
              <a:t>orgPredchudciAIFO</a:t>
            </a:r>
            <a:r>
              <a:rPr lang="cs-CZ" sz="2800" dirty="0" smtClean="0"/>
              <a:t>, </a:t>
            </a:r>
            <a:r>
              <a:rPr lang="cs-CZ" sz="2800" dirty="0" err="1" smtClean="0"/>
              <a:t>orgRodokmenAIFO</a:t>
            </a:r>
            <a:endParaRPr lang="cs-CZ" sz="2800" dirty="0"/>
          </a:p>
          <a:p>
            <a:r>
              <a:rPr lang="cs-CZ" sz="2800" dirty="0" err="1" smtClean="0"/>
              <a:t>orgCtiDavkuAIFO</a:t>
            </a:r>
            <a:endParaRPr lang="cs-CZ" sz="2800" dirty="0"/>
          </a:p>
          <a:p>
            <a:r>
              <a:rPr lang="cs-CZ" sz="2800" dirty="0" err="1" smtClean="0"/>
              <a:t>orgCtiZmenyAIFO</a:t>
            </a:r>
            <a:endParaRPr lang="cs-CZ" sz="2800" dirty="0"/>
          </a:p>
          <a:p>
            <a:r>
              <a:rPr lang="cs-CZ" sz="2800" dirty="0" err="1" smtClean="0">
                <a:solidFill>
                  <a:schemeClr val="bg2">
                    <a:lumMod val="75000"/>
                  </a:schemeClr>
                </a:solidFill>
              </a:rPr>
              <a:t>orgZkontrolujAIFO</a:t>
            </a:r>
            <a:r>
              <a:rPr lang="cs-CZ" sz="2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bg2">
                    <a:lumMod val="75000"/>
                  </a:schemeClr>
                </a:solidFill>
              </a:rPr>
              <a:t>orgKompromitujAIFO</a:t>
            </a:r>
            <a:r>
              <a:rPr lang="cs-CZ" sz="2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bg2">
                    <a:lumMod val="75000"/>
                  </a:schemeClr>
                </a:solidFill>
              </a:rPr>
              <a:t>orgKompromitujAIS</a:t>
            </a: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WS - ROB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robVlozObyvatele</a:t>
            </a:r>
            <a:r>
              <a:rPr lang="cs-CZ" sz="2800" dirty="0" smtClean="0"/>
              <a:t>, </a:t>
            </a:r>
            <a:r>
              <a:rPr lang="cs-CZ" sz="2800" dirty="0" err="1" smtClean="0"/>
              <a:t>robVymazObyvatele</a:t>
            </a:r>
            <a:endParaRPr lang="cs-CZ" sz="2800" dirty="0"/>
          </a:p>
          <a:p>
            <a:r>
              <a:rPr lang="cs-CZ" sz="2800" dirty="0" err="1" smtClean="0"/>
              <a:t>robZmenObyvatele</a:t>
            </a:r>
            <a:endParaRPr lang="cs-CZ" sz="2800" dirty="0"/>
          </a:p>
          <a:p>
            <a:r>
              <a:rPr lang="cs-CZ" sz="2800" dirty="0" err="1"/>
              <a:t>robCtiAIFO</a:t>
            </a:r>
            <a:endParaRPr lang="cs-CZ" sz="2800" dirty="0"/>
          </a:p>
          <a:p>
            <a:r>
              <a:rPr lang="cs-CZ" sz="2800" dirty="0" err="1"/>
              <a:t>robAutentizace</a:t>
            </a:r>
            <a:endParaRPr lang="cs-CZ" sz="2800" dirty="0"/>
          </a:p>
          <a:p>
            <a:r>
              <a:rPr lang="cs-CZ" sz="2800" dirty="0" err="1"/>
              <a:t>robCtiPodleUdaju</a:t>
            </a:r>
            <a:endParaRPr lang="cs-CZ" sz="2800" dirty="0"/>
          </a:p>
          <a:p>
            <a:r>
              <a:rPr lang="cs-CZ" sz="2800" dirty="0" err="1" smtClean="0"/>
              <a:t>robCtiZmeny</a:t>
            </a:r>
            <a:r>
              <a:rPr lang="cs-CZ" sz="2800" dirty="0" smtClean="0"/>
              <a:t>, </a:t>
            </a:r>
            <a:r>
              <a:rPr lang="cs-CZ" sz="2800" dirty="0" err="1" smtClean="0"/>
              <a:t>robCtiZmenyZaloz</a:t>
            </a:r>
            <a:endParaRPr lang="cs-CZ" sz="2800" dirty="0"/>
          </a:p>
          <a:p>
            <a:r>
              <a:rPr lang="cs-CZ" sz="2800" dirty="0" err="1"/>
              <a:t>robCtiHromadneAIFO</a:t>
            </a:r>
            <a:endParaRPr lang="cs-CZ" sz="2800" dirty="0"/>
          </a:p>
          <a:p>
            <a:r>
              <a:rPr lang="cs-CZ" sz="2800" dirty="0" err="1" smtClean="0"/>
              <a:t>robCtiEditora</a:t>
            </a:r>
            <a:endParaRPr lang="cs-CZ" sz="2800" dirty="0"/>
          </a:p>
          <a:p>
            <a:r>
              <a:rPr lang="cs-CZ" sz="2800" dirty="0" err="1"/>
              <a:t>robPoskytnutiJineOsobe</a:t>
            </a:r>
            <a:endParaRPr lang="cs-CZ" sz="2800" dirty="0"/>
          </a:p>
          <a:p>
            <a:r>
              <a:rPr lang="cs-CZ" sz="2800" dirty="0" err="1" smtClean="0"/>
              <a:t>robVypisVyuzitiPoskytnuti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WS - ROS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rosPridelIco</a:t>
            </a:r>
            <a:r>
              <a:rPr lang="cs-CZ" sz="2800" dirty="0" smtClean="0"/>
              <a:t>, </a:t>
            </a:r>
            <a:r>
              <a:rPr lang="cs-CZ" sz="2800" dirty="0" err="1" smtClean="0"/>
              <a:t>rosPridelIcp</a:t>
            </a:r>
            <a:endParaRPr lang="cs-CZ" sz="2800" dirty="0"/>
          </a:p>
          <a:p>
            <a:r>
              <a:rPr lang="cs-CZ" sz="2800" dirty="0" err="1" smtClean="0"/>
              <a:t>rosVlozOsobu</a:t>
            </a:r>
            <a:r>
              <a:rPr lang="cs-CZ" sz="2800" dirty="0" smtClean="0"/>
              <a:t>, </a:t>
            </a:r>
            <a:r>
              <a:rPr lang="cs-CZ" sz="2800" dirty="0" err="1" smtClean="0"/>
              <a:t>rosVymazOsobu</a:t>
            </a:r>
            <a:endParaRPr lang="cs-CZ" sz="2800" dirty="0"/>
          </a:p>
          <a:p>
            <a:r>
              <a:rPr lang="cs-CZ" sz="2800" dirty="0" err="1" smtClean="0"/>
              <a:t>rosZmenOsobu</a:t>
            </a:r>
            <a:endParaRPr lang="cs-CZ" sz="2800" dirty="0"/>
          </a:p>
          <a:p>
            <a:r>
              <a:rPr lang="cs-CZ" sz="2800" dirty="0" err="1"/>
              <a:t>rosZapisDatovouSchranku</a:t>
            </a:r>
            <a:r>
              <a:rPr lang="cs-CZ" sz="2800" dirty="0"/>
              <a:t>, </a:t>
            </a:r>
            <a:r>
              <a:rPr lang="cs-CZ" sz="2800" dirty="0" err="1"/>
              <a:t>rosZapisPravniStav</a:t>
            </a:r>
            <a:r>
              <a:rPr lang="cs-CZ" sz="2800" dirty="0"/>
              <a:t> </a:t>
            </a:r>
          </a:p>
          <a:p>
            <a:r>
              <a:rPr lang="cs-CZ" sz="2800" dirty="0" err="1" smtClean="0"/>
              <a:t>rosCtiIco</a:t>
            </a:r>
            <a:endParaRPr lang="cs-CZ" sz="2800" dirty="0"/>
          </a:p>
          <a:p>
            <a:r>
              <a:rPr lang="cs-CZ" sz="2800" dirty="0" err="1"/>
              <a:t>rosCtiAifo</a:t>
            </a:r>
            <a:endParaRPr lang="cs-CZ" sz="2800" dirty="0"/>
          </a:p>
          <a:p>
            <a:r>
              <a:rPr lang="cs-CZ" sz="2800" dirty="0" err="1"/>
              <a:t>rosCtiPodleUdaju</a:t>
            </a:r>
            <a:endParaRPr lang="cs-CZ" sz="2800" dirty="0"/>
          </a:p>
          <a:p>
            <a:r>
              <a:rPr lang="cs-CZ" sz="2800" dirty="0" err="1" smtClean="0"/>
              <a:t>rosVlozProvozovnu</a:t>
            </a:r>
            <a:r>
              <a:rPr lang="cs-CZ" sz="2800" dirty="0" smtClean="0"/>
              <a:t>, </a:t>
            </a:r>
            <a:r>
              <a:rPr lang="cs-CZ" sz="2800" dirty="0" err="1" smtClean="0"/>
              <a:t>rosZmenProvozovnu</a:t>
            </a:r>
            <a:r>
              <a:rPr lang="cs-CZ" sz="2800" dirty="0" smtClean="0"/>
              <a:t>, </a:t>
            </a:r>
            <a:r>
              <a:rPr lang="cs-CZ" sz="2800" dirty="0" err="1" smtClean="0"/>
              <a:t>rosVymazProvozovnu</a:t>
            </a:r>
            <a:endParaRPr lang="cs-CZ" sz="2800" dirty="0"/>
          </a:p>
          <a:p>
            <a:r>
              <a:rPr lang="cs-CZ" sz="2800" dirty="0" err="1"/>
              <a:t>rosCtiZmeny</a:t>
            </a:r>
            <a:endParaRPr lang="cs-CZ" sz="2800" dirty="0"/>
          </a:p>
          <a:p>
            <a:r>
              <a:rPr lang="cs-CZ" sz="2800" dirty="0" err="1"/>
              <a:t>rosCtiSeznamIco</a:t>
            </a:r>
            <a:endParaRPr lang="cs-CZ" sz="2800" dirty="0"/>
          </a:p>
          <a:p>
            <a:r>
              <a:rPr lang="cs-CZ" sz="2800" dirty="0" err="1"/>
              <a:t>rosCtiSeznamEditoru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WS -RUIAN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cs-CZ" sz="2800" dirty="0" err="1"/>
              <a:t>ruianCtiAdresu</a:t>
            </a:r>
            <a:endParaRPr lang="cs-CZ" sz="2800" dirty="0"/>
          </a:p>
          <a:p>
            <a:r>
              <a:rPr lang="cs-CZ" sz="2800" dirty="0" err="1"/>
              <a:t>ruianVyhledejAdresu</a:t>
            </a:r>
            <a:endParaRPr lang="cs-CZ" sz="2800" dirty="0"/>
          </a:p>
          <a:p>
            <a:r>
              <a:rPr lang="cs-CZ" sz="2800" dirty="0" err="1"/>
              <a:t>ruianCtiSeznamZmen</a:t>
            </a:r>
            <a:endParaRPr lang="cs-CZ" sz="2800" dirty="0"/>
          </a:p>
          <a:p>
            <a:r>
              <a:rPr lang="cs-CZ" sz="2800" dirty="0" err="1"/>
              <a:t>ruianSouboryZmen</a:t>
            </a:r>
            <a:endParaRPr lang="cs-CZ" sz="2800" dirty="0"/>
          </a:p>
          <a:p>
            <a:r>
              <a:rPr lang="cs-CZ" sz="2800" dirty="0" err="1"/>
              <a:t>ruianSouboryDat</a:t>
            </a:r>
            <a:endParaRPr lang="cs-CZ" sz="2800" dirty="0"/>
          </a:p>
          <a:p>
            <a:r>
              <a:rPr lang="cs-CZ" sz="2800" dirty="0" err="1"/>
              <a:t>ruianCtiProROB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WS - RPP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rppVlozRozhodnuti</a:t>
            </a:r>
            <a:r>
              <a:rPr lang="cs-CZ" sz="2400" dirty="0" smtClean="0"/>
              <a:t>, </a:t>
            </a:r>
            <a:r>
              <a:rPr lang="cs-CZ" sz="2400" dirty="0" err="1" smtClean="0"/>
              <a:t>rppVymazRozhodnuti</a:t>
            </a:r>
            <a:endParaRPr lang="cs-CZ" sz="2400" dirty="0"/>
          </a:p>
          <a:p>
            <a:r>
              <a:rPr lang="cs-CZ" sz="2400" dirty="0" err="1"/>
              <a:t>rppZmenRozhodnuti</a:t>
            </a:r>
            <a:endParaRPr lang="cs-CZ" sz="2400" dirty="0"/>
          </a:p>
          <a:p>
            <a:r>
              <a:rPr lang="cs-CZ" sz="2400" dirty="0" err="1"/>
              <a:t>rppZpochybniRozhodnuti</a:t>
            </a:r>
            <a:endParaRPr lang="cs-CZ" sz="2400" dirty="0"/>
          </a:p>
          <a:p>
            <a:r>
              <a:rPr lang="cs-CZ" sz="2400" dirty="0" err="1"/>
              <a:t>rppVypisRozhodnuti</a:t>
            </a:r>
            <a:r>
              <a:rPr lang="cs-CZ" sz="2400" dirty="0"/>
              <a:t>, </a:t>
            </a:r>
            <a:r>
              <a:rPr lang="cs-CZ" sz="2400" dirty="0" err="1"/>
              <a:t>rppVypisSeznamRozhodnuti</a:t>
            </a:r>
            <a:endParaRPr lang="cs-CZ" sz="2400" dirty="0"/>
          </a:p>
          <a:p>
            <a:r>
              <a:rPr lang="cs-CZ" sz="2400" dirty="0" err="1" smtClean="0"/>
              <a:t>rppVypisPusobnostOVM</a:t>
            </a:r>
            <a:r>
              <a:rPr lang="cs-CZ" sz="2400" dirty="0" smtClean="0"/>
              <a:t>, </a:t>
            </a:r>
            <a:r>
              <a:rPr lang="cs-CZ" sz="2400" dirty="0" err="1" smtClean="0"/>
              <a:t>rppVypisSeznamPusobnostiOVM</a:t>
            </a:r>
            <a:endParaRPr lang="cs-CZ" sz="2400" dirty="0"/>
          </a:p>
          <a:p>
            <a:r>
              <a:rPr lang="cs-CZ" sz="2400" dirty="0" err="1" smtClean="0"/>
              <a:t>rppVypisSluzbu</a:t>
            </a:r>
            <a:r>
              <a:rPr lang="cs-CZ" sz="2400" dirty="0" smtClean="0"/>
              <a:t>, </a:t>
            </a:r>
            <a:r>
              <a:rPr lang="cs-CZ" sz="2400" dirty="0" err="1" smtClean="0"/>
              <a:t>rppVypisSeznamSluzeb</a:t>
            </a:r>
            <a:endParaRPr lang="cs-CZ" sz="2400" dirty="0"/>
          </a:p>
          <a:p>
            <a:r>
              <a:rPr lang="cs-CZ" sz="2400" dirty="0" err="1" smtClean="0"/>
              <a:t>rppVypisSLA</a:t>
            </a:r>
            <a:r>
              <a:rPr lang="cs-CZ" sz="2400" dirty="0" smtClean="0"/>
              <a:t>, </a:t>
            </a:r>
            <a:r>
              <a:rPr lang="cs-CZ" sz="2400" dirty="0" err="1" smtClean="0"/>
              <a:t>rppVypisSeznamSLA</a:t>
            </a:r>
            <a:endParaRPr lang="cs-CZ" sz="2400" dirty="0"/>
          </a:p>
          <a:p>
            <a:r>
              <a:rPr lang="cs-CZ" sz="2400" dirty="0" err="1" smtClean="0"/>
              <a:t>rppVypisOpravneni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rppVypisOpravneniNaProvedeniSluzby</a:t>
            </a:r>
            <a:endParaRPr lang="cs-CZ" sz="2400" dirty="0"/>
          </a:p>
          <a:p>
            <a:r>
              <a:rPr lang="cs-CZ" sz="2400" dirty="0" err="1" smtClean="0"/>
              <a:t>rppVypisAgendu</a:t>
            </a:r>
            <a:r>
              <a:rPr lang="cs-CZ" sz="2400" dirty="0" smtClean="0"/>
              <a:t>, </a:t>
            </a:r>
            <a:r>
              <a:rPr lang="cs-CZ" sz="2400" dirty="0" err="1" smtClean="0"/>
              <a:t>rppVypisSeznamAgend</a:t>
            </a:r>
            <a:endParaRPr lang="cs-CZ" sz="2400" dirty="0" smtClean="0"/>
          </a:p>
          <a:p>
            <a:r>
              <a:rPr lang="cs-CZ" sz="2400" dirty="0" err="1"/>
              <a:t>rppCtiEditora</a:t>
            </a:r>
            <a:endParaRPr lang="cs-CZ" sz="2400" dirty="0"/>
          </a:p>
          <a:p>
            <a:r>
              <a:rPr lang="cs-CZ" sz="2400" dirty="0" err="1" smtClean="0"/>
              <a:t>rppCtiZmeny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DAL</a:t>
            </a:r>
            <a:r>
              <a:rPr lang="cs-CZ" dirty="0" smtClean="0"/>
              <a:t>ŠÍ WS – SLUŽBY ISZR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cs-CZ" sz="2800" dirty="0" err="1"/>
              <a:t>iszrReklamujUdajeROB</a:t>
            </a:r>
            <a:endParaRPr lang="cs-CZ" sz="2800" dirty="0"/>
          </a:p>
          <a:p>
            <a:r>
              <a:rPr lang="cs-CZ" sz="2800" dirty="0" err="1"/>
              <a:t>iszrReklamujUdajeROS</a:t>
            </a:r>
            <a:endParaRPr lang="cs-CZ" sz="2800" dirty="0"/>
          </a:p>
          <a:p>
            <a:r>
              <a:rPr lang="cs-CZ" sz="2800" dirty="0" err="1"/>
              <a:t>iszrAsyncVypisFronty</a:t>
            </a:r>
            <a:endParaRPr lang="cs-CZ" sz="2800" dirty="0"/>
          </a:p>
          <a:p>
            <a:r>
              <a:rPr lang="cs-CZ" sz="2800" dirty="0" err="1"/>
              <a:t>iszrAsyncOdpovedZFronty</a:t>
            </a:r>
            <a:endParaRPr lang="cs-CZ" sz="2800" dirty="0"/>
          </a:p>
          <a:p>
            <a:r>
              <a:rPr lang="cs-CZ" sz="2800" dirty="0" err="1"/>
              <a:t>iszrAsyncSmazatFrontu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r</a:t>
            </a:r>
            <a:r>
              <a:rPr lang="cs-CZ" dirty="0" smtClean="0"/>
              <a:t>eálné termíny – jak byly dosaženy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6" y="1436576"/>
            <a:ext cx="8005950" cy="458471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9" y="1167432"/>
            <a:ext cx="8016407" cy="48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WS – SLUŽBY AIS EDITORŮ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cs-CZ" sz="2800" dirty="0" err="1"/>
              <a:t>isknCtiVlastniky</a:t>
            </a:r>
            <a:endParaRPr lang="cs-CZ" sz="2800" dirty="0"/>
          </a:p>
          <a:p>
            <a:r>
              <a:rPr lang="cs-CZ" sz="2800" dirty="0" err="1"/>
              <a:t>isuiReklamujPrvek</a:t>
            </a:r>
            <a:endParaRPr lang="cs-CZ" sz="2800" dirty="0"/>
          </a:p>
          <a:p>
            <a:r>
              <a:rPr lang="cs-CZ" sz="2800" dirty="0" err="1"/>
              <a:t>iszrVyhledejObyvatele</a:t>
            </a:r>
            <a:endParaRPr lang="cs-CZ" sz="2800" dirty="0"/>
          </a:p>
          <a:p>
            <a:r>
              <a:rPr lang="cs-CZ" sz="2800" dirty="0" err="1" smtClean="0"/>
              <a:t>iseoPravniZpusobilost</a:t>
            </a:r>
            <a:endParaRPr lang="cs-CZ" sz="2800" dirty="0" smtClean="0"/>
          </a:p>
          <a:p>
            <a:r>
              <a:rPr lang="cs-CZ" sz="2800" smtClean="0"/>
              <a:t>?? iseoCtiAifo</a:t>
            </a:r>
            <a:r>
              <a:rPr lang="cs-CZ" sz="2800" dirty="0" smtClean="0"/>
              <a:t> ??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WORKFLOW SLUŽEB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51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86" y="1196751"/>
            <a:ext cx="7340722" cy="489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cs-CZ" dirty="0" smtClean="0"/>
              <a:t>ď ??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8" y="908050"/>
            <a:ext cx="6985404" cy="54737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53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405940" cy="55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33028"/>
            <a:ext cx="54864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6040"/>
            <a:ext cx="5583602" cy="539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66920"/>
            <a:ext cx="5333932" cy="53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48575"/>
            <a:ext cx="6624736" cy="56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23041" y="2060848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600" dirty="0" smtClean="0"/>
              <a:t>Dotazy ?</a:t>
            </a:r>
            <a:endParaRPr lang="cs-CZ" sz="16600" dirty="0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1844824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/>
              <a:t>Děkuji za pozornost</a:t>
            </a:r>
          </a:p>
          <a:p>
            <a:pPr algn="ctr"/>
            <a:endParaRPr lang="cs-CZ" sz="6600" dirty="0"/>
          </a:p>
          <a:p>
            <a:pPr algn="ctr"/>
            <a:r>
              <a:rPr lang="en-US" sz="6600" dirty="0" smtClean="0"/>
              <a:t>j</a:t>
            </a:r>
            <a:r>
              <a:rPr lang="cs-CZ" sz="6600" dirty="0" err="1" smtClean="0"/>
              <a:t>iri.gallas</a:t>
            </a:r>
            <a:r>
              <a:rPr lang="en-US" sz="6600" dirty="0" smtClean="0"/>
              <a:t>@i.cz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59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Náhradní řešení - RUIAN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6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1763688" y="1268760"/>
            <a:ext cx="5040560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RUIAN</a:t>
            </a:r>
          </a:p>
        </p:txBody>
      </p:sp>
      <p:sp>
        <p:nvSpPr>
          <p:cNvPr id="7" name="Zaoblený obdélník 6"/>
          <p:cNvSpPr/>
          <p:nvPr/>
        </p:nvSpPr>
        <p:spPr bwMode="auto">
          <a:xfrm>
            <a:off x="1835696" y="4653136"/>
            <a:ext cx="2304256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ISUI</a:t>
            </a:r>
          </a:p>
        </p:txBody>
      </p:sp>
      <p:cxnSp>
        <p:nvCxnSpPr>
          <p:cNvPr id="19" name="Přímá spojnice se šipkou 18"/>
          <p:cNvCxnSpPr/>
          <p:nvPr/>
        </p:nvCxnSpPr>
        <p:spPr bwMode="auto">
          <a:xfrm flipH="1">
            <a:off x="2987824" y="2576023"/>
            <a:ext cx="1291386" cy="2088232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 bwMode="auto">
          <a:xfrm>
            <a:off x="4572000" y="4653136"/>
            <a:ext cx="2304256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ISKN</a:t>
            </a:r>
          </a:p>
        </p:txBody>
      </p:sp>
      <p:cxnSp>
        <p:nvCxnSpPr>
          <p:cNvPr id="28" name="Přímá spojnice se šipkou 27"/>
          <p:cNvCxnSpPr>
            <a:stCxn id="27" idx="0"/>
            <a:endCxn id="6" idx="2"/>
          </p:cNvCxnSpPr>
          <p:nvPr/>
        </p:nvCxnSpPr>
        <p:spPr bwMode="auto">
          <a:xfrm flipH="1" flipV="1">
            <a:off x="4283968" y="2564904"/>
            <a:ext cx="1440160" cy="2088232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Náhradní řešení - ROS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7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1043608" y="1268760"/>
            <a:ext cx="5040560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1115616" y="4653136"/>
            <a:ext cx="5040560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IAIS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6516216" y="1268760"/>
            <a:ext cx="2232248" cy="1296144"/>
          </a:xfrm>
          <a:prstGeom prst="roundRect">
            <a:avLst/>
          </a:prstGeom>
          <a:solidFill>
            <a:srgbClr val="00B0F0">
              <a:alpha val="56078"/>
            </a:srgb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err="1"/>
              <a:t>ROBplus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4644008" y="2060848"/>
            <a:ext cx="1296144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1331640" y="2060848"/>
            <a:ext cx="1512168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vstupní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987824" y="2060848"/>
            <a:ext cx="1512168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výstupní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7020272" y="2060848"/>
            <a:ext cx="1296144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</p:txBody>
      </p:sp>
      <p:sp>
        <p:nvSpPr>
          <p:cNvPr id="14" name="Obdélník 13"/>
          <p:cNvSpPr/>
          <p:nvPr/>
        </p:nvSpPr>
        <p:spPr bwMode="auto">
          <a:xfrm>
            <a:off x="4644008" y="4725144"/>
            <a:ext cx="1296144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2987824" y="4725144"/>
            <a:ext cx="1512168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vstupní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331640" y="4725144"/>
            <a:ext cx="1512168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ynchronní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výstupní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Přímá spojnice se šipkou 16"/>
          <p:cNvCxnSpPr>
            <a:stCxn id="14" idx="0"/>
            <a:endCxn id="13" idx="2"/>
          </p:cNvCxnSpPr>
          <p:nvPr/>
        </p:nvCxnSpPr>
        <p:spPr bwMode="auto">
          <a:xfrm flipV="1">
            <a:off x="5292080" y="2492896"/>
            <a:ext cx="2376264" cy="2232248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6" idx="0"/>
            <a:endCxn id="11" idx="2"/>
          </p:cNvCxnSpPr>
          <p:nvPr/>
        </p:nvCxnSpPr>
        <p:spPr bwMode="auto">
          <a:xfrm flipV="1">
            <a:off x="2087724" y="2492896"/>
            <a:ext cx="0" cy="22322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14" idx="0"/>
          </p:cNvCxnSpPr>
          <p:nvPr/>
        </p:nvCxnSpPr>
        <p:spPr bwMode="auto">
          <a:xfrm>
            <a:off x="5292080" y="2510836"/>
            <a:ext cx="0" cy="2214308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2" idx="2"/>
            <a:endCxn id="15" idx="0"/>
          </p:cNvCxnSpPr>
          <p:nvPr/>
        </p:nvCxnSpPr>
        <p:spPr bwMode="auto">
          <a:xfrm>
            <a:off x="3743908" y="2492896"/>
            <a:ext cx="0" cy="22322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aoblený obdélník 8"/>
          <p:cNvSpPr/>
          <p:nvPr/>
        </p:nvSpPr>
        <p:spPr bwMode="auto">
          <a:xfrm>
            <a:off x="1115616" y="3140968"/>
            <a:ext cx="6624736" cy="864096"/>
          </a:xfrm>
          <a:prstGeom prst="roundRect">
            <a:avLst/>
          </a:prstGeom>
          <a:solidFill>
            <a:srgbClr val="00B0F0">
              <a:alpha val="56078"/>
            </a:srgbClr>
          </a:solidFill>
          <a:ln w="9525" cap="flat" cmpd="sng" algn="ctr">
            <a:solidFill>
              <a:srgbClr val="EB25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CKM</a:t>
            </a:r>
          </a:p>
        </p:txBody>
      </p:sp>
    </p:spTree>
    <p:extLst>
      <p:ext uri="{BB962C8B-B14F-4D97-AF65-F5344CB8AC3E}">
        <p14:creationId xmlns:p14="http://schemas.microsoft.com/office/powerpoint/2010/main" val="25614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z</a:t>
            </a:r>
            <a:r>
              <a:rPr lang="cs-CZ" dirty="0" smtClean="0"/>
              <a:t>ákladní představy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8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595235" cy="5066348"/>
          </a:xfrm>
        </p:spPr>
      </p:pic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t</a:t>
            </a:r>
            <a:r>
              <a:rPr lang="cs-CZ" dirty="0" smtClean="0"/>
              <a:t>estovací rozhraní „dlouhé dráty“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8945"/>
            <a:ext cx="8422229" cy="478126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Základní Registry, EurOPEN jaro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19FA-9A14-4B30-AA6A-4645636AB04D}" type="slidenum">
              <a:rPr lang="cs-CZ" smtClean="0"/>
              <a:t>9</a:t>
            </a:fld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516216" y="4941168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ISZR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6378787" y="3933056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ORG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275856" y="3212976"/>
            <a:ext cx="872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RUIAN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270983" y="2852936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ROS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5658707" y="4745763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2405</Words>
  <Application>Microsoft Office PowerPoint</Application>
  <PresentationFormat>Předvádění na obrazovce (4:3)</PresentationFormat>
  <Paragraphs>543</Paragraphs>
  <Slides>56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8" baseType="lpstr">
      <vt:lpstr>Motiv systému Office</vt:lpstr>
      <vt:lpstr>List</vt:lpstr>
      <vt:lpstr>Základní registry</vt:lpstr>
      <vt:lpstr>timeline</vt:lpstr>
      <vt:lpstr>původní časové představy</vt:lpstr>
      <vt:lpstr>opravené časové představy</vt:lpstr>
      <vt:lpstr>reálné termíny – jak byly dosaženy</vt:lpstr>
      <vt:lpstr>Náhradní řešení - RUIAN</vt:lpstr>
      <vt:lpstr>Náhradní řešení - ROS</vt:lpstr>
      <vt:lpstr>základní představy</vt:lpstr>
      <vt:lpstr>testovací rozhraní „dlouhé dráty“</vt:lpstr>
      <vt:lpstr>ISZR</vt:lpstr>
      <vt:lpstr>RPP</vt:lpstr>
      <vt:lpstr>RPP</vt:lpstr>
      <vt:lpstr>RPP</vt:lpstr>
      <vt:lpstr>ROS</vt:lpstr>
      <vt:lpstr>ROS</vt:lpstr>
      <vt:lpstr>ROS</vt:lpstr>
      <vt:lpstr>RUIAN</vt:lpstr>
      <vt:lpstr>RUIAN</vt:lpstr>
      <vt:lpstr>RUIAN</vt:lpstr>
      <vt:lpstr>ROB</vt:lpstr>
      <vt:lpstr>ROB</vt:lpstr>
      <vt:lpstr>ROB</vt:lpstr>
      <vt:lpstr>ROB</vt:lpstr>
      <vt:lpstr>ÚDAJE V ZR</vt:lpstr>
      <vt:lpstr>ÚDAJE V ZR</vt:lpstr>
      <vt:lpstr>ZIFO / AIFO</vt:lpstr>
      <vt:lpstr>ZIFO / AIFO</vt:lpstr>
      <vt:lpstr>ZIFO a odvození AIFO</vt:lpstr>
      <vt:lpstr>PŘIDĚLENÍ ZIFO</vt:lpstr>
      <vt:lpstr>PŘIDĚLENÍ ZIFO</vt:lpstr>
      <vt:lpstr>ZÁPIS OBYVATELE DO ROB</vt:lpstr>
      <vt:lpstr>VYHLEDÁNÍ PODLE ÚDAJŮ</vt:lpstr>
      <vt:lpstr>Registrace AIFO pro agendu</vt:lpstr>
      <vt:lpstr>Notifikace ROB - robCtiZmeny</vt:lpstr>
      <vt:lpstr>CHYBA PŘIDĚLENÍ ZIFO</vt:lpstr>
      <vt:lpstr>CHYBA PŘIDĚLENÍ ZIFO</vt:lpstr>
      <vt:lpstr>NÁPRAVA CHYBNÉHO PŘIDĚLENÍ ZIFO</vt:lpstr>
      <vt:lpstr>KOMUNIKACE AIS - ISZR</vt:lpstr>
      <vt:lpstr>KOMUNIKACE AIS - ISZR</vt:lpstr>
      <vt:lpstr>AUTORIZACE WS</vt:lpstr>
      <vt:lpstr>AUTORIZACE WS</vt:lpstr>
      <vt:lpstr>AUTORIZACE WS</vt:lpstr>
      <vt:lpstr>MO podle představ RPP</vt:lpstr>
      <vt:lpstr>ZÁKLADNÍ WS - ORG</vt:lpstr>
      <vt:lpstr>ZÁKLADNÍ WS - ROB</vt:lpstr>
      <vt:lpstr>ZÁKLADNÍ WS - ROS</vt:lpstr>
      <vt:lpstr>ZÁKLADNÍ WS -RUIAN</vt:lpstr>
      <vt:lpstr>ZÁKLADNÍ WS - RPP</vt:lpstr>
      <vt:lpstr>DALŠÍ WS – SLUŽBY ISZR</vt:lpstr>
      <vt:lpstr>DALŠÍ WS – SLUŽBY AIS EDITORŮ</vt:lpstr>
      <vt:lpstr>WORKFLOW SLUŽEB</vt:lpstr>
      <vt:lpstr>Kde jsme teď ??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registry</dc:title>
  <dc:creator>Jirka Gallas</dc:creator>
  <cp:lastModifiedBy>Jirka Gallas</cp:lastModifiedBy>
  <cp:revision>60</cp:revision>
  <dcterms:created xsi:type="dcterms:W3CDTF">2012-05-02T18:56:36Z</dcterms:created>
  <dcterms:modified xsi:type="dcterms:W3CDTF">2012-05-14T08:15:20Z</dcterms:modified>
</cp:coreProperties>
</file>