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4F6E-06D3-43D2-B4DC-BF7870023C21}" type="datetimeFigureOut">
              <a:rPr lang="cs-CZ" smtClean="0"/>
              <a:t>16. 5. 2012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8FE7-F91A-476F-B256-34593C4985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801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4F6E-06D3-43D2-B4DC-BF7870023C21}" type="datetimeFigureOut">
              <a:rPr lang="cs-CZ" smtClean="0"/>
              <a:t>16. 5. 2012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8FE7-F91A-476F-B256-34593C4985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873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4F6E-06D3-43D2-B4DC-BF7870023C21}" type="datetimeFigureOut">
              <a:rPr lang="cs-CZ" smtClean="0"/>
              <a:t>16. 5. 2012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8FE7-F91A-476F-B256-34593C4985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572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4F6E-06D3-43D2-B4DC-BF7870023C21}" type="datetimeFigureOut">
              <a:rPr lang="cs-CZ" smtClean="0"/>
              <a:t>16. 5. 2012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8FE7-F91A-476F-B256-34593C4985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671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4F6E-06D3-43D2-B4DC-BF7870023C21}" type="datetimeFigureOut">
              <a:rPr lang="cs-CZ" smtClean="0"/>
              <a:t>16. 5. 2012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8FE7-F91A-476F-B256-34593C4985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44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4F6E-06D3-43D2-B4DC-BF7870023C21}" type="datetimeFigureOut">
              <a:rPr lang="cs-CZ" smtClean="0"/>
              <a:t>16. 5. 2012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8FE7-F91A-476F-B256-34593C4985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343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4F6E-06D3-43D2-B4DC-BF7870023C21}" type="datetimeFigureOut">
              <a:rPr lang="cs-CZ" smtClean="0"/>
              <a:t>16. 5. 2012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8FE7-F91A-476F-B256-34593C4985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467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4F6E-06D3-43D2-B4DC-BF7870023C21}" type="datetimeFigureOut">
              <a:rPr lang="cs-CZ" smtClean="0"/>
              <a:t>16. 5. 2012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8FE7-F91A-476F-B256-34593C4985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723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4F6E-06D3-43D2-B4DC-BF7870023C21}" type="datetimeFigureOut">
              <a:rPr lang="cs-CZ" smtClean="0"/>
              <a:t>16. 5. 2012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8FE7-F91A-476F-B256-34593C4985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951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4F6E-06D3-43D2-B4DC-BF7870023C21}" type="datetimeFigureOut">
              <a:rPr lang="cs-CZ" smtClean="0"/>
              <a:t>16. 5. 2012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8FE7-F91A-476F-B256-34593C4985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006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4F6E-06D3-43D2-B4DC-BF7870023C21}" type="datetimeFigureOut">
              <a:rPr lang="cs-CZ" smtClean="0"/>
              <a:t>16. 5. 2012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8FE7-F91A-476F-B256-34593C4985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891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E4F6E-06D3-43D2-B4DC-BF7870023C21}" type="datetimeFigureOut">
              <a:rPr lang="cs-CZ" smtClean="0"/>
              <a:t>16. 5. 2012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F8FE7-F91A-476F-B256-34593C4985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651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.org/TR/2012/WD-html5-20120329/the-video-element.html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&lt;video&gt; wars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Štěpán </a:t>
            </a:r>
            <a:r>
              <a:rPr lang="cs-CZ" dirty="0" err="1" smtClean="0"/>
              <a:t>Bechynský</a:t>
            </a:r>
            <a:endParaRPr lang="cs-CZ" dirty="0" smtClean="0"/>
          </a:p>
          <a:p>
            <a:r>
              <a:rPr lang="cs-CZ" dirty="0" smtClean="0"/>
              <a:t>Developer </a:t>
            </a:r>
            <a:r>
              <a:rPr lang="cs-CZ" dirty="0" err="1" smtClean="0"/>
              <a:t>Evangelist</a:t>
            </a:r>
            <a:endParaRPr lang="cs-CZ" dirty="0" smtClean="0"/>
          </a:p>
          <a:p>
            <a:r>
              <a:rPr lang="cs-CZ" dirty="0" smtClean="0"/>
              <a:t>Microsoft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7272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A </a:t>
            </a:r>
            <a:r>
              <a:rPr lang="cs-CZ" dirty="0" smtClean="0">
                <a:solidFill>
                  <a:srgbClr val="FF0000"/>
                </a:solidFill>
                <a:effectLst/>
              </a:rPr>
              <a:t>video</a:t>
            </a:r>
            <a:r>
              <a:rPr lang="cs-CZ" dirty="0" smtClean="0">
                <a:effectLst/>
              </a:rPr>
              <a:t> </a:t>
            </a:r>
            <a:r>
              <a:rPr lang="en-US" dirty="0" smtClean="0">
                <a:effectLst/>
              </a:rPr>
              <a:t>element is used for playing videos or movies, and audio files with captions.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Specifikace W3C - </a:t>
            </a:r>
            <a:r>
              <a:rPr lang="cs-CZ" dirty="0" smtClean="0">
                <a:hlinkClick r:id="rId2"/>
              </a:rPr>
              <a:t>http://www.w3.org/TR/2012/WD-html5-20120329/the-video-element.html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3489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&lt;video&gt;</a:t>
            </a:r>
            <a:r>
              <a:rPr lang="cs-CZ" dirty="0" smtClean="0"/>
              <a:t> umí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Přehrát video</a:t>
            </a:r>
          </a:p>
          <a:p>
            <a:r>
              <a:rPr lang="cs-CZ" dirty="0" smtClean="0"/>
              <a:t>Využívat styly</a:t>
            </a:r>
          </a:p>
          <a:p>
            <a:r>
              <a:rPr lang="cs-CZ" dirty="0" err="1" smtClean="0"/>
              <a:t>Javascript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28150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Co všechno umí video element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3039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&lt;video&gt;</a:t>
            </a:r>
            <a:r>
              <a:rPr lang="cs-CZ" dirty="0" smtClean="0"/>
              <a:t> umí občas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HW akcelerace</a:t>
            </a:r>
          </a:p>
          <a:p>
            <a:r>
              <a:rPr lang="cs-CZ" dirty="0" smtClean="0"/>
              <a:t>Zobrazit titulky</a:t>
            </a:r>
          </a:p>
          <a:p>
            <a:r>
              <a:rPr lang="cs-CZ" dirty="0" err="1" smtClean="0"/>
              <a:t>Streaming</a:t>
            </a:r>
            <a:endParaRPr lang="cs-CZ" dirty="0" smtClean="0"/>
          </a:p>
          <a:p>
            <a:r>
              <a:rPr lang="cs-CZ" dirty="0" smtClean="0"/>
              <a:t>Přehrávání různou rychlostí</a:t>
            </a:r>
          </a:p>
          <a:p>
            <a:r>
              <a:rPr lang="cs-CZ" dirty="0" smtClean="0"/>
              <a:t>Celá </a:t>
            </a:r>
            <a:r>
              <a:rPr lang="cs-CZ" dirty="0" smtClean="0"/>
              <a:t>obrazovka</a:t>
            </a:r>
            <a:endParaRPr lang="en-US" dirty="0" smtClean="0"/>
          </a:p>
          <a:p>
            <a:r>
              <a:rPr lang="cs-CZ" smtClean="0"/>
              <a:t>Zabezpečení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492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Co všechno umí video element jen občas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0883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Formáty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H.264</a:t>
            </a:r>
          </a:p>
          <a:p>
            <a:r>
              <a:rPr lang="cs-CZ" dirty="0" err="1" smtClean="0"/>
              <a:t>WebM</a:t>
            </a:r>
            <a:endParaRPr lang="cs-CZ" dirty="0" smtClean="0"/>
          </a:p>
          <a:p>
            <a:r>
              <a:rPr lang="cs-CZ" dirty="0" err="1" smtClean="0"/>
              <a:t>Ogg</a:t>
            </a:r>
            <a:r>
              <a:rPr lang="cs-CZ" dirty="0" smtClean="0"/>
              <a:t> </a:t>
            </a:r>
            <a:r>
              <a:rPr lang="cs-CZ" dirty="0" err="1" smtClean="0"/>
              <a:t>Theora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5718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formátů</a:t>
            </a:r>
            <a:endParaRPr lang="cs-CZ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80558337"/>
              </p:ext>
            </p:extLst>
          </p:nvPr>
        </p:nvGraphicFramePr>
        <p:xfrm>
          <a:off x="144018" y="1477970"/>
          <a:ext cx="8820470" cy="4615326"/>
        </p:xfrm>
        <a:graphic>
          <a:graphicData uri="http://schemas.openxmlformats.org/drawingml/2006/table">
            <a:tbl>
              <a:tblPr/>
              <a:tblGrid>
                <a:gridCol w="1764094"/>
                <a:gridCol w="1764094"/>
                <a:gridCol w="1764094"/>
                <a:gridCol w="1764094"/>
                <a:gridCol w="1764094"/>
              </a:tblGrid>
              <a:tr h="138197">
                <a:tc rowSpan="2">
                  <a:txBody>
                    <a:bodyPr/>
                    <a:lstStyle/>
                    <a:p>
                      <a:r>
                        <a:rPr lang="cs-CZ" sz="1200" dirty="0"/>
                        <a:t>Browser</a:t>
                      </a: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cs-CZ" sz="1200"/>
                        <a:t>Latest stable release version date</a:t>
                      </a: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200"/>
                        <a:t>Formats supported by different web browsers</a:t>
                      </a: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729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>
                          <a:effectLst/>
                        </a:rPr>
                        <a:t>Ogg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Theora</a:t>
                      </a:r>
                      <a:endParaRPr lang="cs-CZ" sz="1200" dirty="0">
                        <a:effectLst/>
                      </a:endParaRP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H.264</a:t>
                      </a: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VP8 (</a:t>
                      </a:r>
                      <a:r>
                        <a:rPr lang="cs-CZ" sz="1200" dirty="0" err="1">
                          <a:effectLst/>
                        </a:rPr>
                        <a:t>WebM</a:t>
                      </a:r>
                      <a:r>
                        <a:rPr lang="cs-CZ" sz="1200" dirty="0">
                          <a:effectLst/>
                        </a:rPr>
                        <a:t>)</a:t>
                      </a: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2789">
                <a:tc>
                  <a:txBody>
                    <a:bodyPr/>
                    <a:lstStyle/>
                    <a:p>
                      <a:r>
                        <a:rPr lang="cs-CZ" sz="1200" dirty="0"/>
                        <a:t>Internet Explorer</a:t>
                      </a: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9.0.2 </a:t>
                      </a: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 err="1">
                          <a:solidFill>
                            <a:srgbClr val="000000"/>
                          </a:solidFill>
                          <a:effectLst/>
                        </a:rPr>
                        <a:t>Manual</a:t>
                      </a:r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cs-CZ" sz="1200" dirty="0" err="1" smtClean="0">
                          <a:solidFill>
                            <a:srgbClr val="000000"/>
                          </a:solidFill>
                          <a:effectLst/>
                        </a:rPr>
                        <a:t>install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E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 smtClean="0">
                          <a:solidFill>
                            <a:srgbClr val="000000"/>
                          </a:solidFill>
                          <a:effectLst/>
                        </a:rPr>
                        <a:t>9.0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 err="1">
                          <a:solidFill>
                            <a:srgbClr val="000000"/>
                          </a:solidFill>
                          <a:effectLst/>
                        </a:rPr>
                        <a:t>Manual</a:t>
                      </a:r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cs-CZ" sz="1200" dirty="0" err="1" smtClean="0">
                          <a:solidFill>
                            <a:srgbClr val="000000"/>
                          </a:solidFill>
                          <a:effectLst/>
                        </a:rPr>
                        <a:t>install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EDD"/>
                    </a:solidFill>
                  </a:tcPr>
                </a:tc>
              </a:tr>
              <a:tr h="345493">
                <a:tc>
                  <a:txBody>
                    <a:bodyPr/>
                    <a:lstStyle/>
                    <a:p>
                      <a:r>
                        <a:rPr lang="cs-CZ" sz="1200" b="1" dirty="0">
                          <a:solidFill>
                            <a:srgbClr val="FF0000"/>
                          </a:solidFill>
                        </a:rPr>
                        <a:t>Internet Explorer Mobile</a:t>
                      </a: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9.0</a:t>
                      </a: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 smtClean="0">
                          <a:solidFill>
                            <a:srgbClr val="000000"/>
                          </a:solidFill>
                          <a:effectLst/>
                        </a:rPr>
                        <a:t>No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 smtClean="0">
                          <a:solidFill>
                            <a:srgbClr val="000000"/>
                          </a:solidFill>
                          <a:effectLst/>
                        </a:rPr>
                        <a:t>9.0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 smtClean="0">
                          <a:solidFill>
                            <a:srgbClr val="000000"/>
                          </a:solidFill>
                          <a:effectLst/>
                        </a:rPr>
                        <a:t>No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</a:tr>
              <a:tr h="449141">
                <a:tc>
                  <a:txBody>
                    <a:bodyPr/>
                    <a:lstStyle/>
                    <a:p>
                      <a:r>
                        <a:rPr lang="cs-CZ" sz="1200" dirty="0" err="1"/>
                        <a:t>Mozilla</a:t>
                      </a:r>
                      <a:r>
                        <a:rPr lang="cs-CZ" sz="1200" dirty="0"/>
                        <a:t> </a:t>
                      </a:r>
                      <a:r>
                        <a:rPr lang="cs-CZ" sz="1200" dirty="0" err="1"/>
                        <a:t>Firefox</a:t>
                      </a:r>
                      <a:endParaRPr lang="cs-CZ" sz="1200" dirty="0"/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12.0</a:t>
                      </a:r>
                      <a:endParaRPr lang="en-US" sz="1200" dirty="0"/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 smtClean="0">
                          <a:solidFill>
                            <a:srgbClr val="000000"/>
                          </a:solidFill>
                          <a:effectLst/>
                        </a:rPr>
                        <a:t>3.5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</a:rPr>
                        <a:t>Manual install/Microsoft Windows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</a:rPr>
                        <a:t>only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E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 smtClean="0">
                          <a:solidFill>
                            <a:srgbClr val="000000"/>
                          </a:solidFill>
                          <a:effectLst/>
                        </a:rPr>
                        <a:t>4.0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</a:tr>
              <a:tr h="552789">
                <a:tc>
                  <a:txBody>
                    <a:bodyPr/>
                    <a:lstStyle/>
                    <a:p>
                      <a:r>
                        <a:rPr lang="cs-CZ" sz="1200" dirty="0"/>
                        <a:t>Google Chrome</a:t>
                      </a: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18.0.1025.168</a:t>
                      </a:r>
                      <a:endParaRPr lang="en-US" sz="1200" dirty="0"/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 smtClean="0">
                          <a:solidFill>
                            <a:srgbClr val="000000"/>
                          </a:solidFill>
                          <a:effectLst/>
                        </a:rPr>
                        <a:t>3.0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 err="1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</a:rPr>
                        <a:t> / </a:t>
                      </a:r>
                      <a:r>
                        <a:rPr lang="cs-CZ" sz="1200" dirty="0" err="1">
                          <a:solidFill>
                            <a:srgbClr val="000000"/>
                          </a:solidFill>
                          <a:effectLst/>
                        </a:rPr>
                        <a:t>removal</a:t>
                      </a:r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cs-CZ" sz="1200" dirty="0" err="1" smtClean="0">
                          <a:solidFill>
                            <a:srgbClr val="000000"/>
                          </a:solidFill>
                          <a:effectLst/>
                        </a:rPr>
                        <a:t>planned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E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 smtClean="0">
                          <a:solidFill>
                            <a:srgbClr val="000000"/>
                          </a:solidFill>
                          <a:effectLst/>
                        </a:rPr>
                        <a:t>6.0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</a:tr>
              <a:tr h="241845">
                <a:tc>
                  <a:txBody>
                    <a:bodyPr/>
                    <a:lstStyle/>
                    <a:p>
                      <a:r>
                        <a:rPr lang="cs-CZ" sz="1200" dirty="0" err="1"/>
                        <a:t>Chromium</a:t>
                      </a:r>
                      <a:endParaRPr lang="cs-CZ" sz="1200" dirty="0"/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N/A</a:t>
                      </a: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 smtClean="0">
                          <a:solidFill>
                            <a:srgbClr val="000000"/>
                          </a:solidFill>
                          <a:effectLst/>
                        </a:rPr>
                        <a:t>r18297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 err="1">
                          <a:solidFill>
                            <a:srgbClr val="000000"/>
                          </a:solidFill>
                          <a:effectLst/>
                        </a:rPr>
                        <a:t>Manual</a:t>
                      </a:r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cs-CZ" sz="1200" dirty="0" err="1" smtClean="0">
                          <a:solidFill>
                            <a:srgbClr val="000000"/>
                          </a:solidFill>
                          <a:effectLst/>
                        </a:rPr>
                        <a:t>install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E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 smtClean="0">
                          <a:solidFill>
                            <a:srgbClr val="000000"/>
                          </a:solidFill>
                          <a:effectLst/>
                        </a:rPr>
                        <a:t>r47759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</a:tr>
              <a:tr h="241845">
                <a:tc>
                  <a:txBody>
                    <a:bodyPr/>
                    <a:lstStyle/>
                    <a:p>
                      <a:r>
                        <a:rPr lang="cs-CZ" sz="1200" b="1" dirty="0">
                          <a:solidFill>
                            <a:srgbClr val="FF0000"/>
                          </a:solidFill>
                        </a:rPr>
                        <a:t>Android browser</a:t>
                      </a: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N/A</a:t>
                      </a: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 smtClean="0">
                          <a:solidFill>
                            <a:srgbClr val="000000"/>
                          </a:solidFill>
                          <a:effectLst/>
                        </a:rPr>
                        <a:t>2.3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 smtClean="0">
                          <a:solidFill>
                            <a:srgbClr val="000000"/>
                          </a:solidFill>
                          <a:effectLst/>
                        </a:rPr>
                        <a:t>3.0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 smtClean="0">
                          <a:solidFill>
                            <a:srgbClr val="000000"/>
                          </a:solidFill>
                          <a:effectLst/>
                        </a:rPr>
                        <a:t>2.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</a:tr>
              <a:tr h="449141">
                <a:tc>
                  <a:txBody>
                    <a:bodyPr/>
                    <a:lstStyle/>
                    <a:p>
                      <a:r>
                        <a:rPr lang="cs-CZ" sz="1200" b="1" dirty="0">
                          <a:solidFill>
                            <a:srgbClr val="FF0000"/>
                          </a:solidFill>
                        </a:rPr>
                        <a:t>Safari</a:t>
                      </a: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5.1.5  </a:t>
                      </a: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 err="1">
                          <a:solidFill>
                            <a:srgbClr val="000000"/>
                          </a:solidFill>
                          <a:effectLst/>
                        </a:rPr>
                        <a:t>Manual</a:t>
                      </a:r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cs-CZ" sz="1200" dirty="0" err="1" smtClean="0">
                          <a:solidFill>
                            <a:srgbClr val="000000"/>
                          </a:solidFill>
                          <a:effectLst/>
                        </a:rPr>
                        <a:t>install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E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</a:rPr>
                        <a:t>3.1</a:t>
                      </a: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 err="1">
                          <a:solidFill>
                            <a:srgbClr val="000000"/>
                          </a:solidFill>
                          <a:effectLst/>
                        </a:rPr>
                        <a:t>Manual</a:t>
                      </a:r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cs-CZ" sz="1200" dirty="0" err="1" smtClean="0">
                          <a:solidFill>
                            <a:srgbClr val="000000"/>
                          </a:solidFill>
                          <a:effectLst/>
                        </a:rPr>
                        <a:t>install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EDD"/>
                    </a:solidFill>
                  </a:tcPr>
                </a:tc>
              </a:tr>
              <a:tr h="449141">
                <a:tc>
                  <a:txBody>
                    <a:bodyPr/>
                    <a:lstStyle/>
                    <a:p>
                      <a:r>
                        <a:rPr lang="cs-CZ" sz="1200" dirty="0"/>
                        <a:t>Opera</a:t>
                      </a: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11.62</a:t>
                      </a:r>
                      <a:endParaRPr lang="en-US" sz="1200" dirty="0"/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 smtClean="0">
                          <a:solidFill>
                            <a:srgbClr val="000000"/>
                          </a:solidFill>
                          <a:effectLst/>
                        </a:rPr>
                        <a:t>10.50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</a:rPr>
                        <a:t>No</a:t>
                      </a: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 smtClean="0">
                          <a:solidFill>
                            <a:srgbClr val="000000"/>
                          </a:solidFill>
                          <a:effectLst/>
                        </a:rPr>
                        <a:t>10.60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</a:tr>
              <a:tr h="449141">
                <a:tc>
                  <a:txBody>
                    <a:bodyPr/>
                    <a:lstStyle/>
                    <a:p>
                      <a:r>
                        <a:rPr lang="cs-CZ" sz="1200" dirty="0" err="1"/>
                        <a:t>Konqueror</a:t>
                      </a:r>
                      <a:endParaRPr lang="cs-CZ" sz="1200" dirty="0"/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4.8.3  </a:t>
                      </a: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 smtClean="0">
                          <a:solidFill>
                            <a:srgbClr val="000000"/>
                          </a:solidFill>
                          <a:effectLst/>
                        </a:rPr>
                        <a:t>4.4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 err="1">
                          <a:solidFill>
                            <a:srgbClr val="000000"/>
                          </a:solidFill>
                          <a:effectLst/>
                        </a:rPr>
                        <a:t>Manual</a:t>
                      </a:r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cs-CZ" sz="1200" dirty="0" err="1" smtClean="0">
                          <a:solidFill>
                            <a:srgbClr val="000000"/>
                          </a:solidFill>
                          <a:effectLst/>
                        </a:rPr>
                        <a:t>install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E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 err="1" smtClean="0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</a:tr>
              <a:tr h="449141">
                <a:tc>
                  <a:txBody>
                    <a:bodyPr/>
                    <a:lstStyle/>
                    <a:p>
                      <a:r>
                        <a:rPr lang="cs-CZ" sz="1200" dirty="0"/>
                        <a:t>Web </a:t>
                      </a:r>
                      <a:r>
                        <a:rPr lang="cs-CZ" sz="1200" b="0" dirty="0">
                          <a:effectLst/>
                        </a:rPr>
                        <a:t>(</a:t>
                      </a:r>
                      <a:r>
                        <a:rPr lang="cs-CZ" sz="1200" b="0" dirty="0" err="1">
                          <a:effectLst/>
                        </a:rPr>
                        <a:t>previously</a:t>
                      </a:r>
                      <a:r>
                        <a:rPr lang="cs-CZ" sz="1200" b="0" dirty="0">
                          <a:effectLst/>
                        </a:rPr>
                        <a:t> </a:t>
                      </a:r>
                      <a:r>
                        <a:rPr lang="cs-CZ" sz="1200" b="1" dirty="0" err="1">
                          <a:effectLst/>
                        </a:rPr>
                        <a:t>Epiphany</a:t>
                      </a:r>
                      <a:r>
                        <a:rPr lang="cs-CZ" sz="1200" b="0" dirty="0">
                          <a:effectLst/>
                        </a:rPr>
                        <a:t>)</a:t>
                      </a:r>
                      <a:endParaRPr lang="cs-CZ" sz="1200" dirty="0"/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3.4</a:t>
                      </a:r>
                      <a:endParaRPr lang="en-US" sz="1200" dirty="0"/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 smtClean="0">
                          <a:solidFill>
                            <a:srgbClr val="000000"/>
                          </a:solidFill>
                          <a:effectLst/>
                        </a:rPr>
                        <a:t>2.28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 err="1">
                          <a:solidFill>
                            <a:srgbClr val="000000"/>
                          </a:solidFill>
                          <a:effectLst/>
                        </a:rPr>
                        <a:t>Manual</a:t>
                      </a:r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cs-CZ" sz="1200" dirty="0" err="1" smtClean="0">
                          <a:solidFill>
                            <a:srgbClr val="000000"/>
                          </a:solidFill>
                          <a:effectLst/>
                        </a:rPr>
                        <a:t>install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E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 smtClean="0">
                          <a:solidFill>
                            <a:srgbClr val="000000"/>
                          </a:solidFill>
                          <a:effectLst/>
                        </a:rPr>
                        <a:t>2.28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4549" marR="34549" marT="17275" marB="17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3528" y="6453336"/>
            <a:ext cx="4823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Zdroj: http://en.wikipedia.org/wiki/HTML5_video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8848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říct na závěr?</a:t>
            </a:r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8700" dirty="0" smtClean="0"/>
              <a:t>?</a:t>
            </a:r>
            <a:endParaRPr lang="cs-CZ" sz="28700" dirty="0"/>
          </a:p>
        </p:txBody>
      </p:sp>
    </p:spTree>
    <p:extLst>
      <p:ext uri="{BB962C8B-B14F-4D97-AF65-F5344CB8AC3E}">
        <p14:creationId xmlns:p14="http://schemas.microsoft.com/office/powerpoint/2010/main" val="61162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182</Words>
  <Application>Microsoft Office PowerPoint</Application>
  <PresentationFormat>On-screen Show (4:3)</PresentationFormat>
  <Paragraphs>85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&lt;video&gt; wars</vt:lpstr>
      <vt:lpstr>A video element is used for playing videos or movies, and audio files with captions.</vt:lpstr>
      <vt:lpstr>&lt;video&gt; umí</vt:lpstr>
      <vt:lpstr>demo</vt:lpstr>
      <vt:lpstr>&lt;video&gt; umí občas</vt:lpstr>
      <vt:lpstr>demo</vt:lpstr>
      <vt:lpstr>Formáty</vt:lpstr>
      <vt:lpstr>Podpora formátů</vt:lpstr>
      <vt:lpstr>Co říct na závěr?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&lt;video&gt; wars</dc:title>
  <dc:creator>Stepan Bechynsky</dc:creator>
  <cp:lastModifiedBy>Stepan Bechynsky</cp:lastModifiedBy>
  <cp:revision>8</cp:revision>
  <dcterms:created xsi:type="dcterms:W3CDTF">2012-05-14T11:50:16Z</dcterms:created>
  <dcterms:modified xsi:type="dcterms:W3CDTF">2012-05-16T08:28:35Z</dcterms:modified>
</cp:coreProperties>
</file>