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9" r:id="rId4"/>
    <p:sldId id="260" r:id="rId5"/>
    <p:sldId id="270" r:id="rId6"/>
    <p:sldId id="273" r:id="rId7"/>
    <p:sldId id="271" r:id="rId8"/>
    <p:sldId id="284" r:id="rId9"/>
    <p:sldId id="263" r:id="rId10"/>
    <p:sldId id="281" r:id="rId11"/>
    <p:sldId id="274" r:id="rId12"/>
    <p:sldId id="283" r:id="rId13"/>
    <p:sldId id="285" r:id="rId14"/>
    <p:sldId id="276" r:id="rId15"/>
    <p:sldId id="286" r:id="rId16"/>
    <p:sldId id="265" r:id="rId17"/>
    <p:sldId id="266" r:id="rId18"/>
    <p:sldId id="267" r:id="rId19"/>
    <p:sldId id="280" r:id="rId20"/>
    <p:sldId id="287" r:id="rId21"/>
    <p:sldId id="268" r:id="rId22"/>
    <p:sldId id="277" r:id="rId23"/>
    <p:sldId id="275" r:id="rId24"/>
    <p:sldId id="279" r:id="rId25"/>
    <p:sldId id="269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AF68E-ADBD-4D00-A884-322BDE2ED18F}" type="datetimeFigureOut">
              <a:rPr lang="cs-CZ" smtClean="0"/>
              <a:t>16.10.2012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DEE31-9C5A-4FDE-AA7A-5AC7AD201E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647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DEE31-9C5A-4FDE-AA7A-5AC7AD201EC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555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DEE31-9C5A-4FDE-AA7A-5AC7AD201ECD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150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16.10.2012</a:t>
            </a:r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Europen - Vílanec u Jihlavy (16.10.2012)</a:t>
            </a: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890B6-C464-46BD-BF58-AE93333C085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16.10.2012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Europen - Vílanec u Jihlavy (16.10.2012)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890B6-C464-46BD-BF58-AE93333C08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16.10.2012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Europen - Vílanec u Jihlavy (16.10.2012)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890B6-C464-46BD-BF58-AE93333C08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16.10.2012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Europen - Vílanec u Jihlavy (16.10.2012)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890B6-C464-46BD-BF58-AE93333C08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16.10.2012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Europen - Vílanec u Jihlavy (16.10.2012)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890B6-C464-46BD-BF58-AE93333C085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16.10.2012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Europen - Vílanec u Jihlavy (16.10.2012)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890B6-C464-46BD-BF58-AE93333C08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16.10.2012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Europen - Vílanec u Jihlavy (16.10.2012)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890B6-C464-46BD-BF58-AE93333C08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16.10.2012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Europen - Vílanec u Jihlavy (16.10.2012)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890B6-C464-46BD-BF58-AE93333C08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16.10.2012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Europen - Vílanec u Jihlavy (16.10.2012)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890B6-C464-46BD-BF58-AE93333C085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16.10.2012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Europen - Vílanec u Jihlavy (16.10.2012)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890B6-C464-46BD-BF58-AE93333C08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smtClean="0"/>
              <a:t>16.10.2012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Europen - Vílanec u Jihlavy (16.10.2012)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890B6-C464-46BD-BF58-AE93333C085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cs-CZ" smtClean="0"/>
              <a:t>16.10.2012</a:t>
            </a:r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Europen - Vílanec u Jihlavy (16.10.2012)</a:t>
            </a: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5A890B6-C464-46BD-BF58-AE93333C085C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Oracle</a:t>
            </a:r>
            <a:r>
              <a:rPr lang="cs-CZ" dirty="0" smtClean="0"/>
              <a:t> </a:t>
            </a:r>
            <a:r>
              <a:rPr lang="cs-CZ" dirty="0" err="1" smtClean="0"/>
              <a:t>flashback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Jiroušek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petr</a:t>
            </a:r>
            <a:r>
              <a:rPr lang="en-US" dirty="0" smtClean="0"/>
              <a:t>@</a:t>
            </a:r>
            <a:r>
              <a:rPr lang="cs-CZ" dirty="0" smtClean="0"/>
              <a:t>civ.zcu.cz)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47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UNDO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Fyzicky je to zvláštní soubor</a:t>
            </a:r>
          </a:p>
          <a:p>
            <a:r>
              <a:rPr lang="cs-CZ" dirty="0" smtClean="0"/>
              <a:t>Prakticky se sem ukládá vždy původní hodnota</a:t>
            </a:r>
          </a:p>
          <a:p>
            <a:r>
              <a:rPr lang="cs-CZ" dirty="0" smtClean="0"/>
              <a:t>Nová hodnota se rovnou zapíše do tabulky – a označí se</a:t>
            </a:r>
          </a:p>
          <a:p>
            <a:r>
              <a:rPr lang="cs-CZ" dirty="0" smtClean="0"/>
              <a:t>Pokud jiný uživatel narazí při prohlížení na takto označenou hodnotu, databáze mu místo ní „podstrčí“ hodnotu z UNDO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5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UNDO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1518736"/>
              </p:ext>
            </p:extLst>
          </p:nvPr>
        </p:nvGraphicFramePr>
        <p:xfrm>
          <a:off x="1435100" y="1447800"/>
          <a:ext cx="4865092" cy="2362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002"/>
                <a:gridCol w="1011754"/>
                <a:gridCol w="1152128"/>
                <a:gridCol w="720080"/>
                <a:gridCol w="1152128"/>
              </a:tblGrid>
              <a:tr h="486217">
                <a:tc gridSpan="5">
                  <a:txBody>
                    <a:bodyPr/>
                    <a:lstStyle/>
                    <a:p>
                      <a:r>
                        <a:rPr lang="cs-CZ" sz="1600" dirty="0" smtClean="0"/>
                        <a:t>Tabulka OBYVATELE</a:t>
                      </a:r>
                    </a:p>
                    <a:p>
                      <a:r>
                        <a:rPr lang="cs-CZ" sz="1600" dirty="0" smtClean="0"/>
                        <a:t>Jméno</a:t>
                      </a:r>
                      <a:r>
                        <a:rPr lang="cs-CZ" sz="1600" baseline="0" dirty="0" smtClean="0"/>
                        <a:t>   Příjmení    Adresa       Město    Číslo OP</a:t>
                      </a:r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42855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Novák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Adam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Zelená</a:t>
                      </a:r>
                      <a:r>
                        <a:rPr lang="cs-CZ" sz="1600" baseline="0" dirty="0" smtClean="0"/>
                        <a:t> 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Cheb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111111111</a:t>
                      </a:r>
                      <a:endParaRPr lang="cs-CZ" sz="16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Novák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Aleš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Modrá 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Aš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222222222</a:t>
                      </a:r>
                      <a:endParaRPr lang="cs-CZ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Novák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Arnold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Květná</a:t>
                      </a:r>
                      <a:r>
                        <a:rPr lang="cs-CZ" sz="1600" baseline="0" dirty="0" smtClean="0"/>
                        <a:t> 9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Most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333333333</a:t>
                      </a:r>
                      <a:endParaRPr lang="cs-CZ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Novák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Artur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Letní 22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Praha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444444444</a:t>
                      </a:r>
                      <a:endParaRPr lang="cs-CZ" sz="1600" dirty="0"/>
                    </a:p>
                  </a:txBody>
                  <a:tcPr/>
                </a:tc>
              </a:tr>
              <a:tr h="38480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…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…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…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…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331640" y="3356992"/>
            <a:ext cx="37689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U</a:t>
            </a:r>
            <a:r>
              <a:rPr lang="cs-CZ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živatel</a:t>
            </a:r>
            <a:r>
              <a:rPr lang="cs-CZ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 UREDNIK38</a:t>
            </a:r>
            <a:endParaRPr lang="en-US" b="1" dirty="0" smtClean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Update obyvatele</a:t>
            </a:r>
          </a:p>
          <a:p>
            <a:r>
              <a:rPr lang="cs-CZ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cs-CZ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et adresa=</a:t>
            </a:r>
            <a:r>
              <a:rPr lang="en-US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‘</a:t>
            </a:r>
            <a:r>
              <a:rPr lang="cs-CZ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Žlutá 7</a:t>
            </a:r>
            <a:r>
              <a:rPr lang="en-US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’</a:t>
            </a:r>
          </a:p>
          <a:p>
            <a:r>
              <a:rPr lang="cs-CZ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here </a:t>
            </a:r>
            <a:r>
              <a:rPr lang="en-US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cislo_op</a:t>
            </a:r>
            <a:r>
              <a:rPr lang="en-US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=‘111111111’</a:t>
            </a:r>
            <a:endParaRPr lang="cs-CZ" dirty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Šipka doprava 5"/>
          <p:cNvSpPr/>
          <p:nvPr/>
        </p:nvSpPr>
        <p:spPr>
          <a:xfrm flipH="1">
            <a:off x="5100620" y="2629946"/>
            <a:ext cx="1668466" cy="1068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UNDO MANAGER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667772" y="1656386"/>
            <a:ext cx="2304256" cy="2699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135824" y="259074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UNDO</a:t>
            </a: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176587"/>
            <a:ext cx="2664296" cy="504825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2483768" y="2241158"/>
            <a:ext cx="710591" cy="230832"/>
          </a:xfrm>
          <a:prstGeom prst="rect">
            <a:avLst/>
          </a:prstGeom>
          <a:solidFill>
            <a:schemeClr val="accent2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cs-CZ" sz="900" dirty="0">
                <a:latin typeface="Courier New" pitchFamily="49" charset="0"/>
                <a:cs typeface="Courier New" pitchFamily="49" charset="0"/>
              </a:rPr>
              <a:t>Žlutá 7</a:t>
            </a:r>
            <a:endParaRPr lang="cs-CZ" sz="9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070038" y="3178927"/>
            <a:ext cx="1411696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Zelen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á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2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 flipH="1" flipV="1">
            <a:off x="3216130" y="2404596"/>
            <a:ext cx="3853908" cy="774332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1331640" y="4509120"/>
            <a:ext cx="3768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U</a:t>
            </a:r>
            <a:r>
              <a:rPr lang="cs-CZ" b="1" dirty="0" err="1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živatel</a:t>
            </a:r>
            <a:r>
              <a:rPr lang="cs-CZ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UREDNICE22</a:t>
            </a:r>
            <a:endParaRPr lang="en-US" b="1" dirty="0" smtClean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cs-CZ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cs-CZ" dirty="0" err="1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elect</a:t>
            </a:r>
            <a:r>
              <a:rPr lang="cs-CZ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* </a:t>
            </a:r>
            <a:r>
              <a:rPr lang="cs-CZ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obyvatele</a:t>
            </a:r>
          </a:p>
          <a:p>
            <a:r>
              <a:rPr lang="en-US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dirty="0" err="1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cislo_op</a:t>
            </a:r>
            <a:r>
              <a:rPr lang="en-US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=‘111111111’</a:t>
            </a:r>
            <a:endParaRPr lang="cs-CZ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436096" y="4941168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cs-CZ" b="1" dirty="0" smtClean="0"/>
              <a:t>Novák</a:t>
            </a:r>
            <a:r>
              <a:rPr lang="en-US" b="1" dirty="0" smtClean="0"/>
              <a:t>     </a:t>
            </a:r>
            <a:r>
              <a:rPr lang="cs-CZ" b="1" dirty="0" smtClean="0"/>
              <a:t>Adam</a:t>
            </a:r>
            <a:r>
              <a:rPr lang="en-US" dirty="0" smtClean="0"/>
              <a:t>          </a:t>
            </a:r>
            <a:r>
              <a:rPr lang="cs-CZ" b="1" dirty="0" smtClean="0"/>
              <a:t>Zelená </a:t>
            </a:r>
            <a:r>
              <a:rPr lang="cs-CZ" b="1" dirty="0"/>
              <a:t>2</a:t>
            </a:r>
            <a:endParaRPr lang="cs-CZ" dirty="0"/>
          </a:p>
          <a:p>
            <a:pPr fontAlgn="t"/>
            <a:r>
              <a:rPr lang="cs-CZ" b="1" dirty="0" smtClean="0"/>
              <a:t>Cheb</a:t>
            </a:r>
            <a:r>
              <a:rPr lang="en-US" b="1" dirty="0" smtClean="0"/>
              <a:t>      </a:t>
            </a:r>
            <a:r>
              <a:rPr lang="cs-CZ" b="1" dirty="0" smtClean="0"/>
              <a:t>111111111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436096" y="5847655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cs-CZ" b="1" dirty="0" smtClean="0"/>
              <a:t>Novák</a:t>
            </a:r>
            <a:r>
              <a:rPr lang="en-US" b="1" dirty="0" smtClean="0"/>
              <a:t>     </a:t>
            </a:r>
            <a:r>
              <a:rPr lang="cs-CZ" b="1" dirty="0" smtClean="0"/>
              <a:t>Adam</a:t>
            </a:r>
            <a:r>
              <a:rPr lang="en-US" dirty="0" smtClean="0"/>
              <a:t>          </a:t>
            </a:r>
            <a:r>
              <a:rPr lang="cs-CZ" b="1" dirty="0" smtClean="0"/>
              <a:t>Žlutá 7</a:t>
            </a:r>
            <a:endParaRPr lang="cs-CZ" dirty="0"/>
          </a:p>
          <a:p>
            <a:pPr fontAlgn="t"/>
            <a:r>
              <a:rPr lang="cs-CZ" b="1" dirty="0" smtClean="0"/>
              <a:t>Cheb</a:t>
            </a:r>
            <a:r>
              <a:rPr lang="en-US" b="1" dirty="0" smtClean="0"/>
              <a:t>      </a:t>
            </a:r>
            <a:r>
              <a:rPr lang="cs-CZ" b="1" dirty="0" smtClean="0"/>
              <a:t>111111111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331640" y="5818038"/>
            <a:ext cx="3768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Select</a:t>
            </a:r>
            <a:r>
              <a:rPr lang="cs-CZ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* </a:t>
            </a:r>
            <a:r>
              <a:rPr lang="cs-CZ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obyvatele</a:t>
            </a:r>
          </a:p>
          <a:p>
            <a:r>
              <a:rPr lang="en-US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dirty="0" err="1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cislo_op</a:t>
            </a:r>
            <a:r>
              <a:rPr lang="en-US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=‘111111111’</a:t>
            </a:r>
            <a:endParaRPr lang="cs-CZ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331640" y="5435932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Commit</a:t>
            </a:r>
            <a:endParaRPr lang="cs-CZ" dirty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Šipka doprava 21"/>
          <p:cNvSpPr/>
          <p:nvPr/>
        </p:nvSpPr>
        <p:spPr>
          <a:xfrm>
            <a:off x="5100620" y="5086925"/>
            <a:ext cx="335476" cy="430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prava 22"/>
          <p:cNvSpPr/>
          <p:nvPr/>
        </p:nvSpPr>
        <p:spPr>
          <a:xfrm>
            <a:off x="5076056" y="5949280"/>
            <a:ext cx="335476" cy="430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395" y="2791762"/>
            <a:ext cx="637516" cy="671069"/>
          </a:xfrm>
          <a:prstGeom prst="rect">
            <a:avLst/>
          </a:prstGeom>
        </p:spPr>
      </p:pic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47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7341E-7 L -0.11198 0.0011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08" y="4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D7E7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6" grpId="1" animBg="1"/>
      <p:bldP spid="6" grpId="2" animBg="1"/>
      <p:bldP spid="7" grpId="0" animBg="1"/>
      <p:bldP spid="8" grpId="0"/>
      <p:bldP spid="10" grpId="0" animBg="1"/>
      <p:bldP spid="11" grpId="0" animBg="1"/>
      <p:bldP spid="17" grpId="0"/>
      <p:bldP spid="18" grpId="0"/>
      <p:bldP spid="19" grpId="0"/>
      <p:bldP spid="20" grpId="0"/>
      <p:bldP spid="21" grpId="0"/>
      <p:bldP spid="22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UNDO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667772" y="1628800"/>
            <a:ext cx="2304256" cy="2699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135824" y="259074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UNDO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xfrm>
            <a:off x="1403648" y="1436712"/>
            <a:ext cx="7498080" cy="4800600"/>
          </a:xfrm>
        </p:spPr>
        <p:txBody>
          <a:bodyPr/>
          <a:lstStyle/>
          <a:p>
            <a:r>
              <a:rPr lang="cs-CZ" dirty="0" smtClean="0"/>
              <a:t>UNDO se zaplňuje</a:t>
            </a:r>
          </a:p>
          <a:p>
            <a:pPr marL="82296" indent="0">
              <a:buNone/>
            </a:pPr>
            <a:r>
              <a:rPr lang="cs-CZ" dirty="0" smtClean="0"/>
              <a:t>   postupně</a:t>
            </a:r>
          </a:p>
          <a:p>
            <a:r>
              <a:rPr lang="cs-CZ" dirty="0" smtClean="0"/>
              <a:t>Když se dojde na konec</a:t>
            </a:r>
          </a:p>
          <a:p>
            <a:pPr marL="82296" indent="0">
              <a:buNone/>
            </a:pPr>
            <a:r>
              <a:rPr lang="cs-CZ" dirty="0" smtClean="0"/>
              <a:t>   začne se opět od začátku</a:t>
            </a:r>
          </a:p>
          <a:p>
            <a:r>
              <a:rPr lang="cs-CZ" dirty="0" smtClean="0"/>
              <a:t>Časem dojde k přepisování</a:t>
            </a:r>
          </a:p>
          <a:p>
            <a:r>
              <a:rPr lang="cs-CZ" dirty="0" smtClean="0"/>
              <a:t>A to je přesně ta hranice, do kdy fungují </a:t>
            </a:r>
            <a:r>
              <a:rPr lang="cs-CZ" dirty="0" err="1" smtClean="0"/>
              <a:t>Oracle</a:t>
            </a:r>
            <a:r>
              <a:rPr lang="cs-CZ" dirty="0" smtClean="0"/>
              <a:t> </a:t>
            </a:r>
            <a:r>
              <a:rPr lang="cs-CZ" dirty="0" err="1" smtClean="0"/>
              <a:t>flashback</a:t>
            </a:r>
            <a:r>
              <a:rPr lang="cs-CZ" dirty="0" smtClean="0"/>
              <a:t> technologie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7020272" y="3178927"/>
            <a:ext cx="1411696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Zelen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á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2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7020272" y="3635732"/>
            <a:ext cx="1411696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Veveří 11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7020272" y="2708920"/>
            <a:ext cx="1411696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Květná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2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7020272" y="2267580"/>
            <a:ext cx="1411696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Plzeň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7020272" y="1835532"/>
            <a:ext cx="1411696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Praha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7020272" y="3178927"/>
            <a:ext cx="1411696" cy="36933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Rakovník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Zahnutá šipka doprava 13"/>
          <p:cNvSpPr/>
          <p:nvPr/>
        </p:nvSpPr>
        <p:spPr>
          <a:xfrm flipV="1">
            <a:off x="5652120" y="1772816"/>
            <a:ext cx="864096" cy="22322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Zástupný symbol pro zápatí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89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UNDO</a:t>
            </a:r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xfrm>
            <a:off x="1403648" y="1436712"/>
            <a:ext cx="7498080" cy="4800600"/>
          </a:xfrm>
        </p:spPr>
        <p:txBody>
          <a:bodyPr>
            <a:normAutofit/>
          </a:bodyPr>
          <a:lstStyle/>
          <a:p>
            <a:r>
              <a:rPr lang="cs-CZ" dirty="0" smtClean="0"/>
              <a:t>Je možné </a:t>
            </a:r>
            <a:r>
              <a:rPr lang="cs-CZ" dirty="0"/>
              <a:t>definovat RETENTION </a:t>
            </a:r>
            <a:r>
              <a:rPr lang="cs-CZ" dirty="0" smtClean="0"/>
              <a:t>GUARANTEE</a:t>
            </a:r>
          </a:p>
          <a:p>
            <a:r>
              <a:rPr lang="cs-CZ" dirty="0" smtClean="0"/>
              <a:t>Je to čas, po který se původní hodnoty v UNDO určitě nebudou přepisovat</a:t>
            </a:r>
          </a:p>
          <a:p>
            <a:r>
              <a:rPr lang="cs-CZ" dirty="0" smtClean="0"/>
              <a:t>Teoreticky ale pak může dojít k tomu, že nové transakce se nespustí … budou čekat, než se jim uvolní místo v UNDO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54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Flashback</a:t>
            </a:r>
            <a:r>
              <a:rPr lang="cs-CZ" dirty="0" smtClean="0"/>
              <a:t> </a:t>
            </a:r>
            <a:r>
              <a:rPr lang="cs-CZ" dirty="0" err="1" smtClean="0"/>
              <a:t>query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cs typeface="Courier New" pitchFamily="49" charset="0"/>
              </a:rPr>
              <a:t>M</a:t>
            </a:r>
            <a:r>
              <a:rPr lang="cs-CZ" dirty="0" err="1" smtClean="0">
                <a:cs typeface="Courier New" pitchFamily="49" charset="0"/>
              </a:rPr>
              <a:t>ůžeme</a:t>
            </a:r>
            <a:r>
              <a:rPr lang="cs-CZ" dirty="0" smtClean="0">
                <a:cs typeface="Courier New" pitchFamily="49" charset="0"/>
              </a:rPr>
              <a:t> se dostat k historickým datům</a:t>
            </a:r>
          </a:p>
          <a:p>
            <a:r>
              <a:rPr lang="cs-CZ" dirty="0" smtClean="0">
                <a:cs typeface="Courier New" pitchFamily="49" charset="0"/>
              </a:rPr>
              <a:t>Typické použití</a:t>
            </a:r>
          </a:p>
          <a:p>
            <a:pPr marL="82296" indent="0">
              <a:buNone/>
            </a:pP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Create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table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OBYVATELE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1 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82296" indent="0">
              <a:buNone/>
            </a:pPr>
            <a:r>
              <a:rPr lang="cs-CZ" sz="2000" dirty="0">
                <a:latin typeface="Courier New" pitchFamily="49" charset="0"/>
                <a:cs typeface="Courier New" pitchFamily="49" charset="0"/>
              </a:rPr>
              <a:t>as 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select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* from OBYVATELE</a:t>
            </a:r>
          </a:p>
          <a:p>
            <a:pPr marL="82296" indent="0">
              <a:buNone/>
            </a:pPr>
            <a:r>
              <a:rPr lang="cs-CZ" sz="2000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s of timestamp &lt;p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řesný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čas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nebo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SCN&gt;</a:t>
            </a:r>
            <a:endParaRPr lang="cs-CZ" dirty="0">
              <a:cs typeface="Courier New" pitchFamily="49" charset="0"/>
            </a:endParaRPr>
          </a:p>
          <a:p>
            <a:r>
              <a:rPr lang="cs-CZ" dirty="0" smtClean="0">
                <a:cs typeface="Courier New" pitchFamily="49" charset="0"/>
              </a:rPr>
              <a:t>Místo přesného času lze použít tzv. SCN (</a:t>
            </a:r>
            <a:r>
              <a:rPr lang="cs-CZ" dirty="0" err="1" smtClean="0">
                <a:cs typeface="Courier New" pitchFamily="49" charset="0"/>
              </a:rPr>
              <a:t>System</a:t>
            </a:r>
            <a:r>
              <a:rPr lang="cs-CZ" dirty="0" smtClean="0">
                <a:cs typeface="Courier New" pitchFamily="49" charset="0"/>
              </a:rPr>
              <a:t> </a:t>
            </a:r>
            <a:r>
              <a:rPr lang="cs-CZ" dirty="0" err="1" smtClean="0">
                <a:cs typeface="Courier New" pitchFamily="49" charset="0"/>
              </a:rPr>
              <a:t>Change</a:t>
            </a:r>
            <a:r>
              <a:rPr lang="cs-CZ" dirty="0" smtClean="0">
                <a:cs typeface="Courier New" pitchFamily="49" charset="0"/>
              </a:rPr>
              <a:t> </a:t>
            </a:r>
            <a:r>
              <a:rPr lang="cs-CZ" dirty="0" err="1" smtClean="0">
                <a:cs typeface="Courier New" pitchFamily="49" charset="0"/>
              </a:rPr>
              <a:t>Number</a:t>
            </a:r>
            <a:r>
              <a:rPr lang="cs-CZ" dirty="0" smtClean="0">
                <a:cs typeface="Courier New" pitchFamily="49" charset="0"/>
              </a:rPr>
              <a:t>)</a:t>
            </a:r>
          </a:p>
          <a:p>
            <a:r>
              <a:rPr lang="cs-CZ" dirty="0" smtClean="0">
                <a:cs typeface="Courier New" pitchFamily="49" charset="0"/>
              </a:rPr>
              <a:t>Synchronizaci všech souborů – vznik nového SCN – provádí </a:t>
            </a:r>
            <a:r>
              <a:rPr lang="cs-CZ" dirty="0" err="1" smtClean="0">
                <a:cs typeface="Courier New" pitchFamily="49" charset="0"/>
              </a:rPr>
              <a:t>Oracle</a:t>
            </a:r>
            <a:r>
              <a:rPr lang="cs-CZ" dirty="0" smtClean="0">
                <a:cs typeface="Courier New" pitchFamily="49" charset="0"/>
              </a:rPr>
              <a:t> každé </a:t>
            </a:r>
            <a:r>
              <a:rPr lang="cs-CZ" dirty="0" err="1" smtClean="0">
                <a:cs typeface="Courier New" pitchFamily="49" charset="0"/>
              </a:rPr>
              <a:t>max</a:t>
            </a:r>
            <a:r>
              <a:rPr lang="cs-CZ" dirty="0" smtClean="0">
                <a:cs typeface="Courier New" pitchFamily="49" charset="0"/>
              </a:rPr>
              <a:t> 3 s</a:t>
            </a:r>
            <a:endParaRPr lang="en-US" dirty="0" smtClean="0">
              <a:cs typeface="Courier New" pitchFamily="49" charset="0"/>
            </a:endParaRP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82296" indent="0">
              <a:buNone/>
            </a:pPr>
            <a:endParaRPr lang="cs-CZ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77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Flashback</a:t>
            </a:r>
            <a:r>
              <a:rPr lang="cs-CZ" dirty="0" smtClean="0"/>
              <a:t> </a:t>
            </a:r>
            <a:r>
              <a:rPr lang="cs-CZ" dirty="0" err="1" smtClean="0"/>
              <a:t>version</a:t>
            </a:r>
            <a:r>
              <a:rPr lang="cs-CZ" dirty="0" smtClean="0"/>
              <a:t> </a:t>
            </a:r>
            <a:r>
              <a:rPr lang="cs-CZ" dirty="0" err="1" smtClean="0"/>
              <a:t>query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cs typeface="Courier New" pitchFamily="49" charset="0"/>
              </a:rPr>
              <a:t>Je rozšířením </a:t>
            </a:r>
            <a:r>
              <a:rPr lang="cs-CZ" dirty="0" err="1" smtClean="0">
                <a:cs typeface="Courier New" pitchFamily="49" charset="0"/>
              </a:rPr>
              <a:t>Flashback</a:t>
            </a:r>
            <a:r>
              <a:rPr lang="cs-CZ" dirty="0" smtClean="0">
                <a:cs typeface="Courier New" pitchFamily="49" charset="0"/>
              </a:rPr>
              <a:t> </a:t>
            </a:r>
            <a:r>
              <a:rPr lang="cs-CZ" dirty="0" err="1" smtClean="0">
                <a:cs typeface="Courier New" pitchFamily="49" charset="0"/>
              </a:rPr>
              <a:t>query</a:t>
            </a:r>
            <a:endParaRPr lang="cs-CZ" dirty="0" smtClean="0">
              <a:cs typeface="Courier New" pitchFamily="49" charset="0"/>
            </a:endParaRPr>
          </a:p>
          <a:p>
            <a:r>
              <a:rPr lang="cs-CZ" dirty="0" smtClean="0">
                <a:cs typeface="Courier New" pitchFamily="49" charset="0"/>
              </a:rPr>
              <a:t>Umí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cs-CZ" dirty="0" smtClean="0">
                <a:cs typeface="Courier New" pitchFamily="49" charset="0"/>
              </a:rPr>
              <a:t>vypsat komplet historii dat v tabulce:</a:t>
            </a:r>
            <a:endParaRPr lang="en-US" dirty="0">
              <a:cs typeface="Courier New" pitchFamily="49" charset="0"/>
            </a:endParaRPr>
          </a:p>
          <a:p>
            <a:pPr marL="82296" indent="0">
              <a:buNone/>
            </a:pP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adresa,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cislo_op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82296" indent="0">
              <a:buNone/>
            </a:pP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versions_starttime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as start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82296" indent="0">
              <a:buNone/>
            </a:pP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versions_endtime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as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end,</a:t>
            </a:r>
          </a:p>
          <a:p>
            <a:pPr marL="82296" indent="0">
              <a:buNone/>
            </a:pP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versions_operation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as op </a:t>
            </a:r>
            <a:endParaRPr lang="cs-CZ" sz="2000" dirty="0" smtClean="0">
              <a:latin typeface="Courier New" pitchFamily="49" charset="0"/>
              <a:cs typeface="Courier New" pitchFamily="49" charset="0"/>
            </a:endParaRPr>
          </a:p>
          <a:p>
            <a:pPr marL="82296" indent="0">
              <a:buNone/>
            </a:pP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from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obyvatele</a:t>
            </a:r>
          </a:p>
          <a:p>
            <a:pPr marL="82296" indent="0">
              <a:buNone/>
            </a:pPr>
            <a:endParaRPr lang="cs-CZ" sz="2000" dirty="0" smtClean="0">
              <a:latin typeface="Courier New" pitchFamily="49" charset="0"/>
              <a:cs typeface="Courier New" pitchFamily="49" charset="0"/>
            </a:endParaRPr>
          </a:p>
          <a:p>
            <a:pPr marL="82296" indent="0">
              <a:buNone/>
            </a:pP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Adresa   </a:t>
            </a:r>
            <a:r>
              <a:rPr lang="cs-CZ" sz="1800" dirty="0" err="1" smtClean="0">
                <a:latin typeface="Courier New" pitchFamily="49" charset="0"/>
                <a:cs typeface="Courier New" pitchFamily="49" charset="0"/>
              </a:rPr>
              <a:t>Cislo_op</a:t>
            </a: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  Start          End            Op</a:t>
            </a:r>
          </a:p>
          <a:p>
            <a:pPr marL="82296" indent="0">
              <a:buNone/>
            </a:pP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---------------------------------------------------</a:t>
            </a:r>
          </a:p>
          <a:p>
            <a:pPr marL="82296" indent="0">
              <a:buNone/>
            </a:pP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Zelená 2 111111111 01.12.11 </a:t>
            </a: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7:35  </a:t>
            </a: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03.07.12 15:45 U</a:t>
            </a:r>
          </a:p>
          <a:p>
            <a:pPr marL="82296" indent="0">
              <a:buNone/>
            </a:pP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Horní 11 666666666 08.07.12 </a:t>
            </a: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11:11  </a:t>
            </a: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15.07.12 13:09 I</a:t>
            </a:r>
          </a:p>
          <a:p>
            <a:pPr marL="82296" indent="0">
              <a:buNone/>
            </a:pP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Mostní </a:t>
            </a:r>
            <a:r>
              <a:rPr lang="cs-CZ" sz="1800" dirty="0">
                <a:latin typeface="Courier New" pitchFamily="49" charset="0"/>
                <a:cs typeface="Courier New" pitchFamily="49" charset="0"/>
              </a:rPr>
              <a:t>2 111111111 </a:t>
            </a: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03.07.12 </a:t>
            </a: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15:45  </a:t>
            </a: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17.07.12 09:11 </a:t>
            </a:r>
            <a:r>
              <a:rPr lang="cs-CZ" sz="1800" dirty="0">
                <a:latin typeface="Courier New" pitchFamily="49" charset="0"/>
                <a:cs typeface="Courier New" pitchFamily="49" charset="0"/>
              </a:rPr>
              <a:t>U</a:t>
            </a:r>
          </a:p>
          <a:p>
            <a:pPr marL="82296" indent="0">
              <a:buNone/>
            </a:pP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Květná 9 333333333 17.06.11 </a:t>
            </a: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12:23  </a:t>
            </a: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21.07.12 08:45 D </a:t>
            </a:r>
            <a:endParaRPr lang="cs-CZ" sz="1800" dirty="0">
              <a:latin typeface="Courier New" pitchFamily="49" charset="0"/>
              <a:cs typeface="Courier New" pitchFamily="49" charset="0"/>
            </a:endParaRPr>
          </a:p>
          <a:p>
            <a:pPr marL="82296" indent="0">
              <a:buNone/>
            </a:pPr>
            <a:endParaRPr lang="cs-CZ" sz="1800" dirty="0" smtClean="0">
              <a:latin typeface="Courier New" pitchFamily="49" charset="0"/>
              <a:cs typeface="Courier New" pitchFamily="49" charset="0"/>
            </a:endParaRPr>
          </a:p>
          <a:p>
            <a:pPr marL="82296" indent="0">
              <a:buNone/>
            </a:pPr>
            <a:r>
              <a:rPr lang="cs-CZ" sz="1800" dirty="0" smtClean="0">
                <a:latin typeface="Courier New" pitchFamily="49" charset="0"/>
                <a:cs typeface="Courier New" pitchFamily="49" charset="0"/>
              </a:rPr>
              <a:t>       </a:t>
            </a:r>
            <a:endParaRPr lang="cs-CZ" sz="1800" dirty="0">
              <a:latin typeface="Courier New" pitchFamily="49" charset="0"/>
              <a:cs typeface="Courier New" pitchFamily="49" charset="0"/>
            </a:endParaRPr>
          </a:p>
          <a:p>
            <a:pPr marL="82296" indent="0">
              <a:buNone/>
            </a:pPr>
            <a:endParaRPr lang="cs-CZ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38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Flashback</a:t>
            </a:r>
            <a:r>
              <a:rPr lang="cs-CZ" dirty="0" smtClean="0"/>
              <a:t> table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Tabulku posuneme zpět v čase </a:t>
            </a:r>
          </a:p>
          <a:p>
            <a:pPr marL="82296" indent="0">
              <a:buNone/>
            </a:pP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Fl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shback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table obyvatele 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82296" indent="0"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to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&lt;p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řesný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čas nebo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SCN&gt;</a:t>
            </a:r>
            <a:endParaRPr lang="cs-CZ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/>
              <a:t>Umí </a:t>
            </a:r>
            <a:r>
              <a:rPr lang="cs-CZ" dirty="0"/>
              <a:t>u</a:t>
            </a:r>
            <a:r>
              <a:rPr lang="cs-CZ" dirty="0" smtClean="0"/>
              <a:t>hlídat vazby na potomky/rodiče</a:t>
            </a:r>
            <a:endParaRPr lang="cs-CZ" dirty="0"/>
          </a:p>
          <a:p>
            <a:r>
              <a:rPr lang="cs-CZ" dirty="0"/>
              <a:t>U</a:t>
            </a:r>
            <a:r>
              <a:rPr lang="cs-CZ" dirty="0" smtClean="0"/>
              <a:t>mí spustit se zapnutými nebo vypnutými </a:t>
            </a:r>
            <a:r>
              <a:rPr lang="cs-CZ" dirty="0" err="1" smtClean="0"/>
              <a:t>triggery</a:t>
            </a:r>
            <a:endParaRPr lang="cs-CZ" dirty="0" smtClean="0"/>
          </a:p>
          <a:p>
            <a:r>
              <a:rPr lang="cs-CZ" dirty="0" smtClean="0"/>
              <a:t>Samozřejmě tímto definitivně ztrácíme všechna data od zvoleného okamžiku do současnosti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Flashback</a:t>
            </a:r>
            <a:r>
              <a:rPr lang="cs-CZ" dirty="0" smtClean="0"/>
              <a:t> drop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Jde o klasický odpadkový koš</a:t>
            </a:r>
            <a:endParaRPr lang="cs-CZ" dirty="0"/>
          </a:p>
          <a:p>
            <a:r>
              <a:rPr lang="cs-CZ" dirty="0" smtClean="0"/>
              <a:t>Syntaxe úplně triviální</a:t>
            </a:r>
          </a:p>
          <a:p>
            <a:pPr marL="82296" indent="0">
              <a:buNone/>
            </a:pPr>
            <a:endParaRPr lang="cs-CZ" sz="2200" dirty="0" smtClean="0">
              <a:latin typeface="Courier New" pitchFamily="49" charset="0"/>
              <a:cs typeface="Courier New" pitchFamily="49" charset="0"/>
            </a:endParaRPr>
          </a:p>
          <a:p>
            <a:pPr marL="82296" indent="0">
              <a:buNone/>
            </a:pPr>
            <a:r>
              <a:rPr lang="cs-CZ" sz="2200" dirty="0" smtClean="0">
                <a:latin typeface="Courier New" pitchFamily="49" charset="0"/>
                <a:cs typeface="Courier New" pitchFamily="49" charset="0"/>
              </a:rPr>
              <a:t>Drop </a:t>
            </a:r>
            <a:r>
              <a:rPr lang="cs-CZ" sz="2200" dirty="0">
                <a:latin typeface="Courier New" pitchFamily="49" charset="0"/>
                <a:cs typeface="Courier New" pitchFamily="49" charset="0"/>
              </a:rPr>
              <a:t>table </a:t>
            </a:r>
            <a:r>
              <a:rPr lang="cs-CZ" sz="2200" dirty="0" smtClean="0">
                <a:latin typeface="Courier New" pitchFamily="49" charset="0"/>
                <a:cs typeface="Courier New" pitchFamily="49" charset="0"/>
              </a:rPr>
              <a:t>OBYVATELE</a:t>
            </a:r>
          </a:p>
          <a:p>
            <a:pPr marL="82296" indent="0">
              <a:buNone/>
            </a:pPr>
            <a:endParaRPr lang="cs-CZ" sz="2200" dirty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err="1" smtClean="0"/>
              <a:t>Ajaj</a:t>
            </a:r>
            <a:r>
              <a:rPr lang="cs-CZ" dirty="0" smtClean="0"/>
              <a:t> – to jsme nechtěli …</a:t>
            </a:r>
            <a:endParaRPr lang="en-US" dirty="0" smtClean="0"/>
          </a:p>
          <a:p>
            <a:pPr marL="82296" indent="0">
              <a:buNone/>
            </a:pPr>
            <a:endParaRPr lang="cs-CZ" sz="2200" dirty="0" smtClean="0">
              <a:latin typeface="Courier New" pitchFamily="49" charset="0"/>
              <a:cs typeface="Courier New" pitchFamily="49" charset="0"/>
            </a:endParaRPr>
          </a:p>
          <a:p>
            <a:pPr marL="82296" indent="0">
              <a:buNone/>
            </a:pPr>
            <a:r>
              <a:rPr lang="cs-CZ" sz="2200" dirty="0" err="1" smtClean="0">
                <a:latin typeface="Courier New" pitchFamily="49" charset="0"/>
                <a:cs typeface="Courier New" pitchFamily="49" charset="0"/>
              </a:rPr>
              <a:t>Flashback</a:t>
            </a:r>
            <a:r>
              <a:rPr lang="cs-CZ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200" dirty="0">
                <a:latin typeface="Courier New" pitchFamily="49" charset="0"/>
                <a:cs typeface="Courier New" pitchFamily="49" charset="0"/>
              </a:rPr>
              <a:t>table OBYVATELE to </a:t>
            </a:r>
            <a:r>
              <a:rPr lang="cs-CZ" sz="2200" dirty="0" err="1">
                <a:latin typeface="Courier New" pitchFamily="49" charset="0"/>
                <a:cs typeface="Courier New" pitchFamily="49" charset="0"/>
              </a:rPr>
              <a:t>before</a:t>
            </a:r>
            <a:r>
              <a:rPr lang="cs-CZ" sz="2200" dirty="0">
                <a:latin typeface="Courier New" pitchFamily="49" charset="0"/>
                <a:cs typeface="Courier New" pitchFamily="49" charset="0"/>
              </a:rPr>
              <a:t> drop</a:t>
            </a:r>
          </a:p>
          <a:p>
            <a:endParaRPr lang="cs-CZ" dirty="0" smtClean="0"/>
          </a:p>
          <a:p>
            <a:r>
              <a:rPr lang="en-US" dirty="0" smtClean="0"/>
              <a:t>Um</a:t>
            </a:r>
            <a:r>
              <a:rPr lang="cs-CZ" dirty="0" smtClean="0"/>
              <a:t>í zároveň i návazné objekty </a:t>
            </a:r>
            <a:r>
              <a:rPr lang="cs-CZ" dirty="0" smtClean="0"/>
              <a:t>(integritní omezení, </a:t>
            </a:r>
            <a:r>
              <a:rPr lang="cs-CZ" dirty="0" smtClean="0"/>
              <a:t>indexy, </a:t>
            </a:r>
            <a:r>
              <a:rPr lang="cs-CZ" dirty="0" err="1" smtClean="0"/>
              <a:t>triggery</a:t>
            </a:r>
            <a:r>
              <a:rPr lang="cs-CZ" dirty="0" smtClean="0"/>
              <a:t>)</a:t>
            </a:r>
          </a:p>
          <a:p>
            <a:pPr marL="82296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82296" indent="0">
              <a:buNone/>
            </a:pPr>
            <a:endParaRPr lang="cs-CZ" sz="2000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484784"/>
            <a:ext cx="2438400" cy="2438400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3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Flashback</a:t>
            </a:r>
            <a:r>
              <a:rPr lang="cs-CZ" dirty="0" smtClean="0"/>
              <a:t> database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Kromě transakčního žurnálu databáze generuje tzv. </a:t>
            </a:r>
            <a:r>
              <a:rPr lang="cs-CZ" dirty="0" err="1" smtClean="0"/>
              <a:t>flashback</a:t>
            </a:r>
            <a:r>
              <a:rPr lang="cs-CZ" dirty="0" smtClean="0"/>
              <a:t> logy</a:t>
            </a:r>
          </a:p>
          <a:p>
            <a:r>
              <a:rPr lang="cs-CZ" dirty="0" smtClean="0"/>
              <a:t>V nich jsou „reverzní operace“</a:t>
            </a:r>
          </a:p>
          <a:p>
            <a:r>
              <a:rPr lang="cs-CZ" dirty="0" err="1" smtClean="0"/>
              <a:t>Flashback</a:t>
            </a:r>
            <a:r>
              <a:rPr lang="cs-CZ" dirty="0" smtClean="0"/>
              <a:t> database je co se výsledku týče shodná s point-in-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recovery</a:t>
            </a:r>
            <a:r>
              <a:rPr lang="cs-CZ" dirty="0" smtClean="0"/>
              <a:t>, ale je mnohonásobně rychlejší a vystačíme si s jediným příkazem</a:t>
            </a:r>
          </a:p>
          <a:p>
            <a:r>
              <a:rPr lang="cs-CZ" dirty="0" smtClean="0"/>
              <a:t>Nevýhoda – potřebujeme místo na </a:t>
            </a:r>
            <a:r>
              <a:rPr lang="cs-CZ" dirty="0" err="1" smtClean="0"/>
              <a:t>flashback</a:t>
            </a:r>
            <a:r>
              <a:rPr lang="cs-CZ" dirty="0" smtClean="0"/>
              <a:t> logy</a:t>
            </a:r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40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Flashback</a:t>
            </a:r>
            <a:r>
              <a:rPr lang="cs-CZ" dirty="0" smtClean="0"/>
              <a:t> database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907704" y="5301208"/>
            <a:ext cx="108012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987824" y="5301208"/>
            <a:ext cx="1080120" cy="288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067944" y="5301208"/>
            <a:ext cx="1080120" cy="28803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148064" y="5301208"/>
            <a:ext cx="1080120" cy="28803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228184" y="5301208"/>
            <a:ext cx="1080120" cy="28803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7308304" y="5301208"/>
            <a:ext cx="1080120" cy="288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387" y="4636595"/>
            <a:ext cx="645604" cy="645604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308" y="4655604"/>
            <a:ext cx="645604" cy="645604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428" y="4653136"/>
            <a:ext cx="645604" cy="645604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548" y="4653136"/>
            <a:ext cx="645604" cy="645604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668" y="4653136"/>
            <a:ext cx="645604" cy="645604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780" y="4653136"/>
            <a:ext cx="645604" cy="645604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1475656" y="5589240"/>
            <a:ext cx="7084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  1.den        2.den        3.den         4.den         5.den         6.den</a:t>
            </a:r>
            <a:endParaRPr lang="cs-CZ" dirty="0"/>
          </a:p>
        </p:txBody>
      </p:sp>
      <p:sp>
        <p:nvSpPr>
          <p:cNvPr id="17" name="Šipka doprava 16"/>
          <p:cNvSpPr/>
          <p:nvPr/>
        </p:nvSpPr>
        <p:spPr>
          <a:xfrm>
            <a:off x="449227" y="3356992"/>
            <a:ext cx="1512168" cy="108083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ysClr val="windowText" lastClr="000000"/>
                </a:solidFill>
              </a:rPr>
              <a:t>Flashback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</a:p>
          <a:p>
            <a:pPr algn="ctr"/>
            <a:r>
              <a:rPr lang="cs-CZ" dirty="0" smtClean="0">
                <a:solidFill>
                  <a:sysClr val="windowText" lastClr="000000"/>
                </a:solidFill>
              </a:rPr>
              <a:t>logy</a:t>
            </a: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613" y="6102588"/>
            <a:ext cx="382171" cy="422756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2" y="6093296"/>
            <a:ext cx="430530" cy="476250"/>
          </a:xfrm>
          <a:prstGeom prst="rect">
            <a:avLst/>
          </a:prstGeom>
        </p:spPr>
      </p:pic>
      <p:pic>
        <p:nvPicPr>
          <p:cNvPr id="20" name="Obrázek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852" y="6084004"/>
            <a:ext cx="473583" cy="523875"/>
          </a:xfrm>
          <a:prstGeom prst="rect">
            <a:avLst/>
          </a:prstGeom>
        </p:spPr>
      </p:pic>
      <p:pic>
        <p:nvPicPr>
          <p:cNvPr id="21" name="Obrázek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971" y="6074711"/>
            <a:ext cx="516636" cy="571500"/>
          </a:xfrm>
          <a:prstGeom prst="rect">
            <a:avLst/>
          </a:prstGeom>
        </p:spPr>
      </p:pic>
      <p:pic>
        <p:nvPicPr>
          <p:cNvPr id="22" name="Obrázek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6091" y="6065419"/>
            <a:ext cx="559689" cy="61912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210" y="6056126"/>
            <a:ext cx="602742" cy="666750"/>
          </a:xfrm>
          <a:prstGeom prst="rect">
            <a:avLst/>
          </a:prstGeom>
        </p:spPr>
      </p:pic>
      <p:pic>
        <p:nvPicPr>
          <p:cNvPr id="25" name="Obrázek 2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02" y="3668803"/>
            <a:ext cx="457215" cy="457215"/>
          </a:xfrm>
          <a:prstGeom prst="rect">
            <a:avLst/>
          </a:prstGeom>
        </p:spPr>
      </p:pic>
      <p:pic>
        <p:nvPicPr>
          <p:cNvPr id="26" name="Obrázek 2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435" y="3645741"/>
            <a:ext cx="457215" cy="457215"/>
          </a:xfrm>
          <a:prstGeom prst="rect">
            <a:avLst/>
          </a:prstGeom>
        </p:spPr>
      </p:pic>
      <p:pic>
        <p:nvPicPr>
          <p:cNvPr id="27" name="Obrázek 2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68" y="3622679"/>
            <a:ext cx="457215" cy="457215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2301" y="3599617"/>
            <a:ext cx="457215" cy="457215"/>
          </a:xfrm>
          <a:prstGeom prst="rect">
            <a:avLst/>
          </a:prstGeom>
        </p:spPr>
      </p:pic>
      <p:pic>
        <p:nvPicPr>
          <p:cNvPr id="29" name="Obrázek 2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234" y="3576555"/>
            <a:ext cx="457215" cy="457215"/>
          </a:xfrm>
          <a:prstGeom prst="rect">
            <a:avLst/>
          </a:prstGeom>
        </p:spPr>
      </p:pic>
      <p:sp>
        <p:nvSpPr>
          <p:cNvPr id="30" name="TextovéPole 29"/>
          <p:cNvSpPr txBox="1"/>
          <p:nvPr/>
        </p:nvSpPr>
        <p:spPr>
          <a:xfrm>
            <a:off x="2050387" y="3140968"/>
            <a:ext cx="3906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Alter database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flashback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on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Šipka dolů 30"/>
          <p:cNvSpPr/>
          <p:nvPr/>
        </p:nvSpPr>
        <p:spPr>
          <a:xfrm>
            <a:off x="5436096" y="1268760"/>
            <a:ext cx="531636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 smtClean="0"/>
              <a:t>čas</a:t>
            </a:r>
            <a:r>
              <a:rPr lang="cs-CZ" sz="1200" b="1" dirty="0" err="1" smtClean="0">
                <a:solidFill>
                  <a:srgbClr val="FF0000"/>
                </a:solidFill>
              </a:rPr>
              <a:t>T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2273730" y="2183550"/>
            <a:ext cx="2803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Flashback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database </a:t>
            </a: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to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timestamp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T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3" name="Obrázek 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348880"/>
            <a:ext cx="602742" cy="666750"/>
          </a:xfrm>
          <a:prstGeom prst="rect">
            <a:avLst/>
          </a:prstGeom>
        </p:spPr>
      </p:pic>
      <p:sp>
        <p:nvSpPr>
          <p:cNvPr id="34" name="Zahnutá šipka doleva 33"/>
          <p:cNvSpPr/>
          <p:nvPr/>
        </p:nvSpPr>
        <p:spPr>
          <a:xfrm flipV="1">
            <a:off x="8244408" y="2551663"/>
            <a:ext cx="691885" cy="39736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6090" y="2396505"/>
            <a:ext cx="559689" cy="619125"/>
          </a:xfrm>
          <a:prstGeom prst="rect">
            <a:avLst/>
          </a:prstGeom>
        </p:spPr>
      </p:pic>
      <p:pic>
        <p:nvPicPr>
          <p:cNvPr id="36" name="Obrázek 3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516" y="2444130"/>
            <a:ext cx="516636" cy="571500"/>
          </a:xfrm>
          <a:prstGeom prst="rect">
            <a:avLst/>
          </a:prstGeom>
        </p:spPr>
      </p:pic>
      <p:sp>
        <p:nvSpPr>
          <p:cNvPr id="39" name="Ohnutá šipka 38"/>
          <p:cNvSpPr/>
          <p:nvPr/>
        </p:nvSpPr>
        <p:spPr>
          <a:xfrm flipH="1">
            <a:off x="7107384" y="2596032"/>
            <a:ext cx="598198" cy="100358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0" name="Ohnutá šipka 39"/>
          <p:cNvSpPr/>
          <p:nvPr/>
        </p:nvSpPr>
        <p:spPr>
          <a:xfrm flipH="1">
            <a:off x="5940152" y="2636912"/>
            <a:ext cx="598198" cy="100358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Zástupný symbol pro zápatí 4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18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30" grpId="0"/>
      <p:bldP spid="30" grpId="1"/>
      <p:bldP spid="31" grpId="0" animBg="1"/>
      <p:bldP spid="32" grpId="0"/>
      <p:bldP spid="34" grpId="0" animBg="1"/>
      <p:bldP spid="39" grpId="0" animBg="1"/>
      <p:bldP spid="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</a:t>
            </a:r>
            <a:r>
              <a:rPr lang="cs-CZ" dirty="0" err="1" smtClean="0"/>
              <a:t>Oracle</a:t>
            </a:r>
            <a:r>
              <a:rPr lang="cs-CZ" dirty="0" smtClean="0"/>
              <a:t>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… to ví přece každý</a:t>
            </a:r>
          </a:p>
          <a:p>
            <a:r>
              <a:rPr lang="cs-CZ" dirty="0" smtClean="0"/>
              <a:t>Hodně velká firma</a:t>
            </a:r>
          </a:p>
          <a:p>
            <a:r>
              <a:rPr lang="cs-CZ" dirty="0" smtClean="0"/>
              <a:t>Široké portfolio</a:t>
            </a:r>
          </a:p>
          <a:p>
            <a:r>
              <a:rPr lang="cs-CZ" dirty="0" smtClean="0"/>
              <a:t>Ale hlavně </a:t>
            </a:r>
            <a:r>
              <a:rPr lang="cs-CZ" dirty="0" smtClean="0"/>
              <a:t>databáze</a:t>
            </a:r>
          </a:p>
          <a:p>
            <a:r>
              <a:rPr lang="cs-CZ" dirty="0"/>
              <a:t>Docela drahá</a:t>
            </a:r>
          </a:p>
          <a:p>
            <a:r>
              <a:rPr lang="cs-CZ" dirty="0"/>
              <a:t>Má i free verzi </a:t>
            </a:r>
            <a:r>
              <a:rPr lang="cs-CZ" dirty="0" err="1"/>
              <a:t>Oracle</a:t>
            </a:r>
            <a:r>
              <a:rPr lang="cs-CZ" dirty="0"/>
              <a:t> Express 11g (limity 1 procesor, 1GB paměti, 11 GB dat)</a:t>
            </a:r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95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Flashback</a:t>
            </a:r>
            <a:r>
              <a:rPr lang="cs-CZ" dirty="0" smtClean="0"/>
              <a:t> Data Archive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Už spíše další aplikace – postupně byl přejmenován na </a:t>
            </a:r>
            <a:r>
              <a:rPr lang="cs-CZ" dirty="0" err="1" smtClean="0"/>
              <a:t>Oracle</a:t>
            </a:r>
            <a:r>
              <a:rPr lang="cs-CZ" dirty="0" smtClean="0"/>
              <a:t> </a:t>
            </a:r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Recal</a:t>
            </a:r>
            <a:endParaRPr lang="cs-CZ" dirty="0" smtClean="0"/>
          </a:p>
          <a:p>
            <a:r>
              <a:rPr lang="cs-CZ" dirty="0" smtClean="0"/>
              <a:t>Z původních </a:t>
            </a:r>
            <a:r>
              <a:rPr lang="cs-CZ" dirty="0" err="1" smtClean="0"/>
              <a:t>flashback</a:t>
            </a:r>
            <a:r>
              <a:rPr lang="cs-CZ" dirty="0" smtClean="0"/>
              <a:t> technologií využívá jen myšlenku uchování historických dat, technologie už je úplně jiná</a:t>
            </a:r>
          </a:p>
          <a:p>
            <a:r>
              <a:rPr lang="cs-CZ" dirty="0" smtClean="0"/>
              <a:t>Komplet historie se ukládá do speciálních tabulek</a:t>
            </a:r>
          </a:p>
          <a:p>
            <a:r>
              <a:rPr lang="cs-CZ" dirty="0" smtClean="0"/>
              <a:t>Výhoda – nad historií lze vytvářet vlastní dotazy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47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Flashback</a:t>
            </a:r>
            <a:r>
              <a:rPr lang="cs-CZ" dirty="0" smtClean="0"/>
              <a:t> Data Archive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Nejprve</a:t>
            </a:r>
            <a:r>
              <a:rPr lang="en-US" dirty="0" smtClean="0"/>
              <a:t> </a:t>
            </a:r>
            <a:r>
              <a:rPr lang="en-US" dirty="0" err="1" smtClean="0"/>
              <a:t>nadefinujeme</a:t>
            </a:r>
            <a:r>
              <a:rPr lang="en-US" dirty="0" smtClean="0"/>
              <a:t> Flashback </a:t>
            </a:r>
            <a:r>
              <a:rPr lang="en-US" dirty="0" err="1" smtClean="0"/>
              <a:t>Archiv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Pojmenujeme</a:t>
            </a:r>
            <a:r>
              <a:rPr lang="en-US" dirty="0" smtClean="0"/>
              <a:t> </a:t>
            </a:r>
            <a:r>
              <a:rPr lang="cs-CZ" dirty="0" smtClean="0"/>
              <a:t>– např. FLA1</a:t>
            </a:r>
            <a:endParaRPr lang="en-US" dirty="0" smtClean="0"/>
          </a:p>
          <a:p>
            <a:pPr lvl="1"/>
            <a:r>
              <a:rPr lang="en-US" dirty="0" err="1" smtClean="0"/>
              <a:t>Kde</a:t>
            </a:r>
            <a:r>
              <a:rPr lang="en-US" dirty="0" smtClean="0"/>
              <a:t> – </a:t>
            </a:r>
            <a:r>
              <a:rPr lang="en-US" dirty="0" err="1" smtClean="0"/>
              <a:t>soubor</a:t>
            </a:r>
            <a:r>
              <a:rPr lang="cs-CZ" dirty="0" smtClean="0"/>
              <a:t> (</a:t>
            </a:r>
            <a:r>
              <a:rPr lang="cs-CZ" dirty="0" err="1" smtClean="0"/>
              <a:t>specielní</a:t>
            </a:r>
            <a:r>
              <a:rPr lang="cs-CZ" dirty="0" smtClean="0"/>
              <a:t> TABLESPACE)</a:t>
            </a:r>
            <a:endParaRPr lang="en-US" dirty="0" smtClean="0"/>
          </a:p>
          <a:p>
            <a:pPr lvl="1"/>
            <a:r>
              <a:rPr lang="cs-CZ" dirty="0" smtClean="0"/>
              <a:t>Volitelně</a:t>
            </a:r>
            <a:endParaRPr lang="cs-CZ" dirty="0"/>
          </a:p>
          <a:p>
            <a:pPr lvl="2"/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vel</a:t>
            </a:r>
            <a:r>
              <a:rPr lang="cs-CZ" dirty="0" err="1" smtClean="0"/>
              <a:t>ký</a:t>
            </a:r>
            <a:r>
              <a:rPr lang="cs-CZ" dirty="0" smtClean="0"/>
              <a:t> plus kvóta pro uživatele</a:t>
            </a:r>
          </a:p>
          <a:p>
            <a:pPr lvl="2"/>
            <a:r>
              <a:rPr lang="cs-CZ" dirty="0" smtClean="0"/>
              <a:t>Jaký časový rozsah uchovává (např. poslední rok)</a:t>
            </a:r>
          </a:p>
          <a:p>
            <a:r>
              <a:rPr lang="cs-CZ" dirty="0" smtClean="0"/>
              <a:t>Velká výhoda – umí si automaticky poradit se změnou struktury tabulky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42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Flashback</a:t>
            </a:r>
            <a:r>
              <a:rPr lang="cs-CZ" dirty="0" smtClean="0"/>
              <a:t> Data Archive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</a:t>
            </a:r>
            <a:r>
              <a:rPr lang="cs-CZ" dirty="0" smtClean="0"/>
              <a:t> tabulky, které má být archivována zadáme příkaz:</a:t>
            </a:r>
          </a:p>
          <a:p>
            <a:pPr marL="82296" indent="0"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Alter table OBYVATELE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flashback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archive FLA1</a:t>
            </a:r>
            <a:endParaRPr lang="cs-CZ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/>
              <a:t>Najdeme si, jak </a:t>
            </a:r>
            <a:r>
              <a:rPr lang="cs-CZ" dirty="0" err="1" smtClean="0"/>
              <a:t>Oracle</a:t>
            </a:r>
            <a:r>
              <a:rPr lang="cs-CZ" dirty="0"/>
              <a:t> </a:t>
            </a:r>
            <a:r>
              <a:rPr lang="cs-CZ" dirty="0" smtClean="0"/>
              <a:t>pojmenoval archivní tabulku</a:t>
            </a:r>
          </a:p>
          <a:p>
            <a:pPr marL="82296" indent="0">
              <a:buNone/>
            </a:pP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select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archive_table_name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from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user_flashback_archive_tables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where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'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OBYVATELE';</a:t>
            </a:r>
            <a:endParaRPr lang="cs-CZ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A </a:t>
            </a:r>
            <a:r>
              <a:rPr lang="en-US" dirty="0" err="1" smtClean="0"/>
              <a:t>pak</a:t>
            </a:r>
            <a:r>
              <a:rPr lang="en-US" dirty="0" smtClean="0"/>
              <a:t> </a:t>
            </a:r>
            <a:r>
              <a:rPr lang="en-US" dirty="0" err="1" smtClean="0"/>
              <a:t>ji</a:t>
            </a:r>
            <a:r>
              <a:rPr lang="cs-CZ" dirty="0" smtClean="0"/>
              <a:t>ž nad daty v této tabulce můžeme používat standardní příkaz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select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62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Flashback</a:t>
            </a:r>
            <a:r>
              <a:rPr lang="cs-CZ" dirty="0" smtClean="0"/>
              <a:t> Archive</a:t>
            </a:r>
            <a:endParaRPr lang="cs-CZ" dirty="0"/>
          </a:p>
        </p:txBody>
      </p:sp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712822"/>
              </p:ext>
            </p:extLst>
          </p:nvPr>
        </p:nvGraphicFramePr>
        <p:xfrm>
          <a:off x="1259632" y="1436752"/>
          <a:ext cx="4865092" cy="228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002"/>
                <a:gridCol w="1011754"/>
                <a:gridCol w="1152128"/>
                <a:gridCol w="720080"/>
                <a:gridCol w="1152128"/>
              </a:tblGrid>
              <a:tr h="486217">
                <a:tc gridSpan="5">
                  <a:txBody>
                    <a:bodyPr/>
                    <a:lstStyle/>
                    <a:p>
                      <a:r>
                        <a:rPr lang="cs-CZ" sz="1600" dirty="0" smtClean="0"/>
                        <a:t>Tabulka OBYVATELE</a:t>
                      </a:r>
                    </a:p>
                    <a:p>
                      <a:r>
                        <a:rPr lang="cs-CZ" sz="1600" dirty="0" smtClean="0"/>
                        <a:t>Jméno</a:t>
                      </a:r>
                      <a:r>
                        <a:rPr lang="cs-CZ" sz="1600" baseline="0" dirty="0" smtClean="0"/>
                        <a:t>   Příjmení    Adresa       Město    Číslo OP</a:t>
                      </a:r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249952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Novák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Adam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Zelená</a:t>
                      </a:r>
                      <a:r>
                        <a:rPr lang="cs-CZ" sz="1600" baseline="0" dirty="0" smtClean="0"/>
                        <a:t> 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Cheb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111111111</a:t>
                      </a:r>
                      <a:endParaRPr lang="cs-CZ" sz="1600" dirty="0"/>
                    </a:p>
                  </a:txBody>
                  <a:tcPr/>
                </a:tc>
              </a:tr>
              <a:tr h="20270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Novák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Aleš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Modrá 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Aš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222222222</a:t>
                      </a:r>
                      <a:endParaRPr lang="cs-CZ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Novák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Arnold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Květná</a:t>
                      </a:r>
                      <a:r>
                        <a:rPr lang="cs-CZ" sz="1600" baseline="0" dirty="0" smtClean="0"/>
                        <a:t> 9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Most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333333333</a:t>
                      </a:r>
                      <a:endParaRPr lang="cs-CZ" sz="1600" dirty="0"/>
                    </a:p>
                  </a:txBody>
                  <a:tcPr/>
                </a:tc>
              </a:tr>
              <a:tr h="22746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Novák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Artur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Letní 22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Praha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444444444</a:t>
                      </a:r>
                      <a:endParaRPr lang="cs-CZ" sz="1600" dirty="0"/>
                    </a:p>
                  </a:txBody>
                  <a:tcPr/>
                </a:tc>
              </a:tr>
              <a:tr h="324232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…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…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…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…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9990884"/>
              </p:ext>
            </p:extLst>
          </p:nvPr>
        </p:nvGraphicFramePr>
        <p:xfrm>
          <a:off x="1259632" y="3988211"/>
          <a:ext cx="7488833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008112"/>
                <a:gridCol w="1368152"/>
                <a:gridCol w="576064"/>
                <a:gridCol w="1224136"/>
                <a:gridCol w="792088"/>
                <a:gridCol w="715975"/>
                <a:gridCol w="940210"/>
              </a:tblGrid>
              <a:tr h="592917">
                <a:tc grid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Tabulka </a:t>
                      </a:r>
                      <a:r>
                        <a:rPr kumimoji="0"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SYS_FBA_HIST_1</a:t>
                      </a: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92312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/>
                        <a:t>Příjmení  </a:t>
                      </a:r>
                      <a:r>
                        <a:rPr lang="en-US" sz="1600" baseline="0" dirty="0" err="1" smtClean="0"/>
                        <a:t>Jm</a:t>
                      </a:r>
                      <a:r>
                        <a:rPr lang="cs-CZ" sz="1600" baseline="0" dirty="0" err="1" smtClean="0"/>
                        <a:t>éno</a:t>
                      </a:r>
                      <a:r>
                        <a:rPr lang="cs-CZ" sz="1600" baseline="0" dirty="0" smtClean="0"/>
                        <a:t>   Adresa            Město  Číslo OP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cs-CZ" sz="1600" baseline="0" dirty="0" smtClean="0"/>
                        <a:t>     </a:t>
                      </a:r>
                      <a:r>
                        <a:rPr lang="en-US" sz="1600" baseline="0" dirty="0" smtClean="0"/>
                        <a:t>Od 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en-US" sz="1600" baseline="0" dirty="0" smtClean="0"/>
                        <a:t>       Do</a:t>
                      </a:r>
                      <a:r>
                        <a:rPr lang="cs-CZ" sz="1600" baseline="0" dirty="0" smtClean="0"/>
                        <a:t>       Operace</a:t>
                      </a:r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18427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18427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18427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18427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18427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156176" y="1716777"/>
            <a:ext cx="2987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Update OBYVATELE</a:t>
            </a: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set adresa=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‘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Zadn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í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3’ where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cislo_op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=‘222222222’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87624" y="458112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Novák     Aleš         Modrá 3          Aš      222222222              334236  </a:t>
            </a:r>
            <a:r>
              <a:rPr lang="en-US" dirty="0" smtClean="0"/>
              <a:t>   </a:t>
            </a:r>
            <a:r>
              <a:rPr lang="cs-CZ" dirty="0" smtClean="0"/>
              <a:t>U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187624" y="493187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Novák     Aleš         Zadní 3           Aš      222222222  334236 334289  </a:t>
            </a:r>
            <a:r>
              <a:rPr lang="en-US" dirty="0" smtClean="0"/>
              <a:t>   </a:t>
            </a:r>
            <a:r>
              <a:rPr lang="cs-CZ" dirty="0" smtClean="0"/>
              <a:t>U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187624" y="5229200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Novák     Artur       Letní </a:t>
            </a:r>
            <a:r>
              <a:rPr lang="cs-CZ" smtClean="0"/>
              <a:t>22         Praha  </a:t>
            </a:r>
            <a:r>
              <a:rPr lang="cs-CZ" dirty="0" smtClean="0"/>
              <a:t>444444444               334322  </a:t>
            </a:r>
            <a:r>
              <a:rPr lang="en-US" dirty="0" smtClean="0"/>
              <a:t>   </a:t>
            </a:r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187624" y="5591911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Novák     Jan           Zimní 33        Stod   666666666   </a:t>
            </a:r>
            <a:r>
              <a:rPr lang="en-US" dirty="0" smtClean="0"/>
              <a:t>334300</a:t>
            </a:r>
            <a:r>
              <a:rPr lang="cs-CZ" dirty="0" smtClean="0"/>
              <a:t> 3343</a:t>
            </a:r>
            <a:r>
              <a:rPr lang="en-US" dirty="0" smtClean="0"/>
              <a:t>98</a:t>
            </a:r>
            <a:r>
              <a:rPr lang="cs-CZ" dirty="0" smtClean="0"/>
              <a:t>  </a:t>
            </a:r>
            <a:r>
              <a:rPr lang="en-US" dirty="0" smtClean="0"/>
              <a:t>    I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176238" y="1762944"/>
            <a:ext cx="29677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Update OBYVATELE</a:t>
            </a: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set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mesto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‘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Cheb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’ where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cislo_op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=‘222222222’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176238" y="1762944"/>
            <a:ext cx="28602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Insert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into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OBYVATELE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values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‘Nov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ák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’,’Jan’,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’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Zimn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í 33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’, ’Stod’,’666666666’)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223830" y="1788722"/>
            <a:ext cx="29201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Update OBYVATELE</a:t>
            </a: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set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adresa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‘Horn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í 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’ where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cislo_op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=‘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666666666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’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176238" y="1779724"/>
            <a:ext cx="29677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from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OBYVATELE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where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cislo_op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’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444444444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’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131840" y="2348880"/>
            <a:ext cx="108012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Zadní 3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220055" y="2348880"/>
            <a:ext cx="74798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Cheb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259632" y="3356992"/>
            <a:ext cx="4824536" cy="3539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cs-CZ" sz="1700" dirty="0" smtClean="0"/>
              <a:t>Novák    Jan             Zimní 33      Stod    666666666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131840" y="3347700"/>
            <a:ext cx="108012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Horní 2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259632" y="2996952"/>
            <a:ext cx="4824536" cy="3539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endParaRPr lang="cs-CZ" sz="1700" dirty="0" smtClean="0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90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9" grpId="0"/>
      <p:bldP spid="10" grpId="0"/>
      <p:bldP spid="11" grpId="0"/>
      <p:bldP spid="12" grpId="0"/>
      <p:bldP spid="12" grpId="1"/>
      <p:bldP spid="13" grpId="0"/>
      <p:bldP spid="13" grpId="1"/>
      <p:bldP spid="15" grpId="0"/>
      <p:bldP spid="16" grpId="0"/>
      <p:bldP spid="16" grpId="1"/>
      <p:bldP spid="7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Dostupnost </a:t>
            </a:r>
            <a:r>
              <a:rPr lang="cs-CZ" dirty="0" err="1"/>
              <a:t>flashback</a:t>
            </a:r>
            <a:r>
              <a:rPr lang="cs-CZ" dirty="0"/>
              <a:t> technologií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Flashback</a:t>
            </a:r>
            <a:r>
              <a:rPr lang="cs-CZ" dirty="0" smtClean="0"/>
              <a:t> </a:t>
            </a:r>
            <a:r>
              <a:rPr lang="cs-CZ" dirty="0" err="1" smtClean="0"/>
              <a:t>query</a:t>
            </a:r>
            <a:r>
              <a:rPr lang="cs-CZ" dirty="0" smtClean="0"/>
              <a:t>, </a:t>
            </a:r>
            <a:r>
              <a:rPr lang="cs-CZ" dirty="0" err="1" smtClean="0"/>
              <a:t>flashback</a:t>
            </a:r>
            <a:r>
              <a:rPr lang="cs-CZ" dirty="0" smtClean="0"/>
              <a:t> drop </a:t>
            </a:r>
          </a:p>
          <a:p>
            <a:pPr lvl="1"/>
            <a:r>
              <a:rPr lang="cs-CZ" dirty="0" smtClean="0"/>
              <a:t> dostupné ve všech </a:t>
            </a:r>
            <a:r>
              <a:rPr lang="cs-CZ" dirty="0"/>
              <a:t>edicích včetně Express (tj. je </a:t>
            </a:r>
            <a:r>
              <a:rPr lang="cs-CZ" dirty="0" smtClean="0"/>
              <a:t>zdarma, mohou využívat všichni)</a:t>
            </a:r>
            <a:endParaRPr lang="cs-CZ" dirty="0"/>
          </a:p>
          <a:p>
            <a:r>
              <a:rPr lang="cs-CZ" dirty="0" smtClean="0"/>
              <a:t>Všechny ostatní pak pouze v nejdražší edici </a:t>
            </a:r>
            <a:r>
              <a:rPr lang="cs-CZ" dirty="0" err="1" smtClean="0"/>
              <a:t>Enterprise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04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DĚKUJI ZA POZORNOST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Dotazy?</a:t>
            </a:r>
            <a:endParaRPr lang="cs-CZ" sz="400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85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Zpátky k </a:t>
            </a:r>
            <a:r>
              <a:rPr lang="cs-CZ" dirty="0" err="1" smtClean="0"/>
              <a:t>flashbacku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69032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cs-CZ" sz="2800" dirty="0" smtClean="0"/>
              <a:t>Něco podobného si asi každý umí představit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356992"/>
            <a:ext cx="2177522" cy="151216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325309"/>
            <a:ext cx="1584176" cy="161585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941168"/>
            <a:ext cx="1607010" cy="1852147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772564" y="2914355"/>
            <a:ext cx="944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ÚŘAD</a:t>
            </a:r>
            <a:endParaRPr lang="cs-CZ" b="1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  <p:sp>
        <p:nvSpPr>
          <p:cNvPr id="12" name="Obláček 11"/>
          <p:cNvSpPr/>
          <p:nvPr/>
        </p:nvSpPr>
        <p:spPr>
          <a:xfrm>
            <a:off x="2339752" y="2132856"/>
            <a:ext cx="2329409" cy="1338091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Dobrý den, chtěl bych změnit trvalé bydliště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Obláček 12"/>
          <p:cNvSpPr/>
          <p:nvPr/>
        </p:nvSpPr>
        <p:spPr>
          <a:xfrm flipH="1">
            <a:off x="4972364" y="2272227"/>
            <a:ext cx="2272572" cy="119872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Číslo občanského průkazu?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Obláček 13"/>
          <p:cNvSpPr/>
          <p:nvPr/>
        </p:nvSpPr>
        <p:spPr>
          <a:xfrm>
            <a:off x="2492152" y="2285256"/>
            <a:ext cx="2329409" cy="1338091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171717171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Obláček 16"/>
          <p:cNvSpPr/>
          <p:nvPr/>
        </p:nvSpPr>
        <p:spPr>
          <a:xfrm flipH="1">
            <a:off x="5124764" y="2424627"/>
            <a:ext cx="2272572" cy="119872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Vaše nová adresa?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Obláček 17"/>
          <p:cNvSpPr/>
          <p:nvPr/>
        </p:nvSpPr>
        <p:spPr>
          <a:xfrm>
            <a:off x="2644552" y="2437656"/>
            <a:ext cx="2329409" cy="1338091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Květinová 7, Most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9" name="Šipka ohnutá nahoru 18"/>
          <p:cNvSpPr/>
          <p:nvPr/>
        </p:nvSpPr>
        <p:spPr>
          <a:xfrm rot="5460000" flipV="1">
            <a:off x="4253568" y="3231811"/>
            <a:ext cx="1748744" cy="4937013"/>
          </a:xfrm>
          <a:prstGeom prst="bentUpArrow">
            <a:avLst>
              <a:gd name="adj1" fmla="val 25000"/>
              <a:gd name="adj2" fmla="val 25000"/>
              <a:gd name="adj3" fmla="val 27537"/>
            </a:avLst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347864" y="4365104"/>
            <a:ext cx="39068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Update OBYVATELE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et adresa=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‘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Kv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ětinová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7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‘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ěsto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‘Most’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here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cislo_op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=‘717171717’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Obláček 20"/>
          <p:cNvSpPr/>
          <p:nvPr/>
        </p:nvSpPr>
        <p:spPr>
          <a:xfrm flipH="1">
            <a:off x="4973960" y="2577026"/>
            <a:ext cx="2575775" cy="1428037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Tak</a:t>
            </a:r>
            <a:r>
              <a:rPr lang="en-US" dirty="0" smtClean="0">
                <a:solidFill>
                  <a:schemeClr val="tx1"/>
                </a:solidFill>
              </a:rPr>
              <a:t> pane Nov</a:t>
            </a:r>
            <a:r>
              <a:rPr lang="cs-CZ" dirty="0" err="1" smtClean="0">
                <a:solidFill>
                  <a:schemeClr val="tx1"/>
                </a:solidFill>
              </a:rPr>
              <a:t>áku</a:t>
            </a:r>
            <a:r>
              <a:rPr lang="cs-CZ" dirty="0" smtClean="0">
                <a:solidFill>
                  <a:schemeClr val="tx1"/>
                </a:solidFill>
              </a:rPr>
              <a:t>, teď zaplatíte 100 Kč na pokladně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Obláček 21"/>
          <p:cNvSpPr/>
          <p:nvPr/>
        </p:nvSpPr>
        <p:spPr>
          <a:xfrm>
            <a:off x="2796952" y="2590056"/>
            <a:ext cx="2329409" cy="1338091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Ale já se jmenuji Polívka !?!?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347864" y="5507940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Commit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331641" y="2285256"/>
            <a:ext cx="7613558" cy="230832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Adresa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byla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zm</a:t>
            </a:r>
            <a:r>
              <a:rPr lang="cs-CZ" sz="4800" dirty="0" err="1" smtClean="0">
                <a:solidFill>
                  <a:srgbClr val="FF0000"/>
                </a:solidFill>
              </a:rPr>
              <a:t>ěněna</a:t>
            </a:r>
            <a:r>
              <a:rPr lang="cs-CZ" sz="4800" dirty="0" smtClean="0">
                <a:solidFill>
                  <a:srgbClr val="FF0000"/>
                </a:solidFill>
              </a:rPr>
              <a:t> někomu</a:t>
            </a:r>
          </a:p>
          <a:p>
            <a:pPr algn="ctr"/>
            <a:r>
              <a:rPr lang="cs-CZ" sz="4800" dirty="0" smtClean="0">
                <a:solidFill>
                  <a:srgbClr val="FF0000"/>
                </a:solidFill>
              </a:rPr>
              <a:t> jinému a neznáme původní</a:t>
            </a:r>
          </a:p>
          <a:p>
            <a:pPr algn="ctr"/>
            <a:r>
              <a:rPr lang="cs-CZ" sz="4800" dirty="0" smtClean="0">
                <a:solidFill>
                  <a:srgbClr val="FF0000"/>
                </a:solidFill>
              </a:rPr>
              <a:t> hodnotu</a:t>
            </a:r>
            <a:endParaRPr lang="cs-CZ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5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0" grpId="0"/>
      <p:bldP spid="21" grpId="0" animBg="1"/>
      <p:bldP spid="22" grpId="0" animBg="1"/>
      <p:bldP spid="23" grpId="0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s tím?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829072"/>
          </a:xfrm>
        </p:spPr>
        <p:txBody>
          <a:bodyPr/>
          <a:lstStyle/>
          <a:p>
            <a:r>
              <a:rPr lang="cs-CZ" dirty="0" smtClean="0"/>
              <a:t>Nejjednodušší je tzv. „</a:t>
            </a:r>
            <a:r>
              <a:rPr lang="cs-CZ" dirty="0" err="1" smtClean="0"/>
              <a:t>paper-flashback</a:t>
            </a:r>
            <a:r>
              <a:rPr lang="cs-CZ" dirty="0" smtClean="0"/>
              <a:t>“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564904"/>
            <a:ext cx="6552728" cy="3604000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10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s tím?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261120"/>
          </a:xfrm>
        </p:spPr>
        <p:txBody>
          <a:bodyPr/>
          <a:lstStyle/>
          <a:p>
            <a:r>
              <a:rPr lang="cs-CZ" dirty="0" smtClean="0"/>
              <a:t>Prakticky všechny databáze dnes nabízí tzv. point-in-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recovery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07704" y="5301208"/>
            <a:ext cx="108012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987824" y="5301208"/>
            <a:ext cx="1080120" cy="2880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067944" y="5301208"/>
            <a:ext cx="1080120" cy="28803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148064" y="5301208"/>
            <a:ext cx="1080120" cy="28803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228184" y="5301208"/>
            <a:ext cx="1080120" cy="28803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7308304" y="5301208"/>
            <a:ext cx="1080120" cy="28803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808768"/>
            <a:ext cx="930970" cy="77236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198" y="3808768"/>
            <a:ext cx="930970" cy="772360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387" y="4636595"/>
            <a:ext cx="645604" cy="645604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308" y="4655604"/>
            <a:ext cx="645604" cy="645604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428" y="4653136"/>
            <a:ext cx="645604" cy="645604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548" y="4653136"/>
            <a:ext cx="645604" cy="645604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668" y="4653136"/>
            <a:ext cx="645604" cy="645604"/>
          </a:xfrm>
          <a:prstGeom prst="rect">
            <a:avLst/>
          </a:prstGeom>
        </p:spPr>
      </p:pic>
      <p:pic>
        <p:nvPicPr>
          <p:cNvPr id="20" name="Obrázek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780" y="4653136"/>
            <a:ext cx="645604" cy="645604"/>
          </a:xfrm>
          <a:prstGeom prst="rect">
            <a:avLst/>
          </a:prstGeom>
        </p:spPr>
      </p:pic>
      <p:sp>
        <p:nvSpPr>
          <p:cNvPr id="22" name="TextovéPole 21"/>
          <p:cNvSpPr txBox="1"/>
          <p:nvPr/>
        </p:nvSpPr>
        <p:spPr>
          <a:xfrm>
            <a:off x="1475656" y="5589240"/>
            <a:ext cx="7084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  1.den        2.den        3.den         4.den         5.den         6.den</a:t>
            </a:r>
            <a:endParaRPr lang="cs-CZ" dirty="0"/>
          </a:p>
        </p:txBody>
      </p:sp>
      <p:sp>
        <p:nvSpPr>
          <p:cNvPr id="23" name="Šipka doprava 22"/>
          <p:cNvSpPr/>
          <p:nvPr/>
        </p:nvSpPr>
        <p:spPr>
          <a:xfrm>
            <a:off x="449227" y="4471968"/>
            <a:ext cx="1512168" cy="108083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ysClr val="windowText" lastClr="000000"/>
                </a:solidFill>
              </a:rPr>
              <a:t>Transakční</a:t>
            </a:r>
          </a:p>
          <a:p>
            <a:pPr algn="ctr"/>
            <a:r>
              <a:rPr lang="cs-CZ" dirty="0" smtClean="0">
                <a:solidFill>
                  <a:sysClr val="windowText" lastClr="000000"/>
                </a:solidFill>
              </a:rPr>
              <a:t>log</a:t>
            </a:r>
            <a:endParaRPr lang="cs-CZ" dirty="0" smtClean="0">
              <a:solidFill>
                <a:sysClr val="windowText" lastClr="000000"/>
              </a:solidFill>
            </a:endParaRP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613" y="6102588"/>
            <a:ext cx="382171" cy="422756"/>
          </a:xfrm>
          <a:prstGeom prst="rect">
            <a:avLst/>
          </a:prstGeom>
        </p:spPr>
      </p:pic>
      <p:pic>
        <p:nvPicPr>
          <p:cNvPr id="25" name="Obrázek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2" y="6093296"/>
            <a:ext cx="430530" cy="476250"/>
          </a:xfrm>
          <a:prstGeom prst="rect">
            <a:avLst/>
          </a:prstGeom>
        </p:spPr>
      </p:pic>
      <p:pic>
        <p:nvPicPr>
          <p:cNvPr id="26" name="Obrázek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852" y="6084004"/>
            <a:ext cx="473583" cy="523875"/>
          </a:xfrm>
          <a:prstGeom prst="rect">
            <a:avLst/>
          </a:prstGeom>
        </p:spPr>
      </p:pic>
      <p:pic>
        <p:nvPicPr>
          <p:cNvPr id="27" name="Obrázek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971" y="6074711"/>
            <a:ext cx="516636" cy="571500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6091" y="6065419"/>
            <a:ext cx="559689" cy="619125"/>
          </a:xfrm>
          <a:prstGeom prst="rect">
            <a:avLst/>
          </a:prstGeom>
        </p:spPr>
      </p:pic>
      <p:pic>
        <p:nvPicPr>
          <p:cNvPr id="29" name="Obrázek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210" y="6056126"/>
            <a:ext cx="602742" cy="666750"/>
          </a:xfrm>
          <a:prstGeom prst="rect">
            <a:avLst/>
          </a:prstGeom>
        </p:spPr>
      </p:pic>
      <p:pic>
        <p:nvPicPr>
          <p:cNvPr id="30" name="Obrázek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500" y="2857500"/>
            <a:ext cx="516636" cy="571500"/>
          </a:xfrm>
          <a:prstGeom prst="rect">
            <a:avLst/>
          </a:prstGeom>
        </p:spPr>
      </p:pic>
      <p:pic>
        <p:nvPicPr>
          <p:cNvPr id="31" name="Obrázek 3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737867"/>
            <a:ext cx="559689" cy="619125"/>
          </a:xfrm>
          <a:prstGeom prst="rect">
            <a:avLst/>
          </a:prstGeom>
        </p:spPr>
      </p:pic>
      <p:sp>
        <p:nvSpPr>
          <p:cNvPr id="33" name="Zahnutá šipka doprava 32"/>
          <p:cNvSpPr/>
          <p:nvPr/>
        </p:nvSpPr>
        <p:spPr>
          <a:xfrm flipV="1">
            <a:off x="4588868" y="2996952"/>
            <a:ext cx="651905" cy="995276"/>
          </a:xfrm>
          <a:prstGeom prst="curvedRightArrow">
            <a:avLst>
              <a:gd name="adj1" fmla="val 25000"/>
              <a:gd name="adj2" fmla="val 44842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4" name="Zahnutá šipka doprava 33"/>
          <p:cNvSpPr/>
          <p:nvPr/>
        </p:nvSpPr>
        <p:spPr>
          <a:xfrm flipV="1">
            <a:off x="6084168" y="3068959"/>
            <a:ext cx="510555" cy="156763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6" name="Šipka dolů 35"/>
          <p:cNvSpPr/>
          <p:nvPr/>
        </p:nvSpPr>
        <p:spPr>
          <a:xfrm>
            <a:off x="6416628" y="3429000"/>
            <a:ext cx="531636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 smtClean="0"/>
              <a:t>čas</a:t>
            </a:r>
            <a:r>
              <a:rPr lang="cs-CZ" sz="1200" b="1" dirty="0" err="1" smtClean="0">
                <a:solidFill>
                  <a:srgbClr val="FF0000"/>
                </a:solidFill>
              </a:rPr>
              <a:t>T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105858" y="3173990"/>
            <a:ext cx="2390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Restore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database</a:t>
            </a:r>
          </a:p>
          <a:p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until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time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T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804248" y="3421426"/>
            <a:ext cx="2390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Recover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database</a:t>
            </a:r>
          </a:p>
          <a:p>
            <a:r>
              <a:rPr lang="cs-CZ" dirty="0" err="1">
                <a:latin typeface="Courier New" pitchFamily="49" charset="0"/>
                <a:cs typeface="Courier New" pitchFamily="49" charset="0"/>
              </a:rPr>
              <a:t>u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ntil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time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T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7" name="Zástupný symbol pro zápatí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9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33" grpId="0" animBg="1"/>
      <p:bldP spid="34" grpId="0" animBg="1"/>
      <p:bldP spid="36" grpId="0" animBg="1"/>
      <p:bldP spid="4" grpId="0"/>
      <p:bldP spid="4" grpId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s tím?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/>
          <a:lstStyle/>
          <a:p>
            <a:r>
              <a:rPr lang="cs-CZ" dirty="0" smtClean="0"/>
              <a:t>Prakticky všechny databáze dnes nabízí tzv. point-in-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recovery</a:t>
            </a:r>
            <a:r>
              <a:rPr lang="cs-CZ" dirty="0" smtClean="0"/>
              <a:t>, to má ale několik nevýhod:</a:t>
            </a:r>
          </a:p>
          <a:p>
            <a:pPr lvl="1"/>
            <a:r>
              <a:rPr lang="cs-CZ" dirty="0" smtClean="0"/>
              <a:t>Zpravidla nelze dělat „za provozu“, tj. potřebuji další HW nebo alespoň další instanci databáze</a:t>
            </a:r>
          </a:p>
          <a:p>
            <a:pPr lvl="1"/>
            <a:r>
              <a:rPr lang="cs-CZ" dirty="0" smtClean="0"/>
              <a:t>Musím mít správně nastaveno zálohování</a:t>
            </a:r>
          </a:p>
          <a:p>
            <a:pPr lvl="1"/>
            <a:r>
              <a:rPr lang="cs-CZ" dirty="0" smtClean="0"/>
              <a:t>Stojí to nějaké (nezanedbatelné) úsilí</a:t>
            </a:r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90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s tím?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/>
          <a:lstStyle/>
          <a:p>
            <a:r>
              <a:rPr lang="cs-CZ" dirty="0" smtClean="0"/>
              <a:t>V </a:t>
            </a:r>
            <a:r>
              <a:rPr lang="cs-CZ" dirty="0" err="1" smtClean="0"/>
              <a:t>db</a:t>
            </a:r>
            <a:r>
              <a:rPr lang="cs-CZ" dirty="0" smtClean="0"/>
              <a:t> </a:t>
            </a:r>
            <a:r>
              <a:rPr lang="cs-CZ" dirty="0" err="1" smtClean="0"/>
              <a:t>Oracle</a:t>
            </a:r>
            <a:r>
              <a:rPr lang="cs-CZ" dirty="0" smtClean="0"/>
              <a:t> stačí napsat příkaz:</a:t>
            </a:r>
          </a:p>
          <a:p>
            <a:pPr marL="82296" indent="0">
              <a:buNone/>
            </a:pPr>
            <a:endParaRPr lang="cs-CZ" sz="2000" dirty="0" smtClean="0">
              <a:latin typeface="Courier New" pitchFamily="49" charset="0"/>
              <a:cs typeface="Courier New" pitchFamily="49" charset="0"/>
            </a:endParaRPr>
          </a:p>
          <a:p>
            <a:pPr marL="82296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elect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* from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obyvatele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82296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cislo_op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'717171717'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82296" indent="0"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 of timestamp &lt;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dnes ráno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cs-CZ" sz="2000" dirty="0" smtClean="0">
              <a:latin typeface="Courier New" pitchFamily="49" charset="0"/>
              <a:cs typeface="Courier New" pitchFamily="49" charset="0"/>
            </a:endParaRPr>
          </a:p>
          <a:p>
            <a:pPr marL="82296" indent="0">
              <a:buNone/>
            </a:pPr>
            <a:endParaRPr lang="cs-CZ" sz="2800" dirty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>
                <a:cs typeface="Courier New" pitchFamily="49" charset="0"/>
              </a:rPr>
              <a:t>A máme přesně to, co chceme</a:t>
            </a:r>
          </a:p>
          <a:p>
            <a:r>
              <a:rPr lang="cs-CZ" dirty="0" smtClean="0">
                <a:cs typeface="Courier New" pitchFamily="49" charset="0"/>
              </a:rPr>
              <a:t>Pravda, musíme to ještě implementovat do provozního systému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4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scénáře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Chybný příkaz uživatele s vysokými oprávněními – typicky správců aplikací nebo i databázových administrátorů</a:t>
            </a:r>
          </a:p>
          <a:p>
            <a:r>
              <a:rPr lang="cs-CZ" dirty="0" smtClean="0"/>
              <a:t>Testování – několik verzí aplikace potřebuji otestovat na shodných počátečních datech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53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vlastně celé funguje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Základem všeho je transakce</a:t>
            </a:r>
          </a:p>
          <a:p>
            <a:r>
              <a:rPr lang="cs-CZ" dirty="0" smtClean="0"/>
              <a:t>Každá má svůj začátek a konec</a:t>
            </a:r>
          </a:p>
          <a:p>
            <a:r>
              <a:rPr lang="cs-CZ" dirty="0" smtClean="0"/>
              <a:t>Vše co, v průběhu transakce já dělám, nikdo další vůbec nevidí, vše se uloží až ve chvíli potvrzení transakce (</a:t>
            </a:r>
            <a:r>
              <a:rPr lang="cs-CZ" dirty="0" err="1" smtClean="0"/>
              <a:t>commit</a:t>
            </a:r>
            <a:r>
              <a:rPr lang="cs-CZ" dirty="0" smtClean="0"/>
              <a:t>)</a:t>
            </a:r>
          </a:p>
          <a:p>
            <a:r>
              <a:rPr lang="cs-CZ" dirty="0" smtClean="0"/>
              <a:t>Je patrné, že po dobu běhu transakce někde existuje „pomocné“ místo, kam se ukládají data - UNDO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Europen - Vílanec u Jihlavy (16.10.2012)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74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1055</TotalTime>
  <Words>1412</Words>
  <Application>Microsoft Office PowerPoint</Application>
  <PresentationFormat>Předvádění na obrazovce (4:3)</PresentationFormat>
  <Paragraphs>285</Paragraphs>
  <Slides>25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Slunovrat</vt:lpstr>
      <vt:lpstr>Oracle flashback</vt:lpstr>
      <vt:lpstr>Co je to Oracle …</vt:lpstr>
      <vt:lpstr>Zpátky k flashbacku</vt:lpstr>
      <vt:lpstr>Co s tím?</vt:lpstr>
      <vt:lpstr>Co s tím?</vt:lpstr>
      <vt:lpstr>Co s tím?</vt:lpstr>
      <vt:lpstr>Co s tím?</vt:lpstr>
      <vt:lpstr>Další scénáře</vt:lpstr>
      <vt:lpstr>Jak to vlastně celé funguje</vt:lpstr>
      <vt:lpstr>UNDO</vt:lpstr>
      <vt:lpstr>UNDO</vt:lpstr>
      <vt:lpstr>UNDO</vt:lpstr>
      <vt:lpstr>UNDO</vt:lpstr>
      <vt:lpstr>Flashback query</vt:lpstr>
      <vt:lpstr>Flashback version query</vt:lpstr>
      <vt:lpstr>Flashback table</vt:lpstr>
      <vt:lpstr>Flashback drop</vt:lpstr>
      <vt:lpstr>Flashback database</vt:lpstr>
      <vt:lpstr>Flashback database</vt:lpstr>
      <vt:lpstr>Flashback Data Archive</vt:lpstr>
      <vt:lpstr>Flashback Data Archive</vt:lpstr>
      <vt:lpstr>Flashback Data Archive</vt:lpstr>
      <vt:lpstr>Flashback Archive</vt:lpstr>
      <vt:lpstr>Dostupnost flashback technologií</vt:lpstr>
      <vt:lpstr>  DĚKUJI ZA POZORNOST</vt:lpstr>
    </vt:vector>
  </TitlesOfParts>
  <Company>ZČU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Oracle flashback</dc:title>
  <dc:creator>Petr</dc:creator>
  <cp:lastModifiedBy>Petr</cp:lastModifiedBy>
  <cp:revision>77</cp:revision>
  <dcterms:created xsi:type="dcterms:W3CDTF">2012-10-11T19:25:55Z</dcterms:created>
  <dcterms:modified xsi:type="dcterms:W3CDTF">2012-10-16T10:08:17Z</dcterms:modified>
</cp:coreProperties>
</file>