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1" r:id="rId2"/>
    <p:sldId id="317" r:id="rId3"/>
    <p:sldId id="319" r:id="rId4"/>
    <p:sldId id="318" r:id="rId5"/>
    <p:sldId id="320" r:id="rId6"/>
    <p:sldId id="326" r:id="rId7"/>
    <p:sldId id="327" r:id="rId8"/>
    <p:sldId id="322" r:id="rId9"/>
    <p:sldId id="343" r:id="rId10"/>
    <p:sldId id="342" r:id="rId11"/>
    <p:sldId id="321" r:id="rId12"/>
    <p:sldId id="323" r:id="rId13"/>
    <p:sldId id="329" r:id="rId14"/>
    <p:sldId id="330" r:id="rId15"/>
    <p:sldId id="344" r:id="rId16"/>
    <p:sldId id="339" r:id="rId17"/>
    <p:sldId id="340" r:id="rId18"/>
    <p:sldId id="341" r:id="rId19"/>
    <p:sldId id="325" r:id="rId20"/>
    <p:sldId id="331" r:id="rId21"/>
    <p:sldId id="332" r:id="rId22"/>
    <p:sldId id="334" r:id="rId23"/>
    <p:sldId id="333" r:id="rId24"/>
    <p:sldId id="336" r:id="rId25"/>
    <p:sldId id="338" r:id="rId26"/>
    <p:sldId id="335" r:id="rId27"/>
    <p:sldId id="337" r:id="rId28"/>
    <p:sldId id="324" r:id="rId29"/>
    <p:sldId id="311" r:id="rId30"/>
  </p:sldIdLst>
  <p:sldSz cx="9144000" cy="6858000" type="screen4x3"/>
  <p:notesSz cx="6669088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5A86A5A-45C8-487C-B799-9E9B03B374D8}">
          <p14:sldIdLst>
            <p14:sldId id="261"/>
            <p14:sldId id="317"/>
            <p14:sldId id="319"/>
            <p14:sldId id="318"/>
            <p14:sldId id="320"/>
            <p14:sldId id="326"/>
            <p14:sldId id="327"/>
            <p14:sldId id="322"/>
            <p14:sldId id="343"/>
            <p14:sldId id="342"/>
            <p14:sldId id="321"/>
            <p14:sldId id="323"/>
            <p14:sldId id="329"/>
            <p14:sldId id="330"/>
            <p14:sldId id="344"/>
            <p14:sldId id="339"/>
          </p14:sldIdLst>
        </p14:section>
        <p14:section name="Untitled Section" id="{8A726E29-47A5-4FCB-8E25-16A656AE68EB}">
          <p14:sldIdLst>
            <p14:sldId id="340"/>
            <p14:sldId id="341"/>
            <p14:sldId id="325"/>
            <p14:sldId id="331"/>
            <p14:sldId id="332"/>
            <p14:sldId id="334"/>
            <p14:sldId id="333"/>
            <p14:sldId id="336"/>
            <p14:sldId id="338"/>
            <p14:sldId id="335"/>
            <p14:sldId id="337"/>
            <p14:sldId id="324"/>
            <p14:sldId id="31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1434" autoAdjust="0"/>
  </p:normalViewPr>
  <p:slideViewPr>
    <p:cSldViewPr>
      <p:cViewPr varScale="1">
        <p:scale>
          <a:sx n="64" d="100"/>
          <a:sy n="64" d="100"/>
        </p:scale>
        <p:origin x="-15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54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126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6866" y="1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30.9.2013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6866" y="9452222"/>
            <a:ext cx="2890665" cy="4728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0" y="9428630"/>
            <a:ext cx="289066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6866" y="1"/>
            <a:ext cx="2890665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30.9.2013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598" y="4715113"/>
            <a:ext cx="5335893" cy="44677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630"/>
            <a:ext cx="289066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6866" y="9428630"/>
            <a:ext cx="2890665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Europen,Vranov, 30.9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6547D4-ABF8-41F4-ABEA-0886E8A16FDD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Europen,Vranov, 30.9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552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Europen,Vranov, 30.9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Europen,Vranov, 30.9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Europen,Vranov, 30.9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Europen,Vranov, 30.9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Europen,Vranov, 30.9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Europen,Vranov, 30.9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Europen,Vranov, 30.9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Europen,Vranov, 30.9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Europen,Vranov, 30.9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4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503238" y="476250"/>
            <a:ext cx="5754687" cy="1873250"/>
          </a:xfrm>
        </p:spPr>
        <p:txBody>
          <a:bodyPr>
            <a:normAutofit/>
          </a:bodyPr>
          <a:lstStyle/>
          <a:p>
            <a:r>
              <a:rPr lang="sk-SK" b="0" dirty="0"/>
              <a:t>Optimalizácia numerických operácií používaných</a:t>
            </a:r>
            <a:br>
              <a:rPr lang="sk-SK" b="0" dirty="0"/>
            </a:br>
            <a:r>
              <a:rPr lang="sk-SK" b="0" dirty="0"/>
              <a:t>pri šifrovaní</a:t>
            </a:r>
            <a:endParaRPr lang="cs-CZ" dirty="0" smtClean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3238" y="3284538"/>
            <a:ext cx="5724525" cy="1081087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Optimaliz</a:t>
            </a:r>
            <a:r>
              <a:rPr lang="sk-SK" dirty="0" err="1" smtClean="0"/>
              <a:t>ácia</a:t>
            </a:r>
            <a:r>
              <a:rPr lang="sk-SK" dirty="0" smtClean="0"/>
              <a:t> operácií používaných v RSA </a:t>
            </a:r>
            <a:r>
              <a:rPr lang="sk-SK" dirty="0" err="1" smtClean="0"/>
              <a:t>kryptosystéme</a:t>
            </a:r>
            <a:r>
              <a:rPr lang="sk-SK" dirty="0" smtClean="0"/>
              <a:t>, </a:t>
            </a:r>
          </a:p>
          <a:p>
            <a:r>
              <a:rPr lang="sk-SK" dirty="0" err="1" smtClean="0"/>
              <a:t>Karatsuba</a:t>
            </a:r>
            <a:r>
              <a:rPr lang="sk-SK" dirty="0" smtClean="0"/>
              <a:t> násobenie, </a:t>
            </a:r>
            <a:r>
              <a:rPr lang="sk-SK" dirty="0" err="1" smtClean="0"/>
              <a:t>Montgomeryho</a:t>
            </a:r>
            <a:r>
              <a:rPr lang="sk-SK" dirty="0" smtClean="0"/>
              <a:t> modulárne násobenie </a:t>
            </a:r>
            <a:endParaRPr lang="en-US" dirty="0"/>
          </a:p>
          <a:p>
            <a:endParaRPr lang="cs-CZ" dirty="0" smtClean="0"/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>
          <a:xfrm>
            <a:off x="503238" y="5254625"/>
            <a:ext cx="6229002" cy="863600"/>
          </a:xfrm>
        </p:spPr>
        <p:txBody>
          <a:bodyPr/>
          <a:lstStyle/>
          <a:p>
            <a:r>
              <a:rPr lang="sk-SK" u="sng" dirty="0" smtClean="0"/>
              <a:t>Marek </a:t>
            </a:r>
            <a:r>
              <a:rPr lang="sk-SK" u="sng" dirty="0" err="1" smtClean="0"/>
              <a:t>Sýs</a:t>
            </a:r>
            <a:r>
              <a:rPr lang="en-US" dirty="0" smtClean="0"/>
              <a:t> </a:t>
            </a:r>
            <a:r>
              <a:rPr lang="sk-SK" dirty="0" smtClean="0"/>
              <a:t> 	</a:t>
            </a:r>
            <a:r>
              <a:rPr lang="cs-CZ" dirty="0" err="1" smtClean="0"/>
              <a:t>syso</a:t>
            </a:r>
            <a:r>
              <a:rPr lang="en-US" dirty="0" smtClean="0"/>
              <a:t>@fi.muni.cz</a:t>
            </a:r>
            <a:endParaRPr lang="en-US" dirty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549" y="620688"/>
            <a:ext cx="8697144" cy="792088"/>
          </a:xfrm>
        </p:spPr>
        <p:txBody>
          <a:bodyPr/>
          <a:lstStyle/>
          <a:p>
            <a:r>
              <a:rPr lang="en-US" dirty="0" smtClean="0"/>
              <a:t>S</a:t>
            </a:r>
            <a:r>
              <a:rPr lang="sk-SK" dirty="0" smtClean="0"/>
              <a:t>čítanie</a:t>
            </a:r>
            <a:r>
              <a:rPr lang="en-US" dirty="0" smtClean="0"/>
              <a:t> </a:t>
            </a:r>
            <a:r>
              <a:rPr lang="sk-SK" dirty="0" smtClean="0"/>
              <a:t>a prenos</a:t>
            </a:r>
            <a:r>
              <a:rPr lang="en-US" dirty="0" smtClean="0"/>
              <a:t> carry </a:t>
            </a:r>
            <a:r>
              <a:rPr lang="en-US" dirty="0" err="1" smtClean="0"/>
              <a:t>bitu</a:t>
            </a:r>
            <a:r>
              <a:rPr lang="en-US" dirty="0" smtClean="0"/>
              <a:t> (unsigned char)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8732838" cy="4392589"/>
          </a:xfrm>
        </p:spPr>
        <p:txBody>
          <a:bodyPr/>
          <a:lstStyle/>
          <a:p>
            <a:pPr marL="714375" lvl="2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u</a:t>
            </a:r>
            <a:r>
              <a:rPr lang="en-US" sz="2800" dirty="0" smtClean="0"/>
              <a:t> char  A,B,C;</a:t>
            </a:r>
          </a:p>
          <a:p>
            <a:pPr marL="714375" lvl="2" indent="0">
              <a:buNone/>
            </a:pPr>
            <a:r>
              <a:rPr lang="en-US" sz="2800" dirty="0" smtClean="0"/>
              <a:t>max </a:t>
            </a:r>
            <a:r>
              <a:rPr lang="en-US" sz="2800" dirty="0"/>
              <a:t>= 255</a:t>
            </a:r>
            <a:r>
              <a:rPr lang="en-US" sz="2800" dirty="0" smtClean="0"/>
              <a:t>;</a:t>
            </a:r>
          </a:p>
          <a:p>
            <a:pPr marL="714375" lvl="2" indent="0">
              <a:buNone/>
            </a:pPr>
            <a:r>
              <a:rPr lang="en-US" sz="2800" dirty="0" smtClean="0"/>
              <a:t>resp. max = </a:t>
            </a:r>
            <a:r>
              <a:rPr lang="en-US" sz="2800" dirty="0" smtClean="0">
                <a:solidFill>
                  <a:srgbClr val="FF0000"/>
                </a:solidFill>
              </a:rPr>
              <a:t>-1 </a:t>
            </a:r>
          </a:p>
          <a:p>
            <a:pPr marL="714375" lvl="2" indent="0">
              <a:buNone/>
            </a:pPr>
            <a:endParaRPr lang="en-US" sz="2800" dirty="0" smtClean="0"/>
          </a:p>
          <a:p>
            <a:pPr marL="714375" lvl="2" indent="0">
              <a:buNone/>
            </a:pPr>
            <a:r>
              <a:rPr lang="sk-SK" sz="2800" dirty="0" smtClean="0"/>
              <a:t>normálne sčítanie </a:t>
            </a:r>
            <a:r>
              <a:rPr lang="sk-SK" sz="2800" b="1" dirty="0" smtClean="0"/>
              <a:t>u </a:t>
            </a:r>
            <a:r>
              <a:rPr lang="sk-SK" sz="2800" b="1" dirty="0" err="1" smtClean="0"/>
              <a:t>char</a:t>
            </a:r>
            <a:r>
              <a:rPr lang="sk-SK" sz="2800" b="1" dirty="0" smtClean="0"/>
              <a:t/>
            </a:r>
            <a:br>
              <a:rPr lang="sk-SK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dirty="0" smtClean="0"/>
              <a:t>if(</a:t>
            </a:r>
            <a:r>
              <a:rPr lang="en-US" sz="2800" b="1" dirty="0" smtClean="0"/>
              <a:t>max </a:t>
            </a:r>
            <a:r>
              <a:rPr lang="en-US" sz="2800" b="1" dirty="0"/>
              <a:t>– a </a:t>
            </a:r>
            <a:r>
              <a:rPr lang="en-US" sz="2800" dirty="0"/>
              <a:t>&lt; </a:t>
            </a:r>
            <a:r>
              <a:rPr lang="en-US" sz="2800" b="1" dirty="0" smtClean="0"/>
              <a:t>b</a:t>
            </a:r>
            <a:r>
              <a:rPr lang="en-US" sz="2800" dirty="0" smtClean="0"/>
              <a:t>)</a:t>
            </a:r>
            <a:r>
              <a:rPr lang="en-US" sz="2800" b="1" dirty="0" smtClean="0"/>
              <a:t>carry</a:t>
            </a:r>
            <a:r>
              <a:rPr lang="en-US" sz="2800" dirty="0" smtClean="0"/>
              <a:t> = 1</a:t>
            </a:r>
          </a:p>
          <a:p>
            <a:pPr marL="714375" lvl="2" indent="0">
              <a:buNone/>
            </a:pPr>
            <a:r>
              <a:rPr lang="en-US" sz="2800" b="1" dirty="0" smtClean="0"/>
              <a:t>else carry = 0</a:t>
            </a:r>
          </a:p>
          <a:p>
            <a:pPr marL="714375" lvl="2" indent="0">
              <a:buNone/>
            </a:pPr>
            <a:endParaRPr lang="en-US" sz="2800" dirty="0" smtClean="0"/>
          </a:p>
          <a:p>
            <a:pPr marL="714375" lvl="2" indent="0">
              <a:buNone/>
            </a:pPr>
            <a:endParaRPr lang="en-US" sz="2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5220072" y="4221088"/>
            <a:ext cx="2894038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652120" y="4476367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1011 0000</a:t>
            </a:r>
            <a:endParaRPr lang="sk-SK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3995935" y="5854155"/>
            <a:ext cx="19082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 algn="r"/>
            <a:r>
              <a:rPr lang="en-US" sz="3200" dirty="0" smtClean="0"/>
              <a:t>carry = </a:t>
            </a:r>
            <a:r>
              <a:rPr lang="en-US" sz="4000" b="1" dirty="0" smtClean="0"/>
              <a:t>1</a:t>
            </a:r>
            <a:endParaRPr lang="sk-SK" sz="4000" b="1" dirty="0"/>
          </a:p>
          <a:p>
            <a:pPr algn="r"/>
            <a:endParaRPr lang="sk-SK" sz="4000" dirty="0"/>
          </a:p>
        </p:txBody>
      </p:sp>
      <p:sp>
        <p:nvSpPr>
          <p:cNvPr id="13" name="Rectangle 12"/>
          <p:cNvSpPr/>
          <p:nvPr/>
        </p:nvSpPr>
        <p:spPr>
          <a:xfrm>
            <a:off x="5665838" y="4365104"/>
            <a:ext cx="2448272" cy="93610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Curved Left Arrow 15"/>
          <p:cNvSpPr/>
          <p:nvPr/>
        </p:nvSpPr>
        <p:spPr>
          <a:xfrm rot="5400000">
            <a:off x="5492205" y="5033281"/>
            <a:ext cx="468052" cy="114792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652120" y="1844824"/>
            <a:ext cx="3285975" cy="2112042"/>
            <a:chOff x="5652120" y="1844824"/>
            <a:chExt cx="3285975" cy="2112042"/>
          </a:xfrm>
        </p:grpSpPr>
        <p:grpSp>
          <p:nvGrpSpPr>
            <p:cNvPr id="6" name="Group 5"/>
            <p:cNvGrpSpPr/>
            <p:nvPr/>
          </p:nvGrpSpPr>
          <p:grpSpPr>
            <a:xfrm>
              <a:off x="5652120" y="1844824"/>
              <a:ext cx="2808312" cy="2112042"/>
              <a:chOff x="5652120" y="1844824"/>
              <a:chExt cx="2808312" cy="211204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5665838" y="1844824"/>
                <a:ext cx="2448272" cy="936104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5652120" y="1958933"/>
                <a:ext cx="280831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/>
                  <a:t>1101 0000</a:t>
                </a:r>
                <a:endParaRPr lang="sk-SK" sz="4000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5660504" y="3020762"/>
                <a:ext cx="2448272" cy="936104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652120" y="3134871"/>
                <a:ext cx="280831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/>
                  <a:t>0110 0000</a:t>
                </a:r>
                <a:endParaRPr lang="sk-SK" sz="4000" dirty="0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8316416" y="2014115"/>
              <a:ext cx="56768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/>
                <a:t>A</a:t>
              </a:r>
              <a:endParaRPr lang="sk-SK" sz="4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370415" y="3134871"/>
              <a:ext cx="56768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/>
                <a:t>B</a:t>
              </a:r>
              <a:endParaRPr lang="sk-SK" sz="4000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940424" y="3602923"/>
            <a:ext cx="6121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dirty="0" smtClean="0"/>
              <a:t>+</a:t>
            </a:r>
            <a:endParaRPr lang="sk-SK" sz="4000" dirty="0"/>
          </a:p>
        </p:txBody>
      </p:sp>
      <p:sp>
        <p:nvSpPr>
          <p:cNvPr id="22" name="TextBox 21"/>
          <p:cNvSpPr txBox="1"/>
          <p:nvPr/>
        </p:nvSpPr>
        <p:spPr>
          <a:xfrm>
            <a:off x="8374372" y="4476367"/>
            <a:ext cx="567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</a:t>
            </a:r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18701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229600" cy="792088"/>
          </a:xfrm>
        </p:spPr>
        <p:txBody>
          <a:bodyPr/>
          <a:lstStyle/>
          <a:p>
            <a:r>
              <a:rPr lang="sk-SK" dirty="0" smtClean="0"/>
              <a:t>Optimalizované násobenia – </a:t>
            </a:r>
            <a:r>
              <a:rPr lang="sk-SK" dirty="0" err="1" smtClean="0"/>
              <a:t>vš</a:t>
            </a:r>
            <a:r>
              <a:rPr lang="en-US" dirty="0" err="1" smtClean="0"/>
              <a:t>eobecn</a:t>
            </a:r>
            <a:r>
              <a:rPr lang="sk-SK" dirty="0" smtClean="0"/>
              <a:t>á </a:t>
            </a:r>
            <a:r>
              <a:rPr lang="en-US" dirty="0" err="1" smtClean="0"/>
              <a:t>i</a:t>
            </a:r>
            <a:r>
              <a:rPr lang="sk-SK" dirty="0" err="1" smtClean="0"/>
              <a:t>dea</a:t>
            </a:r>
            <a:endParaRPr lang="sk-S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871663"/>
                <a:ext cx="8784976" cy="414972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k-SK" dirty="0" smtClean="0"/>
                  <a:t>Výpočet</a:t>
                </a:r>
                <a14:m>
                  <m:oMath xmlns:m="http://schemas.openxmlformats.org/officeDocument/2006/math">
                    <m:r>
                      <a:rPr lang="sk-SK">
                        <a:latin typeface="Cambria Math"/>
                      </a:rPr>
                      <m:t> </m:t>
                    </m:r>
                    <m:r>
                      <a:rPr lang="sk-SK" b="0" i="0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sk-SK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k-SK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sk-SK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sk-SK" b="0" i="1" smtClean="0">
                        <a:latin typeface="Cambria Math"/>
                      </a:rPr>
                      <m:t>+2</m:t>
                    </m:r>
                    <m:r>
                      <a:rPr lang="sk-SK" b="0" i="1" smtClean="0">
                        <a:latin typeface="Cambria Math"/>
                      </a:rPr>
                      <m:t>𝑎𝑏</m:t>
                    </m:r>
                    <m:r>
                      <a:rPr lang="sk-SK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sk-SK" i="1">
                            <a:latin typeface="Cambria Math"/>
                          </a:rPr>
                        </m:ctrlPr>
                      </m:sSupPr>
                      <m:e>
                        <m:r>
                          <a:rPr lang="sk-SK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sk-SK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  <a:r>
                  <a:rPr lang="sk-SK" dirty="0"/>
                  <a:t>			 </a:t>
                </a:r>
                <a:endParaRPr lang="sk-SK" dirty="0" smtClean="0"/>
              </a:p>
              <a:p>
                <a:pPr marL="0" indent="0">
                  <a:buNone/>
                </a:pPr>
                <a:r>
                  <a:rPr lang="sk-SK" dirty="0" smtClean="0"/>
                  <a:t>Zložitosť</a:t>
                </a:r>
              </a:p>
              <a:p>
                <a:r>
                  <a:rPr lang="sk-SK" dirty="0" smtClean="0"/>
                  <a:t>naivný prístup</a:t>
                </a:r>
                <a:r>
                  <a:rPr lang="en-US" dirty="0" smtClean="0"/>
                  <a:t>: 4</a:t>
                </a:r>
                <a:r>
                  <a:rPr lang="sk-SK" dirty="0" smtClean="0"/>
                  <a:t> </a:t>
                </a:r>
                <a:r>
                  <a:rPr lang="en-US" dirty="0" smtClean="0"/>
                  <a:t>n</a:t>
                </a:r>
                <a:r>
                  <a:rPr lang="sk-SK" dirty="0" err="1" smtClean="0"/>
                  <a:t>ásobenia</a:t>
                </a:r>
                <a:r>
                  <a:rPr lang="en-US" dirty="0" smtClean="0"/>
                  <a:t>: a*a,  2*a*b, b*b</a:t>
                </a:r>
                <a:br>
                  <a:rPr lang="en-US" dirty="0" smtClean="0"/>
                </a:br>
                <a:r>
                  <a:rPr lang="en-US" dirty="0" smtClean="0"/>
                  <a:t>			2 s</a:t>
                </a:r>
                <a:r>
                  <a:rPr lang="sk-SK" dirty="0" smtClean="0"/>
                  <a:t>čí</a:t>
                </a:r>
                <a:r>
                  <a:rPr lang="en-US" dirty="0" err="1" smtClean="0"/>
                  <a:t>tania</a:t>
                </a:r>
                <a:endParaRPr lang="en-US" dirty="0" smtClean="0"/>
              </a:p>
              <a:p>
                <a:pPr marL="361950" lvl="1" indent="0">
                  <a:buNone/>
                </a:pPr>
                <a:endParaRPr lang="en-US" dirty="0" smtClean="0"/>
              </a:p>
              <a:p>
                <a:r>
                  <a:rPr lang="en-US" dirty="0" err="1" smtClean="0"/>
                  <a:t>Sofistikovan</a:t>
                </a:r>
                <a:r>
                  <a:rPr lang="sk-SK" dirty="0" smtClean="0"/>
                  <a:t>ý </a:t>
                </a:r>
                <a:r>
                  <a:rPr lang="en-US" dirty="0" smtClean="0"/>
                  <a:t>:  </a:t>
                </a:r>
                <a:r>
                  <a:rPr lang="sk-SK" dirty="0" smtClean="0"/>
                  <a:t>1</a:t>
                </a:r>
                <a:r>
                  <a:rPr lang="en-US" dirty="0" smtClean="0"/>
                  <a:t> </a:t>
                </a:r>
                <a:r>
                  <a:rPr lang="sk-SK" dirty="0" smtClean="0"/>
                  <a:t>sčítanie 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a+b</a:t>
                </a:r>
                <a:r>
                  <a:rPr lang="en-US" dirty="0" smtClean="0"/>
                  <a:t>)</a:t>
                </a:r>
                <a:br>
                  <a:rPr lang="en-US" dirty="0" smtClean="0"/>
                </a:br>
                <a:r>
                  <a:rPr lang="en-US" dirty="0" smtClean="0"/>
                  <a:t>			1 n</a:t>
                </a:r>
                <a:r>
                  <a:rPr lang="sk-SK" dirty="0" smtClean="0"/>
                  <a:t>á</a:t>
                </a:r>
                <a:r>
                  <a:rPr lang="en-US" dirty="0" err="1" smtClean="0"/>
                  <a:t>sobenie</a:t>
                </a:r>
                <a:r>
                  <a:rPr lang="sk-SK" dirty="0" smtClean="0"/>
                  <a:t> 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a+b</a:t>
                </a:r>
                <a:r>
                  <a:rPr lang="en-US" dirty="0" smtClean="0"/>
                  <a:t>)*(</a:t>
                </a:r>
                <a:r>
                  <a:rPr lang="en-US" dirty="0" err="1" smtClean="0"/>
                  <a:t>a+b</a:t>
                </a:r>
                <a:r>
                  <a:rPr lang="en-US" dirty="0" smtClean="0"/>
                  <a:t>)</a:t>
                </a:r>
              </a:p>
              <a:p>
                <a:endParaRPr lang="en-US" dirty="0"/>
              </a:p>
              <a:p>
                <a:r>
                  <a:rPr lang="en-US" dirty="0" err="1" smtClean="0"/>
                  <a:t>Ko</a:t>
                </a:r>
                <a:r>
                  <a:rPr lang="sk-SK" dirty="0" err="1" smtClean="0"/>
                  <a:t>ľko</a:t>
                </a:r>
                <a:r>
                  <a:rPr lang="sk-SK" dirty="0" smtClean="0"/>
                  <a:t> násobení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treba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na</a:t>
                </a:r>
                <a:r>
                  <a:rPr lang="en-US" dirty="0" smtClean="0"/>
                  <a:t> v</a:t>
                </a:r>
                <a:r>
                  <a:rPr lang="sk-SK" dirty="0" smtClean="0"/>
                  <a:t>ý</a:t>
                </a:r>
                <a:r>
                  <a:rPr lang="en-US" dirty="0" err="1" smtClean="0"/>
                  <a:t>po</a:t>
                </a:r>
                <a:r>
                  <a:rPr lang="sk-SK" dirty="0" err="1" smtClean="0"/>
                  <a:t>čet</a:t>
                </a:r>
                <a:r>
                  <a:rPr lang="en-US" dirty="0" smtClean="0"/>
                  <a:t>?</a:t>
                </a:r>
                <a:r>
                  <a:rPr lang="sk-SK" dirty="0" smtClean="0"/>
                  <a:t>  	</a:t>
                </a:r>
                <a:r>
                  <a:rPr lang="sk-SK" dirty="0" err="1" smtClean="0"/>
                  <a:t>ac</a:t>
                </a:r>
                <a:r>
                  <a:rPr lang="sk-SK" dirty="0" smtClean="0"/>
                  <a:t>, </a:t>
                </a:r>
                <a:r>
                  <a:rPr lang="sk-SK" dirty="0" err="1" smtClean="0"/>
                  <a:t>ad+bc</a:t>
                </a:r>
                <a:r>
                  <a:rPr lang="sk-SK" dirty="0" smtClean="0"/>
                  <a:t>, </a:t>
                </a:r>
                <a:r>
                  <a:rPr lang="sk-SK" dirty="0" err="1" smtClean="0"/>
                  <a:t>bd</a:t>
                </a:r>
                <a:r>
                  <a:rPr lang="sk-SK" dirty="0" smtClean="0"/>
                  <a:t> </a:t>
                </a:r>
                <a:endParaRPr lang="en-US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871663"/>
                <a:ext cx="8784976" cy="4149725"/>
              </a:xfrm>
              <a:blipFill rotWithShape="1">
                <a:blip r:embed="rId2"/>
                <a:stretch>
                  <a:fillRect l="-2288" t="-2203" b="-4405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89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61489"/>
            <a:ext cx="8229600" cy="792088"/>
          </a:xfrm>
        </p:spPr>
        <p:txBody>
          <a:bodyPr/>
          <a:lstStyle/>
          <a:p>
            <a:r>
              <a:rPr lang="sk-SK" dirty="0"/>
              <a:t>N</a:t>
            </a:r>
            <a:r>
              <a:rPr lang="sk-SK" dirty="0" smtClean="0"/>
              <a:t>ásobenie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99392"/>
            <a:ext cx="8481318" cy="4953943"/>
          </a:xfrm>
        </p:spPr>
        <p:txBody>
          <a:bodyPr/>
          <a:lstStyle/>
          <a:p>
            <a:r>
              <a:rPr lang="en-US" dirty="0"/>
              <a:t>C</a:t>
            </a:r>
            <a:r>
              <a:rPr lang="sk-SK" dirty="0"/>
              <a:t> </a:t>
            </a:r>
            <a:r>
              <a:rPr lang="en-US" dirty="0"/>
              <a:t>= A * B</a:t>
            </a:r>
          </a:p>
          <a:p>
            <a:r>
              <a:rPr lang="sk-SK" dirty="0" smtClean="0"/>
              <a:t>A</a:t>
            </a:r>
            <a:r>
              <a:rPr lang="en-US" dirty="0" smtClean="0"/>
              <a:t>,B</a:t>
            </a:r>
            <a:r>
              <a:rPr lang="sk-SK" dirty="0" smtClean="0"/>
              <a:t> zložené z </a:t>
            </a:r>
            <a:r>
              <a:rPr lang="en-US" dirty="0" smtClean="0"/>
              <a:t>2 </a:t>
            </a:r>
            <a:r>
              <a:rPr lang="en-US" dirty="0" err="1" smtClean="0"/>
              <a:t>blokov</a:t>
            </a:r>
            <a:endParaRPr lang="sk-SK" dirty="0" smtClean="0"/>
          </a:p>
          <a:p>
            <a:r>
              <a:rPr lang="en-US" dirty="0" err="1" smtClean="0"/>
              <a:t>Bloky</a:t>
            </a:r>
            <a:r>
              <a:rPr lang="en-US" dirty="0" smtClean="0"/>
              <a:t> </a:t>
            </a:r>
            <a:r>
              <a:rPr lang="sk-SK" dirty="0" smtClean="0"/>
              <a:t>ľ</a:t>
            </a:r>
            <a:r>
              <a:rPr lang="en-US" dirty="0" err="1" smtClean="0"/>
              <a:t>ubovo</a:t>
            </a:r>
            <a:r>
              <a:rPr lang="sk-SK" dirty="0" smtClean="0"/>
              <a:t>ľ</a:t>
            </a:r>
            <a:r>
              <a:rPr lang="en-US" dirty="0" err="1" smtClean="0"/>
              <a:t>nej</a:t>
            </a:r>
            <a:r>
              <a:rPr lang="sk-SK" dirty="0" smtClean="0"/>
              <a:t> dĺžky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sk-SK" dirty="0" smtClean="0"/>
              <a:t>          </a:t>
            </a:r>
            <a:r>
              <a:rPr lang="en-US" dirty="0" smtClean="0"/>
              <a:t>A[0]*</a:t>
            </a:r>
            <a:r>
              <a:rPr lang="en-US" dirty="0"/>
              <a:t>B[0],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	A[0</a:t>
            </a:r>
            <a:r>
              <a:rPr lang="en-US" dirty="0"/>
              <a:t>]*</a:t>
            </a:r>
            <a:r>
              <a:rPr lang="en-US" dirty="0" smtClean="0"/>
              <a:t>B[1] + A[1]*</a:t>
            </a:r>
            <a:r>
              <a:rPr lang="en-US" dirty="0"/>
              <a:t>B[0],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/>
              <a:t>	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A[1]*B[1],</a:t>
            </a:r>
          </a:p>
          <a:p>
            <a:endParaRPr lang="sk-SK" dirty="0" smtClean="0"/>
          </a:p>
          <a:p>
            <a:r>
              <a:rPr lang="en-US" dirty="0" err="1" smtClean="0"/>
              <a:t>Zlo</a:t>
            </a:r>
            <a:r>
              <a:rPr lang="sk-SK" dirty="0"/>
              <a:t>ž</a:t>
            </a:r>
            <a:r>
              <a:rPr lang="en-US" dirty="0" err="1" smtClean="0"/>
              <a:t>itos</a:t>
            </a:r>
            <a:r>
              <a:rPr lang="sk-SK" dirty="0" smtClean="0"/>
              <a:t>ť naivného prístupu </a:t>
            </a:r>
            <a:r>
              <a:rPr lang="en-US" dirty="0" smtClean="0"/>
              <a:t>– 4 n</a:t>
            </a:r>
            <a:r>
              <a:rPr lang="sk-SK" dirty="0" err="1" smtClean="0"/>
              <a:t>ásobenia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/>
          </a:p>
        </p:txBody>
      </p:sp>
      <p:sp>
        <p:nvSpPr>
          <p:cNvPr id="29" name="TextBox 28"/>
          <p:cNvSpPr txBox="1"/>
          <p:nvPr/>
        </p:nvSpPr>
        <p:spPr>
          <a:xfrm>
            <a:off x="5220072" y="4941168"/>
            <a:ext cx="1605359" cy="584775"/>
          </a:xfrm>
          <a:prstGeom prst="rect">
            <a:avLst/>
          </a:prstGeom>
          <a:solidFill>
            <a:srgbClr val="92D05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sk-SK" sz="3200" dirty="0"/>
          </a:p>
        </p:txBody>
      </p:sp>
      <p:sp>
        <p:nvSpPr>
          <p:cNvPr id="30" name="TextBox 29"/>
          <p:cNvSpPr txBox="1"/>
          <p:nvPr/>
        </p:nvSpPr>
        <p:spPr>
          <a:xfrm>
            <a:off x="6203465" y="3570956"/>
            <a:ext cx="1896927" cy="584775"/>
          </a:xfrm>
          <a:prstGeom prst="rect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sk-SK" sz="3200" dirty="0"/>
          </a:p>
        </p:txBody>
      </p:sp>
      <p:sp>
        <p:nvSpPr>
          <p:cNvPr id="31" name="TextBox 30"/>
          <p:cNvSpPr txBox="1"/>
          <p:nvPr/>
        </p:nvSpPr>
        <p:spPr>
          <a:xfrm>
            <a:off x="5796136" y="4221088"/>
            <a:ext cx="1641363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r"/>
            <a:endParaRPr lang="sk-SK" sz="3200" dirty="0"/>
          </a:p>
        </p:txBody>
      </p:sp>
      <p:sp>
        <p:nvSpPr>
          <p:cNvPr id="32" name="Rectangle 31"/>
          <p:cNvSpPr/>
          <p:nvPr/>
        </p:nvSpPr>
        <p:spPr>
          <a:xfrm>
            <a:off x="7507094" y="4231519"/>
            <a:ext cx="612068" cy="6051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6" name="TextBox 35"/>
          <p:cNvSpPr txBox="1"/>
          <p:nvPr/>
        </p:nvSpPr>
        <p:spPr>
          <a:xfrm>
            <a:off x="7477610" y="4301887"/>
            <a:ext cx="910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0..0</a:t>
            </a:r>
            <a:endParaRPr lang="sk-SK" sz="2400" dirty="0"/>
          </a:p>
        </p:txBody>
      </p:sp>
      <p:sp>
        <p:nvSpPr>
          <p:cNvPr id="37" name="Rectangle 36"/>
          <p:cNvSpPr/>
          <p:nvPr/>
        </p:nvSpPr>
        <p:spPr>
          <a:xfrm>
            <a:off x="6948264" y="4941168"/>
            <a:ext cx="1170898" cy="6051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8" name="TextBox 37"/>
          <p:cNvSpPr txBox="1"/>
          <p:nvPr/>
        </p:nvSpPr>
        <p:spPr>
          <a:xfrm>
            <a:off x="6948264" y="5011536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0……0</a:t>
            </a:r>
            <a:endParaRPr lang="sk-SK" sz="2400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4427984" y="5708059"/>
            <a:ext cx="3712240" cy="25197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446009" y="5025370"/>
            <a:ext cx="6121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dirty="0" smtClean="0"/>
              <a:t>+</a:t>
            </a:r>
            <a:endParaRPr lang="sk-SK" sz="4000" dirty="0"/>
          </a:p>
        </p:txBody>
      </p:sp>
      <p:grpSp>
        <p:nvGrpSpPr>
          <p:cNvPr id="45" name="Group 44"/>
          <p:cNvGrpSpPr/>
          <p:nvPr/>
        </p:nvGrpSpPr>
        <p:grpSpPr>
          <a:xfrm>
            <a:off x="5519969" y="1132352"/>
            <a:ext cx="2925636" cy="1932022"/>
            <a:chOff x="5492272" y="1412776"/>
            <a:chExt cx="2925636" cy="1932022"/>
          </a:xfrm>
        </p:grpSpPr>
        <p:grpSp>
          <p:nvGrpSpPr>
            <p:cNvPr id="44" name="Group 43"/>
            <p:cNvGrpSpPr/>
            <p:nvPr/>
          </p:nvGrpSpPr>
          <p:grpSpPr>
            <a:xfrm>
              <a:off x="5492272" y="1412776"/>
              <a:ext cx="2925636" cy="1932022"/>
              <a:chOff x="5492272" y="1412776"/>
              <a:chExt cx="2925636" cy="1932022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7452320" y="2708921"/>
                <a:ext cx="600500" cy="619721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>
                  <a:solidFill>
                    <a:srgbClr val="FF0000"/>
                  </a:solidFill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7440752" y="2089198"/>
                <a:ext cx="612068" cy="619722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791597" y="2089198"/>
                <a:ext cx="645902" cy="619722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208348" y="1412776"/>
                <a:ext cx="120956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4000" dirty="0" smtClean="0"/>
                  <a:t>A[0]</a:t>
                </a:r>
                <a:endParaRPr lang="sk-SK" sz="40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175768" y="1425874"/>
                <a:ext cx="129932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sk-SK" sz="4000" dirty="0"/>
                  <a:t> </a:t>
                </a:r>
                <a:r>
                  <a:rPr lang="en-US" sz="4000" dirty="0" smtClean="0"/>
                  <a:t>A[1]</a:t>
                </a:r>
                <a:endParaRPr lang="sk-SK" sz="4000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492272" y="1988840"/>
                <a:ext cx="129932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sk-SK" sz="4000" dirty="0"/>
                  <a:t> </a:t>
                </a:r>
                <a:r>
                  <a:rPr lang="en-US" sz="4000" dirty="0" smtClean="0"/>
                  <a:t>B[1]</a:t>
                </a:r>
                <a:endParaRPr lang="sk-SK" sz="4000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526106" y="2636912"/>
                <a:ext cx="129932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sk-SK" sz="4000" dirty="0"/>
                  <a:t> </a:t>
                </a:r>
                <a:r>
                  <a:rPr lang="en-US" sz="4000" dirty="0" smtClean="0"/>
                  <a:t>B[0]</a:t>
                </a:r>
                <a:endParaRPr lang="sk-SK" sz="4000" dirty="0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6804248" y="2708920"/>
                <a:ext cx="612068" cy="619722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</p:grpSp>
        <p:sp>
          <p:nvSpPr>
            <p:cNvPr id="42" name="Rectangle 41"/>
            <p:cNvSpPr/>
            <p:nvPr/>
          </p:nvSpPr>
          <p:spPr>
            <a:xfrm>
              <a:off x="6791597" y="2089198"/>
              <a:ext cx="1261223" cy="123944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</p:spTree>
    <p:extLst>
      <p:ext uri="{BB962C8B-B14F-4D97-AF65-F5344CB8AC3E}">
        <p14:creationId xmlns:p14="http://schemas.microsoft.com/office/powerpoint/2010/main" val="94201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61489"/>
            <a:ext cx="8229600" cy="792088"/>
          </a:xfrm>
        </p:spPr>
        <p:txBody>
          <a:bodyPr/>
          <a:lstStyle/>
          <a:p>
            <a:r>
              <a:rPr lang="sk-SK" dirty="0" err="1" smtClean="0"/>
              <a:t>Karatsub</a:t>
            </a:r>
            <a:r>
              <a:rPr lang="en-US" dirty="0" err="1" smtClean="0"/>
              <a:t>ovo</a:t>
            </a:r>
            <a:r>
              <a:rPr lang="en-US" dirty="0" smtClean="0"/>
              <a:t> n</a:t>
            </a:r>
            <a:r>
              <a:rPr lang="sk-SK" dirty="0" err="1" smtClean="0"/>
              <a:t>ásobenie</a:t>
            </a:r>
            <a:r>
              <a:rPr lang="sk-SK" dirty="0" smtClean="0"/>
              <a:t> - idea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99392"/>
            <a:ext cx="8892480" cy="4953943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/>
              <a:t>Treba </a:t>
            </a:r>
            <a:r>
              <a:rPr lang="en-US" dirty="0" smtClean="0"/>
              <a:t> </a:t>
            </a:r>
            <a:r>
              <a:rPr lang="sk-SK" dirty="0" err="1" smtClean="0"/>
              <a:t>low</a:t>
            </a:r>
            <a:r>
              <a:rPr lang="sk-SK" dirty="0" smtClean="0"/>
              <a:t>    </a:t>
            </a:r>
            <a:r>
              <a:rPr lang="en-US" dirty="0" smtClean="0"/>
              <a:t>= A[0]*</a:t>
            </a:r>
            <a:r>
              <a:rPr lang="en-US" dirty="0"/>
              <a:t>B[0</a:t>
            </a:r>
            <a:r>
              <a:rPr lang="en-US" dirty="0" smtClean="0"/>
              <a:t>],</a:t>
            </a:r>
            <a:r>
              <a:rPr lang="sk-SK" dirty="0" smtClean="0"/>
              <a:t>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 </a:t>
            </a:r>
            <a:r>
              <a:rPr lang="en-US" dirty="0" err="1" smtClean="0"/>
              <a:t>midle</a:t>
            </a:r>
            <a:r>
              <a:rPr lang="sk-SK" dirty="0" smtClean="0"/>
              <a:t> </a:t>
            </a:r>
            <a:r>
              <a:rPr lang="en-US" dirty="0" smtClean="0"/>
              <a:t> = A[0</a:t>
            </a:r>
            <a:r>
              <a:rPr lang="en-US" dirty="0"/>
              <a:t>]*</a:t>
            </a:r>
            <a:r>
              <a:rPr lang="en-US" dirty="0" smtClean="0"/>
              <a:t>B[1] + A[1]*</a:t>
            </a:r>
            <a:r>
              <a:rPr lang="en-US" dirty="0"/>
              <a:t>B[0],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/>
              <a:t>	 </a:t>
            </a:r>
            <a:r>
              <a:rPr lang="en-US" dirty="0" smtClean="0"/>
              <a:t>high</a:t>
            </a:r>
            <a:r>
              <a:rPr lang="sk-SK" dirty="0" smtClean="0"/>
              <a:t>  </a:t>
            </a:r>
            <a:r>
              <a:rPr lang="en-US" dirty="0" smtClean="0"/>
              <a:t> = A[1]*B[1],</a:t>
            </a:r>
          </a:p>
          <a:p>
            <a:endParaRPr lang="en-US" dirty="0" smtClean="0"/>
          </a:p>
          <a:p>
            <a:r>
              <a:rPr lang="en-US" dirty="0" smtClean="0"/>
              <a:t>middle = (A[0]+A[1]) * (B[0]+B[1]) – low – high</a:t>
            </a:r>
          </a:p>
          <a:p>
            <a:endParaRPr lang="en-US" dirty="0" smtClean="0"/>
          </a:p>
          <a:p>
            <a:endParaRPr lang="sk-SK" dirty="0" smtClean="0"/>
          </a:p>
          <a:p>
            <a:r>
              <a:rPr lang="sk-SK" dirty="0" smtClean="0"/>
              <a:t>Zložitosť</a:t>
            </a:r>
            <a:r>
              <a:rPr lang="en-US" dirty="0" smtClean="0"/>
              <a:t>: </a:t>
            </a:r>
            <a:r>
              <a:rPr lang="sk-SK" dirty="0" smtClean="0"/>
              <a:t>3</a:t>
            </a:r>
            <a:r>
              <a:rPr lang="en-US" dirty="0" smtClean="0"/>
              <a:t> </a:t>
            </a:r>
            <a:r>
              <a:rPr lang="sk-SK" dirty="0" smtClean="0"/>
              <a:t>násobenia</a:t>
            </a:r>
            <a:r>
              <a:rPr lang="en-US" dirty="0" smtClean="0"/>
              <a:t> (</a:t>
            </a:r>
            <a:r>
              <a:rPr lang="en-US" dirty="0" err="1" smtClean="0"/>
              <a:t>namiesto</a:t>
            </a:r>
            <a:r>
              <a:rPr lang="en-US" dirty="0" smtClean="0"/>
              <a:t> 4)</a:t>
            </a:r>
          </a:p>
          <a:p>
            <a:endParaRPr lang="sk-SK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31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92088"/>
          </a:xfrm>
        </p:spPr>
        <p:txBody>
          <a:bodyPr/>
          <a:lstStyle/>
          <a:p>
            <a:r>
              <a:rPr lang="sk-SK" dirty="0" err="1" smtClean="0"/>
              <a:t>Karatsubovo</a:t>
            </a:r>
            <a:r>
              <a:rPr lang="sk-SK" dirty="0" smtClean="0"/>
              <a:t> násobenie - </a:t>
            </a:r>
            <a:r>
              <a:rPr lang="sk-SK" dirty="0" err="1" smtClean="0"/>
              <a:t>rekurzia</a:t>
            </a:r>
            <a:endParaRPr lang="sk-S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556792"/>
                <a:ext cx="8625334" cy="468051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k-SK" dirty="0" smtClean="0"/>
                  <a:t>Pozorovanie</a:t>
                </a:r>
                <a:r>
                  <a:rPr lang="en-US" dirty="0" smtClean="0"/>
                  <a:t>: </a:t>
                </a:r>
                <a:endParaRPr lang="sk-SK" dirty="0" smtClean="0"/>
              </a:p>
              <a:p>
                <a:pPr marL="0" indent="0">
                  <a:buNone/>
                </a:pPr>
                <a:r>
                  <a:rPr lang="en-US" dirty="0" smtClean="0"/>
                  <a:t>	</a:t>
                </a:r>
                <a:r>
                  <a:rPr lang="sk-SK" dirty="0" err="1"/>
                  <a:t>low</a:t>
                </a:r>
                <a:r>
                  <a:rPr lang="sk-SK" dirty="0"/>
                  <a:t>    </a:t>
                </a:r>
                <a:r>
                  <a:rPr lang="en-US" dirty="0"/>
                  <a:t>= A[0]</a:t>
                </a:r>
                <a:r>
                  <a:rPr lang="en-US" dirty="0">
                    <a:solidFill>
                      <a:srgbClr val="FF0000"/>
                    </a:solidFill>
                  </a:rPr>
                  <a:t>*</a:t>
                </a:r>
                <a:r>
                  <a:rPr lang="en-US" dirty="0"/>
                  <a:t>B[0],</a:t>
                </a:r>
                <a:r>
                  <a:rPr lang="sk-SK" dirty="0"/>
                  <a:t>  </a:t>
                </a: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 smtClean="0"/>
                  <a:t> </a:t>
                </a:r>
                <a:r>
                  <a:rPr lang="en-US" dirty="0"/>
                  <a:t>	</a:t>
                </a:r>
                <a:r>
                  <a:rPr lang="en-US" dirty="0" smtClean="0"/>
                  <a:t>high</a:t>
                </a:r>
                <a:r>
                  <a:rPr lang="sk-SK" dirty="0" smtClean="0"/>
                  <a:t>  </a:t>
                </a:r>
                <a:r>
                  <a:rPr lang="en-US" dirty="0" smtClean="0"/>
                  <a:t> </a:t>
                </a:r>
                <a:r>
                  <a:rPr lang="en-US" dirty="0"/>
                  <a:t>= A[1]</a:t>
                </a:r>
                <a:r>
                  <a:rPr lang="en-US" dirty="0">
                    <a:solidFill>
                      <a:srgbClr val="FF0000"/>
                    </a:solidFill>
                  </a:rPr>
                  <a:t>*</a:t>
                </a:r>
                <a:r>
                  <a:rPr lang="en-US" dirty="0"/>
                  <a:t>B[1</a:t>
                </a:r>
                <a:r>
                  <a:rPr lang="en-US" dirty="0" smtClean="0"/>
                  <a:t>],</a:t>
                </a:r>
                <a:endParaRPr lang="sk-SK" dirty="0" smtClean="0"/>
              </a:p>
              <a:p>
                <a:pPr marL="0" indent="0">
                  <a:buNone/>
                </a:pPr>
                <a:r>
                  <a:rPr lang="sk-SK" dirty="0" smtClean="0"/>
                  <a:t>	</a:t>
                </a:r>
                <a:r>
                  <a:rPr lang="en-US" dirty="0" smtClean="0"/>
                  <a:t>middle </a:t>
                </a:r>
                <a:r>
                  <a:rPr lang="en-US" dirty="0"/>
                  <a:t>= (A[0]+A[1]) </a:t>
                </a:r>
                <a:r>
                  <a:rPr lang="en-US" dirty="0">
                    <a:solidFill>
                      <a:srgbClr val="FF0000"/>
                    </a:solidFill>
                  </a:rPr>
                  <a:t>*</a:t>
                </a:r>
                <a:r>
                  <a:rPr lang="en-US" dirty="0"/>
                  <a:t> (B[0]+B[1]) – low – high</a:t>
                </a:r>
              </a:p>
              <a:p>
                <a:pPr marL="0" indent="0">
                  <a:buNone/>
                </a:pPr>
                <a:endParaRPr lang="sk-SK" dirty="0" smtClean="0"/>
              </a:p>
              <a:p>
                <a:pPr marL="0" indent="0">
                  <a:buNone/>
                </a:pPr>
                <a:r>
                  <a:rPr lang="sk-SK" dirty="0" smtClean="0"/>
                  <a:t>Potreba opätovného </a:t>
                </a:r>
                <a:r>
                  <a:rPr lang="sk-SK" dirty="0" smtClean="0">
                    <a:solidFill>
                      <a:srgbClr val="FF0000"/>
                    </a:solidFill>
                  </a:rPr>
                  <a:t>násobenia</a:t>
                </a:r>
                <a:r>
                  <a:rPr lang="sk-SK" dirty="0" smtClean="0"/>
                  <a:t> – </a:t>
                </a:r>
                <a:r>
                  <a:rPr lang="en-US" dirty="0" smtClean="0"/>
                  <a:t> </a:t>
                </a:r>
                <a:endParaRPr lang="sk-SK" dirty="0" smtClean="0"/>
              </a:p>
              <a:p>
                <a:pPr marL="0" indent="0">
                  <a:buNone/>
                </a:pPr>
                <a:r>
                  <a:rPr lang="sk-SK" dirty="0"/>
                  <a:t>	</a:t>
                </a:r>
                <a:r>
                  <a:rPr lang="sk-SK" dirty="0" smtClean="0"/>
                  <a:t>možnosť voliť </a:t>
                </a:r>
                <a:r>
                  <a:rPr lang="en-US" dirty="0" err="1" smtClean="0"/>
                  <a:t>klasick</a:t>
                </a:r>
                <a:r>
                  <a:rPr lang="sk-SK" dirty="0" smtClean="0"/>
                  <a:t>é, opäť </a:t>
                </a:r>
                <a:r>
                  <a:rPr lang="sk-SK" dirty="0" err="1" smtClean="0"/>
                  <a:t>Karatsuba</a:t>
                </a:r>
                <a:r>
                  <a:rPr lang="en-US" dirty="0" smtClean="0"/>
                  <a:t>, </a:t>
                </a:r>
                <a:r>
                  <a:rPr lang="sk-SK" dirty="0" smtClean="0"/>
                  <a:t>...</a:t>
                </a:r>
                <a:endParaRPr lang="en-US" dirty="0" smtClean="0"/>
              </a:p>
              <a:p>
                <a:pPr marL="0" indent="0">
                  <a:buNone/>
                </a:pPr>
                <a:endParaRPr lang="sk-SK" dirty="0" smtClean="0"/>
              </a:p>
              <a:p>
                <a:pPr marL="0" indent="0">
                  <a:buNone/>
                </a:pPr>
                <a:r>
                  <a:rPr lang="sk-SK" dirty="0" smtClean="0"/>
                  <a:t>Kar</a:t>
                </a:r>
                <a:r>
                  <a:rPr lang="en-US" dirty="0" err="1" smtClean="0"/>
                  <a:t>atsuba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rekurz</a:t>
                </a:r>
                <a:r>
                  <a:rPr lang="sk-SK" dirty="0" err="1" smtClean="0"/>
                  <a:t>ívne</a:t>
                </a:r>
                <a:r>
                  <a:rPr lang="en-US" dirty="0" smtClean="0"/>
                  <a:t>: </a:t>
                </a:r>
                <a:r>
                  <a:rPr lang="en-US" dirty="0" err="1"/>
                  <a:t>zlo</a:t>
                </a:r>
                <a:r>
                  <a:rPr lang="sk-SK" dirty="0"/>
                  <a:t>ž</a:t>
                </a:r>
                <a:r>
                  <a:rPr lang="en-US" dirty="0" err="1"/>
                  <a:t>itos</a:t>
                </a:r>
                <a:r>
                  <a:rPr lang="sk-SK" dirty="0"/>
                  <a:t>ť O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e>
                      <m:sup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k-SK" i="1">
                                <a:latin typeface="Cambria Math"/>
                              </a:rPr>
                              <m:t>𝑙𝑜𝑔</m:t>
                            </m:r>
                          </m:e>
                          <m:sub>
                            <m:r>
                              <a:rPr lang="sk-SK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sk-SK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)=</a:t>
                </a:r>
                <a:r>
                  <a:rPr lang="sk-SK" dirty="0"/>
                  <a:t> O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1,585</m:t>
                        </m:r>
                      </m:sup>
                    </m:sSup>
                  </m:oMath>
                </a14:m>
                <a:r>
                  <a:rPr lang="en-US" dirty="0"/>
                  <a:t>)</a:t>
                </a:r>
                <a:endParaRPr lang="sk-SK" dirty="0" smtClean="0"/>
              </a:p>
              <a:p>
                <a:pPr marL="0" indent="0">
                  <a:buNone/>
                </a:pPr>
                <a:r>
                  <a:rPr lang="sk-SK" dirty="0" smtClean="0"/>
                  <a:t>			</a:t>
                </a:r>
                <a:r>
                  <a:rPr lang="en-US" dirty="0" smtClean="0"/>
                  <a:t>(pre </a:t>
                </a:r>
                <a:r>
                  <a:rPr lang="en-US" dirty="0" err="1" smtClean="0"/>
                  <a:t>delenie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na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bloky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rovnakej</a:t>
                </a:r>
                <a:r>
                  <a:rPr lang="en-US" dirty="0" smtClean="0"/>
                  <a:t> d</a:t>
                </a:r>
                <a:r>
                  <a:rPr lang="sk-SK" dirty="0" err="1" smtClean="0"/>
                  <a:t>ĺžky</a:t>
                </a:r>
                <a:r>
                  <a:rPr lang="en-US" dirty="0" smtClean="0"/>
                  <a:t> )</a:t>
                </a:r>
                <a:endParaRPr lang="en-US" dirty="0"/>
              </a:p>
              <a:p>
                <a:pPr marL="0" indent="0">
                  <a:buNone/>
                </a:pPr>
                <a:endParaRPr lang="sk-SK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556792"/>
                <a:ext cx="8625334" cy="4680519"/>
              </a:xfrm>
              <a:blipFill rotWithShape="1">
                <a:blip r:embed="rId2"/>
                <a:stretch>
                  <a:fillRect l="-2403" t="-1953" b="-6641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40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792088"/>
          </a:xfrm>
        </p:spPr>
        <p:txBody>
          <a:bodyPr/>
          <a:lstStyle/>
          <a:p>
            <a:r>
              <a:rPr lang="en-US" dirty="0" smtClean="0"/>
              <a:t>Implement</a:t>
            </a:r>
            <a:r>
              <a:rPr lang="sk-SK" dirty="0" err="1" smtClean="0"/>
              <a:t>ácia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 dirty="0"/>
          </a:p>
        </p:txBody>
      </p:sp>
      <p:grpSp>
        <p:nvGrpSpPr>
          <p:cNvPr id="9" name="Group 8"/>
          <p:cNvGrpSpPr/>
          <p:nvPr/>
        </p:nvGrpSpPr>
        <p:grpSpPr>
          <a:xfrm>
            <a:off x="1329775" y="1138983"/>
            <a:ext cx="3674273" cy="1353913"/>
            <a:chOff x="2483768" y="1087949"/>
            <a:chExt cx="2836302" cy="1353913"/>
          </a:xfrm>
        </p:grpSpPr>
        <p:grpSp>
          <p:nvGrpSpPr>
            <p:cNvPr id="13" name="Group 12"/>
            <p:cNvGrpSpPr/>
            <p:nvPr/>
          </p:nvGrpSpPr>
          <p:grpSpPr>
            <a:xfrm>
              <a:off x="2583766" y="1793790"/>
              <a:ext cx="2736304" cy="648072"/>
              <a:chOff x="1043608" y="2139607"/>
              <a:chExt cx="2736304" cy="648072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1043608" y="2139607"/>
                <a:ext cx="1368152" cy="64807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411760" y="2139607"/>
                <a:ext cx="1368152" cy="64807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2483768" y="1087949"/>
              <a:ext cx="2592288" cy="1343452"/>
              <a:chOff x="2511758" y="1087949"/>
              <a:chExt cx="2592288" cy="1343452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2511758" y="1723515"/>
                <a:ext cx="129932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sk-SK" sz="4000" dirty="0"/>
                  <a:t> </a:t>
                </a:r>
                <a:r>
                  <a:rPr lang="sk-SK" sz="3200" dirty="0" smtClean="0"/>
                  <a:t>A</a:t>
                </a:r>
                <a:r>
                  <a:rPr lang="en-US" sz="3200" dirty="0" smtClean="0"/>
                  <a:t>[1]</a:t>
                </a:r>
                <a:endParaRPr lang="sk-SK" sz="3200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943806" y="1087949"/>
                <a:ext cx="129932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sk-SK" sz="4000" dirty="0"/>
                  <a:t> </a:t>
                </a:r>
                <a:r>
                  <a:rPr lang="sk-SK" sz="4000" dirty="0" smtClean="0"/>
                  <a:t>A</a:t>
                </a:r>
                <a:endParaRPr lang="sk-SK" sz="4000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804721" y="1700808"/>
                <a:ext cx="129932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sk-SK" sz="4000" dirty="0"/>
                  <a:t> </a:t>
                </a:r>
                <a:r>
                  <a:rPr lang="sk-SK" sz="3200" dirty="0" smtClean="0"/>
                  <a:t>A</a:t>
                </a:r>
                <a:r>
                  <a:rPr lang="en-US" sz="3200" dirty="0" smtClean="0"/>
                  <a:t>[</a:t>
                </a:r>
                <a:r>
                  <a:rPr lang="sk-SK" sz="3200" dirty="0" smtClean="0"/>
                  <a:t>0</a:t>
                </a:r>
                <a:r>
                  <a:rPr lang="en-US" sz="3200" dirty="0" smtClean="0"/>
                  <a:t>]</a:t>
                </a:r>
                <a:endParaRPr lang="sk-SK" sz="3200" dirty="0"/>
              </a:p>
            </p:txBody>
          </p:sp>
        </p:grpSp>
      </p:grpSp>
      <p:grpSp>
        <p:nvGrpSpPr>
          <p:cNvPr id="61" name="Group 60"/>
          <p:cNvGrpSpPr/>
          <p:nvPr/>
        </p:nvGrpSpPr>
        <p:grpSpPr>
          <a:xfrm>
            <a:off x="4716016" y="1124744"/>
            <a:ext cx="3888961" cy="1353913"/>
            <a:chOff x="4572000" y="1772816"/>
            <a:chExt cx="2965174" cy="1389126"/>
          </a:xfrm>
        </p:grpSpPr>
        <p:grpSp>
          <p:nvGrpSpPr>
            <p:cNvPr id="14" name="Group 13"/>
            <p:cNvGrpSpPr/>
            <p:nvPr/>
          </p:nvGrpSpPr>
          <p:grpSpPr>
            <a:xfrm>
              <a:off x="4788024" y="2513870"/>
              <a:ext cx="2749150" cy="648072"/>
              <a:chOff x="4512868" y="2139607"/>
              <a:chExt cx="2749150" cy="648072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4512868" y="2139607"/>
                <a:ext cx="1368152" cy="648072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5893866" y="2139607"/>
                <a:ext cx="1368152" cy="648072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4572000" y="2420888"/>
              <a:ext cx="129932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sk-SK" sz="4000" dirty="0"/>
                <a:t> </a:t>
              </a:r>
              <a:r>
                <a:rPr lang="sk-SK" sz="3200" dirty="0" smtClean="0"/>
                <a:t>B</a:t>
              </a:r>
              <a:r>
                <a:rPr lang="en-US" sz="3200" dirty="0" smtClean="0"/>
                <a:t>[1]</a:t>
              </a:r>
              <a:endParaRPr lang="sk-SK" sz="32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008979" y="2420888"/>
              <a:ext cx="129932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sk-SK" sz="4000" dirty="0"/>
                <a:t> </a:t>
              </a:r>
              <a:r>
                <a:rPr lang="sk-SK" sz="3200" dirty="0" smtClean="0"/>
                <a:t>B</a:t>
              </a:r>
              <a:r>
                <a:rPr lang="en-US" sz="3200" dirty="0" smtClean="0"/>
                <a:t>[</a:t>
              </a:r>
              <a:r>
                <a:rPr lang="sk-SK" sz="3200" dirty="0" smtClean="0"/>
                <a:t>0</a:t>
              </a:r>
              <a:r>
                <a:rPr lang="en-US" sz="3200" dirty="0" smtClean="0"/>
                <a:t>]</a:t>
              </a:r>
              <a:endParaRPr lang="sk-SK" sz="32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144883" y="1772816"/>
              <a:ext cx="129932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sk-SK" sz="4000" dirty="0"/>
                <a:t> </a:t>
              </a:r>
              <a:r>
                <a:rPr lang="sk-SK" sz="4000" dirty="0" smtClean="0"/>
                <a:t>B</a:t>
              </a:r>
              <a:endParaRPr lang="sk-SK" sz="4000" dirty="0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886750" y="5265657"/>
            <a:ext cx="3955033" cy="675784"/>
            <a:chOff x="2886750" y="4973270"/>
            <a:chExt cx="3955033" cy="675784"/>
          </a:xfrm>
        </p:grpSpPr>
        <p:sp>
          <p:nvSpPr>
            <p:cNvPr id="54" name="Rectangle 53"/>
            <p:cNvSpPr/>
            <p:nvPr/>
          </p:nvSpPr>
          <p:spPr>
            <a:xfrm>
              <a:off x="3216481" y="5000982"/>
              <a:ext cx="3610666" cy="64807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2886750" y="5000883"/>
              <a:ext cx="252458" cy="648072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201845" y="4973270"/>
              <a:ext cx="363993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sk-SK" sz="3200" dirty="0" smtClean="0"/>
                <a:t>A</a:t>
              </a:r>
              <a:r>
                <a:rPr lang="en-US" sz="3200" dirty="0" smtClean="0"/>
                <a:t>[0]</a:t>
              </a:r>
              <a:r>
                <a:rPr lang="sk-SK" sz="3200" dirty="0" smtClean="0"/>
                <a:t>*B</a:t>
              </a:r>
              <a:r>
                <a:rPr lang="en-US" sz="3200" dirty="0" smtClean="0"/>
                <a:t>[1]+</a:t>
              </a:r>
              <a:r>
                <a:rPr lang="sk-SK" sz="3200" dirty="0"/>
                <a:t>A</a:t>
              </a:r>
              <a:r>
                <a:rPr lang="en-US" sz="3200" dirty="0"/>
                <a:t>[0]</a:t>
              </a:r>
              <a:r>
                <a:rPr lang="sk-SK" sz="3200" dirty="0"/>
                <a:t>*B</a:t>
              </a:r>
              <a:r>
                <a:rPr lang="en-US" sz="3200" dirty="0"/>
                <a:t>[1]</a:t>
              </a:r>
              <a:endParaRPr lang="sk-SK" sz="3200" dirty="0"/>
            </a:p>
          </p:txBody>
        </p:sp>
      </p:grpSp>
      <p:sp>
        <p:nvSpPr>
          <p:cNvPr id="21" name="Curved Up Arrow 20"/>
          <p:cNvSpPr/>
          <p:nvPr/>
        </p:nvSpPr>
        <p:spPr>
          <a:xfrm rot="5400000">
            <a:off x="-462701" y="2843189"/>
            <a:ext cx="2254444" cy="709408"/>
          </a:xfrm>
          <a:prstGeom prst="curved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0" y="3212976"/>
            <a:ext cx="8604977" cy="1299257"/>
            <a:chOff x="0" y="3701725"/>
            <a:chExt cx="8604977" cy="1299257"/>
          </a:xfrm>
        </p:grpSpPr>
        <p:sp>
          <p:nvSpPr>
            <p:cNvPr id="49" name="TextBox 48"/>
            <p:cNvSpPr txBox="1"/>
            <p:nvPr/>
          </p:nvSpPr>
          <p:spPr>
            <a:xfrm>
              <a:off x="3396714" y="3701725"/>
              <a:ext cx="15347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sk-SK" sz="4000" dirty="0"/>
                <a:t> </a:t>
              </a:r>
              <a:r>
                <a:rPr lang="en-US" sz="3200" dirty="0" smtClean="0"/>
                <a:t>high</a:t>
              </a:r>
              <a:endParaRPr lang="sk-SK" sz="32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070232" y="3764417"/>
              <a:ext cx="153474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sk-SK" sz="4000" dirty="0"/>
                <a:t> </a:t>
              </a:r>
              <a:r>
                <a:rPr lang="en-US" sz="3200" dirty="0" smtClean="0"/>
                <a:t>low</a:t>
              </a:r>
              <a:endParaRPr lang="sk-SK" sz="3200" dirty="0"/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0" y="4243526"/>
              <a:ext cx="8604977" cy="757456"/>
              <a:chOff x="0" y="4243526"/>
              <a:chExt cx="8604977" cy="757456"/>
            </a:xfrm>
          </p:grpSpPr>
          <p:sp>
            <p:nvSpPr>
              <p:cNvPr id="48" name="TextBox 47"/>
              <p:cNvSpPr txBox="1"/>
              <p:nvPr/>
            </p:nvSpPr>
            <p:spPr>
              <a:xfrm>
                <a:off x="0" y="4293096"/>
                <a:ext cx="153474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sk-SK" sz="4000" dirty="0"/>
                  <a:t> </a:t>
                </a:r>
                <a:r>
                  <a:rPr lang="en-US" sz="4000" dirty="0" smtClean="0"/>
                  <a:t>C</a:t>
                </a:r>
                <a:endParaRPr lang="sk-SK" sz="4000" dirty="0"/>
              </a:p>
            </p:txBody>
          </p:sp>
          <p:grpSp>
            <p:nvGrpSpPr>
              <p:cNvPr id="18" name="Group 17"/>
              <p:cNvGrpSpPr/>
              <p:nvPr/>
            </p:nvGrpSpPr>
            <p:grpSpPr>
              <a:xfrm>
                <a:off x="1438651" y="4325198"/>
                <a:ext cx="7166326" cy="648072"/>
                <a:chOff x="1028894" y="3933056"/>
                <a:chExt cx="6099252" cy="648072"/>
              </a:xfrm>
            </p:grpSpPr>
            <p:sp>
              <p:nvSpPr>
                <p:cNvPr id="19" name="Rectangle 18"/>
                <p:cNvSpPr/>
                <p:nvPr/>
              </p:nvSpPr>
              <p:spPr>
                <a:xfrm>
                  <a:off x="1028894" y="3933056"/>
                  <a:ext cx="3049626" cy="648072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4078520" y="3933056"/>
                  <a:ext cx="3049626" cy="648072"/>
                </a:xfrm>
                <a:prstGeom prst="rect">
                  <a:avLst/>
                </a:prstGeom>
                <a:solidFill>
                  <a:srgbClr val="00B05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</p:grpSp>
          <p:sp>
            <p:nvSpPr>
              <p:cNvPr id="58" name="TextBox 57"/>
              <p:cNvSpPr txBox="1"/>
              <p:nvPr/>
            </p:nvSpPr>
            <p:spPr>
              <a:xfrm>
                <a:off x="1512705" y="4243526"/>
                <a:ext cx="2605161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sk-SK" sz="4000" dirty="0"/>
                  <a:t> </a:t>
                </a:r>
                <a:r>
                  <a:rPr lang="sk-SK" sz="3200" dirty="0" smtClean="0"/>
                  <a:t>A</a:t>
                </a:r>
                <a:r>
                  <a:rPr lang="en-US" sz="3200" dirty="0" smtClean="0"/>
                  <a:t>[1]</a:t>
                </a:r>
                <a:r>
                  <a:rPr lang="sk-SK" sz="3200" dirty="0" smtClean="0">
                    <a:solidFill>
                      <a:schemeClr val="bg1"/>
                    </a:solidFill>
                  </a:rPr>
                  <a:t>*</a:t>
                </a:r>
                <a:r>
                  <a:rPr lang="sk-SK" sz="3200" dirty="0" smtClean="0"/>
                  <a:t>B</a:t>
                </a:r>
                <a:r>
                  <a:rPr lang="en-US" sz="3200" dirty="0" smtClean="0"/>
                  <a:t>[1]</a:t>
                </a:r>
                <a:endParaRPr lang="sk-SK" sz="3200" dirty="0"/>
              </a:p>
            </p:txBody>
          </p:sp>
        </p:grpSp>
      </p:grpSp>
      <p:sp>
        <p:nvSpPr>
          <p:cNvPr id="25" name="TextBox 24"/>
          <p:cNvSpPr txBox="1"/>
          <p:nvPr/>
        </p:nvSpPr>
        <p:spPr>
          <a:xfrm>
            <a:off x="509018" y="2629337"/>
            <a:ext cx="6091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600" dirty="0" smtClean="0"/>
              <a:t>1. </a:t>
            </a:r>
            <a:r>
              <a:rPr lang="sk-SK" sz="2800" dirty="0" smtClean="0"/>
              <a:t>výpočet </a:t>
            </a:r>
            <a:r>
              <a:rPr lang="sk-SK" sz="2800" dirty="0" err="1" smtClean="0"/>
              <a:t>high,low</a:t>
            </a:r>
            <a:r>
              <a:rPr lang="sk-SK" sz="2800" dirty="0" smtClean="0"/>
              <a:t> </a:t>
            </a:r>
            <a:r>
              <a:rPr lang="en-US" sz="2800" dirty="0" smtClean="0"/>
              <a:t>(</a:t>
            </a:r>
            <a:r>
              <a:rPr lang="sk-SK" sz="2800" dirty="0" smtClean="0"/>
              <a:t>* do C</a:t>
            </a:r>
            <a:r>
              <a:rPr lang="en-US" sz="2800" dirty="0" smtClean="0"/>
              <a:t>)</a:t>
            </a:r>
            <a:endParaRPr lang="sk-SK" sz="2800" dirty="0"/>
          </a:p>
        </p:txBody>
      </p:sp>
      <p:sp>
        <p:nvSpPr>
          <p:cNvPr id="60" name="Curved Up Arrow 59"/>
          <p:cNvSpPr/>
          <p:nvPr/>
        </p:nvSpPr>
        <p:spPr>
          <a:xfrm rot="5400000">
            <a:off x="-1236068" y="3403244"/>
            <a:ext cx="3374553" cy="709408"/>
          </a:xfrm>
          <a:prstGeom prst="curved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9839" y="5877272"/>
            <a:ext cx="4480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600" dirty="0" smtClean="0"/>
              <a:t>2. výpočet </a:t>
            </a:r>
            <a:r>
              <a:rPr lang="sk-SK" sz="3600" dirty="0" err="1" smtClean="0"/>
              <a:t>midle</a:t>
            </a:r>
            <a:endParaRPr lang="sk-SK" sz="3600" dirty="0"/>
          </a:p>
        </p:txBody>
      </p:sp>
      <p:sp>
        <p:nvSpPr>
          <p:cNvPr id="67" name="TextBox 66"/>
          <p:cNvSpPr txBox="1"/>
          <p:nvPr/>
        </p:nvSpPr>
        <p:spPr>
          <a:xfrm>
            <a:off x="5212617" y="4581998"/>
            <a:ext cx="44802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3</a:t>
            </a:r>
            <a:r>
              <a:rPr lang="sk-SK" sz="3600" dirty="0" smtClean="0"/>
              <a:t>. </a:t>
            </a:r>
            <a:r>
              <a:rPr lang="en-US" sz="2800" dirty="0" err="1" smtClean="0"/>
              <a:t>pripo</a:t>
            </a:r>
            <a:r>
              <a:rPr lang="sk-SK" sz="2800" dirty="0" smtClean="0"/>
              <a:t>čítanie</a:t>
            </a:r>
            <a:r>
              <a:rPr lang="en-US" sz="2800" dirty="0" smtClean="0"/>
              <a:t> </a:t>
            </a:r>
            <a:r>
              <a:rPr lang="en-US" sz="3600" dirty="0" smtClean="0"/>
              <a:t>(</a:t>
            </a:r>
            <a:r>
              <a:rPr lang="en-US" sz="3600" b="1" dirty="0" smtClean="0"/>
              <a:t>add</a:t>
            </a:r>
            <a:r>
              <a:rPr lang="en-US" sz="3600" dirty="0" smtClean="0"/>
              <a:t>)</a:t>
            </a:r>
            <a:endParaRPr lang="sk-SK" sz="3600" dirty="0"/>
          </a:p>
        </p:txBody>
      </p:sp>
      <p:sp>
        <p:nvSpPr>
          <p:cNvPr id="68" name="TextBox 67"/>
          <p:cNvSpPr txBox="1"/>
          <p:nvPr/>
        </p:nvSpPr>
        <p:spPr>
          <a:xfrm>
            <a:off x="5076056" y="3717032"/>
            <a:ext cx="26051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4000" dirty="0"/>
              <a:t> </a:t>
            </a:r>
            <a:r>
              <a:rPr lang="sk-SK" sz="3200" dirty="0" smtClean="0"/>
              <a:t>A</a:t>
            </a:r>
            <a:r>
              <a:rPr lang="en-US" sz="3200" dirty="0" smtClean="0"/>
              <a:t>[0]</a:t>
            </a:r>
            <a:r>
              <a:rPr lang="sk-SK" sz="3200" dirty="0" smtClean="0">
                <a:solidFill>
                  <a:schemeClr val="bg1"/>
                </a:solidFill>
              </a:rPr>
              <a:t>*</a:t>
            </a:r>
            <a:r>
              <a:rPr lang="sk-SK" sz="3200" dirty="0" smtClean="0"/>
              <a:t>B</a:t>
            </a:r>
            <a:r>
              <a:rPr lang="en-US" sz="3200" dirty="0" smtClean="0"/>
              <a:t>[0]</a:t>
            </a:r>
            <a:endParaRPr lang="sk-SK" sz="3200" dirty="0"/>
          </a:p>
        </p:txBody>
      </p:sp>
      <p:sp>
        <p:nvSpPr>
          <p:cNvPr id="35" name="Up Arrow 34"/>
          <p:cNvSpPr/>
          <p:nvPr/>
        </p:nvSpPr>
        <p:spPr>
          <a:xfrm>
            <a:off x="4695140" y="4653136"/>
            <a:ext cx="585968" cy="504056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4293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792088"/>
          </a:xfrm>
        </p:spPr>
        <p:txBody>
          <a:bodyPr/>
          <a:lstStyle/>
          <a:p>
            <a:r>
              <a:rPr lang="en-US" dirty="0" smtClean="0"/>
              <a:t>Implement</a:t>
            </a:r>
            <a:r>
              <a:rPr lang="sk-SK" dirty="0" err="1" smtClean="0"/>
              <a:t>ácia</a:t>
            </a:r>
            <a:r>
              <a:rPr lang="en-US" dirty="0" smtClean="0"/>
              <a:t>: </a:t>
            </a:r>
            <a:r>
              <a:rPr lang="en-US" dirty="0" err="1" smtClean="0"/>
              <a:t>funkcie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856984" cy="5400599"/>
          </a:xfrm>
        </p:spPr>
        <p:txBody>
          <a:bodyPr/>
          <a:lstStyle/>
          <a:p>
            <a:r>
              <a:rPr lang="en-US" dirty="0" smtClean="0"/>
              <a:t>A,B (</a:t>
            </a:r>
            <a:r>
              <a:rPr lang="sk-SK" dirty="0" smtClean="0"/>
              <a:t>n</a:t>
            </a:r>
            <a:r>
              <a:rPr lang="en-US" dirty="0"/>
              <a:t>-</a:t>
            </a:r>
            <a:r>
              <a:rPr lang="en-US" dirty="0" err="1" smtClean="0"/>
              <a:t>bitov</a:t>
            </a:r>
            <a:r>
              <a:rPr lang="en-US" dirty="0" smtClean="0"/>
              <a:t>)</a:t>
            </a:r>
            <a:r>
              <a:rPr lang="sk-SK" dirty="0" smtClean="0"/>
              <a:t> </a:t>
            </a:r>
            <a:r>
              <a:rPr lang="en-US" dirty="0" smtClean="0"/>
              <a:t> =&gt;  C d</a:t>
            </a:r>
            <a:r>
              <a:rPr lang="sk-SK" dirty="0" err="1" smtClean="0"/>
              <a:t>ĺžky</a:t>
            </a:r>
            <a:r>
              <a:rPr lang="sk-SK" dirty="0" smtClean="0"/>
              <a:t> </a:t>
            </a:r>
            <a:r>
              <a:rPr lang="en-US" dirty="0" smtClean="0"/>
              <a:t>(2</a:t>
            </a:r>
            <a:r>
              <a:rPr lang="sk-SK" dirty="0" smtClean="0"/>
              <a:t>n</a:t>
            </a:r>
            <a:r>
              <a:rPr lang="en-US" dirty="0"/>
              <a:t>-</a:t>
            </a:r>
            <a:r>
              <a:rPr lang="en-US" dirty="0" err="1"/>
              <a:t>bitov</a:t>
            </a:r>
            <a:r>
              <a:rPr lang="en-US" dirty="0"/>
              <a:t>)</a:t>
            </a:r>
            <a:endParaRPr lang="sk-SK" dirty="0" smtClean="0"/>
          </a:p>
          <a:p>
            <a:pPr marL="514350" indent="-514350">
              <a:buFont typeface="+mj-lt"/>
              <a:buAutoNum type="arabicPeriod"/>
            </a:pPr>
            <a:r>
              <a:rPr lang="sk-SK" dirty="0"/>
              <a:t>priamo ukladáme do </a:t>
            </a:r>
            <a:r>
              <a:rPr lang="sk-SK" dirty="0" smtClean="0"/>
              <a:t>C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h</a:t>
            </a:r>
            <a:r>
              <a:rPr lang="sk-SK" dirty="0" err="1" smtClean="0"/>
              <a:t>igh</a:t>
            </a:r>
            <a:r>
              <a:rPr lang="en-US" dirty="0" smtClean="0"/>
              <a:t> = A[1]</a:t>
            </a:r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B[1], 	 </a:t>
            </a:r>
            <a:r>
              <a:rPr lang="sk-SK" dirty="0" err="1" smtClean="0"/>
              <a:t>low</a:t>
            </a:r>
            <a:r>
              <a:rPr lang="en-US" dirty="0" smtClean="0"/>
              <a:t> </a:t>
            </a:r>
            <a:r>
              <a:rPr lang="en-US" dirty="0"/>
              <a:t>= A[0]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B[0]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pripo</a:t>
            </a:r>
            <a:r>
              <a:rPr lang="sk-SK" dirty="0"/>
              <a:t>čítame k C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n-t</a:t>
            </a:r>
            <a:r>
              <a:rPr lang="sk-SK" dirty="0"/>
              <a:t>ú pozíciu</a:t>
            </a:r>
          </a:p>
          <a:p>
            <a:pPr marL="0" indent="0">
              <a:buNone/>
            </a:pPr>
            <a:r>
              <a:rPr lang="sk-SK" dirty="0" smtClean="0"/>
              <a:t> </a:t>
            </a:r>
            <a:r>
              <a:rPr lang="en-US" dirty="0" smtClean="0"/>
              <a:t>	</a:t>
            </a:r>
            <a:r>
              <a:rPr lang="sk-SK" dirty="0" smtClean="0"/>
              <a:t> </a:t>
            </a:r>
            <a:r>
              <a:rPr lang="en-US" dirty="0" smtClean="0"/>
              <a:t>middle</a:t>
            </a:r>
            <a:r>
              <a:rPr lang="sk-SK" dirty="0" smtClean="0"/>
              <a:t> </a:t>
            </a:r>
            <a:r>
              <a:rPr lang="en-US" dirty="0" smtClean="0"/>
              <a:t>= (</a:t>
            </a:r>
            <a:r>
              <a:rPr lang="en-US" dirty="0"/>
              <a:t>A[0]</a:t>
            </a:r>
            <a:r>
              <a:rPr lang="en-US" dirty="0">
                <a:solidFill>
                  <a:srgbClr val="FF0000"/>
                </a:solidFill>
              </a:rPr>
              <a:t>+</a:t>
            </a:r>
            <a:r>
              <a:rPr lang="en-US" dirty="0"/>
              <a:t>A[1])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 (B[0]</a:t>
            </a:r>
            <a:r>
              <a:rPr lang="en-US" dirty="0">
                <a:solidFill>
                  <a:srgbClr val="FF0000"/>
                </a:solidFill>
              </a:rPr>
              <a:t>+</a:t>
            </a:r>
            <a:r>
              <a:rPr lang="en-US" dirty="0"/>
              <a:t>B[1]) – low – </a:t>
            </a:r>
            <a:r>
              <a:rPr lang="en-US" dirty="0" smtClean="0"/>
              <a:t>high 	  			</a:t>
            </a:r>
            <a:r>
              <a:rPr lang="en-US" b="1" dirty="0" smtClean="0"/>
              <a:t> </a:t>
            </a:r>
            <a:r>
              <a:rPr lang="en-US" b="1" dirty="0" err="1" smtClean="0"/>
              <a:t>Pozor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carry</a:t>
            </a:r>
            <a:r>
              <a:rPr lang="en-US" b="1" dirty="0" smtClean="0"/>
              <a:t> !!!</a:t>
            </a:r>
          </a:p>
          <a:p>
            <a:r>
              <a:rPr lang="sk-SK" dirty="0" smtClean="0"/>
              <a:t>Rôzne </a:t>
            </a:r>
            <a:r>
              <a:rPr lang="sk-SK" dirty="0"/>
              <a:t>funkcie </a:t>
            </a:r>
            <a:r>
              <a:rPr lang="sk-SK" dirty="0" smtClean="0"/>
              <a:t>–</a:t>
            </a:r>
            <a:r>
              <a:rPr lang="en-US" dirty="0" smtClean="0"/>
              <a:t> </a:t>
            </a:r>
            <a:r>
              <a:rPr lang="sk-SK" dirty="0" err="1" smtClean="0"/>
              <a:t>add</a:t>
            </a:r>
            <a:r>
              <a:rPr lang="sk-SK" dirty="0" smtClean="0"/>
              <a:t> </a:t>
            </a:r>
            <a:r>
              <a:rPr lang="en-US" dirty="0"/>
              <a:t>(</a:t>
            </a:r>
            <a:r>
              <a:rPr lang="en-US" dirty="0" err="1"/>
              <a:t>pripo</a:t>
            </a:r>
            <a:r>
              <a:rPr lang="sk-SK" dirty="0"/>
              <a:t>čí</a:t>
            </a:r>
            <a:r>
              <a:rPr lang="en-US" dirty="0" err="1"/>
              <a:t>tanie</a:t>
            </a:r>
            <a:r>
              <a:rPr lang="en-US" dirty="0"/>
              <a:t>)</a:t>
            </a:r>
            <a:r>
              <a:rPr lang="sk-SK" dirty="0"/>
              <a:t/>
            </a:r>
            <a:br>
              <a:rPr lang="sk-SK" dirty="0"/>
            </a:br>
            <a:r>
              <a:rPr lang="sk-SK" dirty="0"/>
              <a:t>			  </a:t>
            </a:r>
            <a:r>
              <a:rPr lang="sk-SK" dirty="0" err="1"/>
              <a:t>sub</a:t>
            </a:r>
            <a:r>
              <a:rPr lang="sk-SK" dirty="0"/>
              <a:t> </a:t>
            </a:r>
            <a:r>
              <a:rPr lang="en-US" dirty="0"/>
              <a:t>(</a:t>
            </a:r>
            <a:r>
              <a:rPr lang="en-US" dirty="0" err="1"/>
              <a:t>odpo</a:t>
            </a:r>
            <a:r>
              <a:rPr lang="sk-SK" dirty="0"/>
              <a:t>čí</a:t>
            </a:r>
            <a:r>
              <a:rPr lang="en-US" dirty="0" err="1"/>
              <a:t>tanie</a:t>
            </a:r>
            <a:r>
              <a:rPr lang="en-US" dirty="0"/>
              <a:t>)</a:t>
            </a:r>
            <a:r>
              <a:rPr lang="sk-SK" dirty="0"/>
              <a:t/>
            </a:r>
            <a:br>
              <a:rPr lang="sk-SK" dirty="0"/>
            </a:br>
            <a:r>
              <a:rPr lang="sk-SK" dirty="0"/>
              <a:t>			  </a:t>
            </a:r>
            <a:r>
              <a:rPr lang="sk-SK" dirty="0" err="1"/>
              <a:t>sum</a:t>
            </a:r>
            <a:r>
              <a:rPr lang="sk-SK" dirty="0"/>
              <a:t> </a:t>
            </a:r>
            <a:r>
              <a:rPr lang="en-US" dirty="0"/>
              <a:t>(s</a:t>
            </a:r>
            <a:r>
              <a:rPr lang="sk-SK" dirty="0"/>
              <a:t>účet na adresu</a:t>
            </a:r>
            <a:r>
              <a:rPr lang="en-US" dirty="0"/>
              <a:t>)</a:t>
            </a:r>
            <a:r>
              <a:rPr lang="sk-SK" dirty="0"/>
              <a:t/>
            </a:r>
            <a:br>
              <a:rPr lang="sk-SK" dirty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err="1" smtClean="0"/>
              <a:t>param</a:t>
            </a:r>
            <a:r>
              <a:rPr lang="en-US" dirty="0" err="1" smtClean="0"/>
              <a:t>etre</a:t>
            </a:r>
            <a:r>
              <a:rPr lang="sk-SK" dirty="0" smtClean="0"/>
              <a:t> – </a:t>
            </a:r>
            <a:r>
              <a:rPr lang="en-US" dirty="0"/>
              <a:t> </a:t>
            </a:r>
            <a:r>
              <a:rPr lang="en-US" dirty="0" smtClean="0"/>
              <a:t>  res - </a:t>
            </a:r>
            <a:r>
              <a:rPr lang="sk-SK" dirty="0" smtClean="0"/>
              <a:t>adresa pre výsledok</a:t>
            </a:r>
            <a:br>
              <a:rPr lang="sk-SK" dirty="0" smtClean="0"/>
            </a:br>
            <a:r>
              <a:rPr lang="en-US" dirty="0" smtClean="0"/>
              <a:t>	</a:t>
            </a:r>
            <a:r>
              <a:rPr lang="sk-SK" dirty="0" smtClean="0"/>
              <a:t>	        </a:t>
            </a:r>
            <a:r>
              <a:rPr lang="en-US" dirty="0" err="1" smtClean="0"/>
              <a:t>len</a:t>
            </a:r>
            <a:r>
              <a:rPr lang="en-US" dirty="0" smtClean="0"/>
              <a:t> - </a:t>
            </a:r>
            <a:r>
              <a:rPr lang="sk-SK" dirty="0" smtClean="0"/>
              <a:t>počet </a:t>
            </a:r>
            <a:r>
              <a:rPr lang="sk-SK" dirty="0" smtClean="0"/>
              <a:t>spracovaných </a:t>
            </a:r>
            <a:r>
              <a:rPr lang="sk-SK" dirty="0" smtClean="0"/>
              <a:t>blokov </a:t>
            </a:r>
            <a:br>
              <a:rPr lang="sk-SK" dirty="0" smtClean="0"/>
            </a:br>
            <a:r>
              <a:rPr lang="sk-SK" dirty="0" smtClean="0"/>
              <a:t>	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	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85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3" y="620688"/>
            <a:ext cx="8229600" cy="792088"/>
          </a:xfrm>
        </p:spPr>
        <p:txBody>
          <a:bodyPr/>
          <a:lstStyle/>
          <a:p>
            <a:r>
              <a:rPr lang="sk-SK" dirty="0" smtClean="0"/>
              <a:t>Výpočet </a:t>
            </a:r>
            <a:r>
              <a:rPr lang="sk-SK" dirty="0" err="1" smtClean="0"/>
              <a:t>midle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625334" cy="5184575"/>
          </a:xfrm>
        </p:spPr>
        <p:txBody>
          <a:bodyPr/>
          <a:lstStyle/>
          <a:p>
            <a:r>
              <a:rPr lang="en-US" dirty="0" smtClean="0"/>
              <a:t>middle = </a:t>
            </a:r>
            <a:r>
              <a:rPr lang="en-US" b="1" dirty="0" smtClean="0"/>
              <a:t>(A[0]+A[1]) </a:t>
            </a:r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b="1" dirty="0"/>
              <a:t> (B[0]+B[1])</a:t>
            </a:r>
            <a:r>
              <a:rPr lang="en-US" dirty="0"/>
              <a:t> – low – high</a:t>
            </a:r>
          </a:p>
          <a:p>
            <a:endParaRPr lang="en-US" dirty="0" smtClean="0"/>
          </a:p>
          <a:p>
            <a:r>
              <a:rPr lang="en-US" dirty="0" smtClean="0"/>
              <a:t>A[0] + A[1] = </a:t>
            </a:r>
            <a:r>
              <a:rPr lang="en-US" dirty="0" err="1" smtClean="0"/>
              <a:t>asum</a:t>
            </a:r>
            <a:r>
              <a:rPr lang="en-US" dirty="0" smtClean="0"/>
              <a:t> + (</a:t>
            </a:r>
            <a:r>
              <a:rPr lang="en-US" dirty="0" err="1" smtClean="0"/>
              <a:t>ca</a:t>
            </a:r>
            <a:r>
              <a:rPr lang="en-US" dirty="0" smtClean="0"/>
              <a:t> &lt;&lt; n </a:t>
            </a:r>
            <a:r>
              <a:rPr lang="en-US" dirty="0" err="1" smtClean="0"/>
              <a:t>bitov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B[0</a:t>
            </a:r>
            <a:r>
              <a:rPr lang="en-US" dirty="0"/>
              <a:t>] + </a:t>
            </a:r>
            <a:r>
              <a:rPr lang="en-US" dirty="0" smtClean="0"/>
              <a:t>B[1</a:t>
            </a:r>
            <a:r>
              <a:rPr lang="en-US" dirty="0"/>
              <a:t>] </a:t>
            </a:r>
            <a:r>
              <a:rPr lang="en-US" dirty="0" smtClean="0"/>
              <a:t>=</a:t>
            </a:r>
            <a:r>
              <a:rPr lang="en-US" dirty="0"/>
              <a:t> </a:t>
            </a:r>
            <a:r>
              <a:rPr lang="en-US" dirty="0" err="1"/>
              <a:t>bsum</a:t>
            </a:r>
            <a:r>
              <a:rPr lang="en-US" dirty="0"/>
              <a:t> </a:t>
            </a:r>
            <a:r>
              <a:rPr lang="en-US" dirty="0" smtClean="0"/>
              <a:t>+ (</a:t>
            </a:r>
            <a:r>
              <a:rPr lang="en-US" dirty="0" err="1" smtClean="0"/>
              <a:t>cb</a:t>
            </a:r>
            <a:r>
              <a:rPr lang="en-US" dirty="0" smtClean="0"/>
              <a:t> </a:t>
            </a:r>
            <a:r>
              <a:rPr lang="en-US" dirty="0"/>
              <a:t>&lt;&lt; n </a:t>
            </a:r>
            <a:r>
              <a:rPr lang="en-US" dirty="0" err="1"/>
              <a:t>bitov</a:t>
            </a:r>
            <a:r>
              <a:rPr lang="en-US" dirty="0"/>
              <a:t>)</a:t>
            </a:r>
            <a:r>
              <a:rPr lang="en-US" dirty="0" smtClean="0"/>
              <a:t>				</a:t>
            </a:r>
          </a:p>
          <a:p>
            <a:r>
              <a:rPr lang="en-US" dirty="0" smtClean="0"/>
              <a:t>(</a:t>
            </a:r>
            <a:r>
              <a:rPr lang="en-US" dirty="0"/>
              <a:t>A[0]+A[1])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 (B[0]+B[1</a:t>
            </a:r>
            <a:r>
              <a:rPr lang="en-US" dirty="0" smtClean="0"/>
              <a:t>]) =  	</a:t>
            </a:r>
            <a:br>
              <a:rPr lang="en-US" dirty="0" smtClean="0"/>
            </a:br>
            <a:r>
              <a:rPr lang="en-US" dirty="0" smtClean="0"/>
              <a:t>	(</a:t>
            </a:r>
            <a:r>
              <a:rPr lang="en-US" dirty="0" err="1" smtClean="0"/>
              <a:t>asum</a:t>
            </a:r>
            <a:r>
              <a:rPr lang="en-US" dirty="0"/>
              <a:t>+ (</a:t>
            </a:r>
            <a:r>
              <a:rPr lang="en-US" dirty="0" err="1" smtClean="0"/>
              <a:t>ca</a:t>
            </a:r>
            <a:r>
              <a:rPr lang="en-US" dirty="0" smtClean="0"/>
              <a:t> </a:t>
            </a:r>
            <a:r>
              <a:rPr lang="en-US" dirty="0"/>
              <a:t>&lt;&lt; </a:t>
            </a:r>
            <a:r>
              <a:rPr lang="en-US" dirty="0" smtClean="0"/>
              <a:t>n)) * (</a:t>
            </a:r>
            <a:r>
              <a:rPr lang="en-US" dirty="0" err="1" smtClean="0"/>
              <a:t>bsum</a:t>
            </a:r>
            <a:r>
              <a:rPr lang="en-US" dirty="0" smtClean="0"/>
              <a:t> </a:t>
            </a:r>
            <a:r>
              <a:rPr lang="en-US" dirty="0"/>
              <a:t>+ (</a:t>
            </a:r>
            <a:r>
              <a:rPr lang="en-US" dirty="0" err="1"/>
              <a:t>ca</a:t>
            </a:r>
            <a:r>
              <a:rPr lang="en-US" dirty="0"/>
              <a:t> &lt;&lt; n)) </a:t>
            </a:r>
            <a:r>
              <a:rPr lang="en-US" dirty="0" smtClean="0"/>
              <a:t> = 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asum</a:t>
            </a:r>
            <a:r>
              <a:rPr lang="en-US" dirty="0" smtClean="0"/>
              <a:t>*</a:t>
            </a:r>
            <a:r>
              <a:rPr lang="en-US" dirty="0" err="1" smtClean="0"/>
              <a:t>bsum</a:t>
            </a:r>
            <a:r>
              <a:rPr lang="en-US" dirty="0" smtClean="0"/>
              <a:t> + </a:t>
            </a:r>
            <a:br>
              <a:rPr lang="en-US" dirty="0" smtClean="0"/>
            </a:br>
            <a:r>
              <a:rPr lang="en-US" dirty="0" smtClean="0"/>
              <a:t>     (</a:t>
            </a:r>
            <a:r>
              <a:rPr lang="en-US" dirty="0" err="1" smtClean="0">
                <a:solidFill>
                  <a:srgbClr val="00B050"/>
                </a:solidFill>
              </a:rPr>
              <a:t>a</a:t>
            </a:r>
            <a:r>
              <a:rPr lang="en-US" dirty="0" err="1" smtClean="0"/>
              <a:t>sum</a:t>
            </a:r>
            <a:r>
              <a:rPr lang="en-US" dirty="0" smtClean="0"/>
              <a:t> &lt;&lt; n) + 	pre </a:t>
            </a:r>
            <a:r>
              <a:rPr lang="en-US" dirty="0" err="1" smtClean="0"/>
              <a:t>c</a:t>
            </a:r>
            <a:r>
              <a:rPr lang="en-US" dirty="0" err="1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==1 (</a:t>
            </a:r>
            <a:r>
              <a:rPr lang="en-US" dirty="0" err="1" smtClean="0"/>
              <a:t>opa</a:t>
            </a:r>
            <a:r>
              <a:rPr lang="sk-SK" dirty="0" err="1" smtClean="0"/>
              <a:t>čne</a:t>
            </a:r>
            <a:r>
              <a:rPr lang="sk-SK" dirty="0" smtClean="0"/>
              <a:t> </a:t>
            </a:r>
            <a:r>
              <a:rPr lang="en-US" dirty="0" smtClean="0"/>
              <a:t>!!!)</a:t>
            </a:r>
            <a:br>
              <a:rPr lang="en-US" dirty="0" smtClean="0"/>
            </a:br>
            <a:r>
              <a:rPr lang="en-US" dirty="0" smtClean="0"/>
              <a:t>     (</a:t>
            </a:r>
            <a:r>
              <a:rPr lang="en-US" dirty="0" err="1" smtClean="0">
                <a:solidFill>
                  <a:srgbClr val="FF0000"/>
                </a:solidFill>
              </a:rPr>
              <a:t>b</a:t>
            </a:r>
            <a:r>
              <a:rPr lang="en-US" dirty="0" err="1" smtClean="0"/>
              <a:t>sum</a:t>
            </a:r>
            <a:r>
              <a:rPr lang="en-US" dirty="0" smtClean="0"/>
              <a:t> &lt;&lt; n) + 	</a:t>
            </a:r>
            <a:r>
              <a:rPr lang="en-US" dirty="0"/>
              <a:t> pre </a:t>
            </a:r>
            <a:r>
              <a:rPr lang="en-US" dirty="0" err="1" smtClean="0"/>
              <a:t>c</a:t>
            </a:r>
            <a:r>
              <a:rPr lang="en-US" dirty="0" err="1" smtClean="0">
                <a:solidFill>
                  <a:srgbClr val="00B050"/>
                </a:solidFill>
              </a:rPr>
              <a:t>a</a:t>
            </a:r>
            <a:r>
              <a:rPr lang="en-US" dirty="0" smtClean="0"/>
              <a:t>==1</a:t>
            </a:r>
            <a:br>
              <a:rPr lang="en-US" dirty="0" smtClean="0"/>
            </a:br>
            <a:r>
              <a:rPr lang="en-US" dirty="0" smtClean="0"/>
              <a:t>	(1 &lt;&lt; 2n)		pre </a:t>
            </a:r>
            <a:r>
              <a:rPr lang="en-US" dirty="0" err="1" smtClean="0"/>
              <a:t>ca,cb</a:t>
            </a:r>
            <a:r>
              <a:rPr lang="en-US" dirty="0" smtClean="0"/>
              <a:t>==1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1187624" y="5157192"/>
            <a:ext cx="3384376" cy="432048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1340024" y="5157192"/>
            <a:ext cx="3384376" cy="216024"/>
          </a:xfrm>
          <a:prstGeom prst="line">
            <a:avLst/>
          </a:prstGeom>
          <a:ln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878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362" y="404664"/>
            <a:ext cx="8229600" cy="792088"/>
          </a:xfrm>
        </p:spPr>
        <p:txBody>
          <a:bodyPr/>
          <a:lstStyle/>
          <a:p>
            <a:r>
              <a:rPr lang="sk-SK" dirty="0" smtClean="0"/>
              <a:t>Výpočet </a:t>
            </a:r>
            <a:r>
              <a:rPr lang="sk-SK" dirty="0" err="1" smtClean="0"/>
              <a:t>midle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/>
          </a:p>
        </p:txBody>
      </p:sp>
      <p:sp>
        <p:nvSpPr>
          <p:cNvPr id="10" name="TextBox 9"/>
          <p:cNvSpPr txBox="1"/>
          <p:nvPr/>
        </p:nvSpPr>
        <p:spPr>
          <a:xfrm>
            <a:off x="1210460" y="3857212"/>
            <a:ext cx="1616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4000" dirty="0"/>
              <a:t> </a:t>
            </a:r>
            <a:r>
              <a:rPr lang="en-US" sz="3200" dirty="0" smtClean="0"/>
              <a:t>middle</a:t>
            </a:r>
            <a:endParaRPr lang="sk-SK" sz="32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2018820" y="881649"/>
            <a:ext cx="6565574" cy="1389126"/>
            <a:chOff x="971600" y="1772816"/>
            <a:chExt cx="6565574" cy="1389126"/>
          </a:xfrm>
        </p:grpSpPr>
        <p:grpSp>
          <p:nvGrpSpPr>
            <p:cNvPr id="12" name="Group 11"/>
            <p:cNvGrpSpPr/>
            <p:nvPr/>
          </p:nvGrpSpPr>
          <p:grpSpPr>
            <a:xfrm>
              <a:off x="1043608" y="2513870"/>
              <a:ext cx="2736304" cy="648072"/>
              <a:chOff x="1043608" y="2139607"/>
              <a:chExt cx="2736304" cy="648072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1043608" y="2139607"/>
                <a:ext cx="1368152" cy="64807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2411760" y="2139607"/>
                <a:ext cx="1368152" cy="648072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971600" y="2443595"/>
              <a:ext cx="129932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sk-SK" sz="4000" dirty="0"/>
                <a:t> </a:t>
              </a:r>
              <a:r>
                <a:rPr lang="sk-SK" sz="3200" dirty="0" smtClean="0"/>
                <a:t>A</a:t>
              </a:r>
              <a:r>
                <a:rPr lang="en-US" sz="3200" dirty="0" smtClean="0"/>
                <a:t>[1]</a:t>
              </a:r>
              <a:endParaRPr lang="sk-SK" sz="32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403648" y="1808029"/>
              <a:ext cx="129932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sk-SK" sz="4000" dirty="0"/>
                <a:t> </a:t>
              </a:r>
              <a:r>
                <a:rPr lang="sk-SK" sz="4000" dirty="0" smtClean="0"/>
                <a:t>A</a:t>
              </a:r>
              <a:endParaRPr lang="sk-SK" sz="4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64563" y="2420888"/>
              <a:ext cx="129932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sk-SK" sz="4000" dirty="0"/>
                <a:t> </a:t>
              </a:r>
              <a:r>
                <a:rPr lang="sk-SK" sz="3200" dirty="0" smtClean="0"/>
                <a:t>A</a:t>
              </a:r>
              <a:r>
                <a:rPr lang="en-US" sz="3200" dirty="0" smtClean="0"/>
                <a:t>[</a:t>
              </a:r>
              <a:r>
                <a:rPr lang="sk-SK" sz="3200" dirty="0" smtClean="0"/>
                <a:t>0</a:t>
              </a:r>
              <a:r>
                <a:rPr lang="en-US" sz="3200" dirty="0" smtClean="0"/>
                <a:t>]</a:t>
              </a:r>
              <a:endParaRPr lang="sk-SK" sz="3200" dirty="0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4572000" y="1772816"/>
              <a:ext cx="2965174" cy="1389126"/>
              <a:chOff x="4572000" y="1772816"/>
              <a:chExt cx="2965174" cy="1389126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4788024" y="2513870"/>
                <a:ext cx="2749150" cy="648072"/>
                <a:chOff x="4512868" y="2139607"/>
                <a:chExt cx="2749150" cy="648072"/>
              </a:xfrm>
            </p:grpSpPr>
            <p:sp>
              <p:nvSpPr>
                <p:cNvPr id="21" name="Rectangle 20"/>
                <p:cNvSpPr/>
                <p:nvPr/>
              </p:nvSpPr>
              <p:spPr>
                <a:xfrm>
                  <a:off x="4512868" y="2139607"/>
                  <a:ext cx="1368152" cy="648072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5893866" y="2139607"/>
                  <a:ext cx="1368152" cy="648072"/>
                </a:xfrm>
                <a:prstGeom prst="rect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</p:grpSp>
          <p:sp>
            <p:nvSpPr>
              <p:cNvPr id="18" name="TextBox 17"/>
              <p:cNvSpPr txBox="1"/>
              <p:nvPr/>
            </p:nvSpPr>
            <p:spPr>
              <a:xfrm>
                <a:off x="4572000" y="2420888"/>
                <a:ext cx="129932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sk-SK" sz="4000" dirty="0"/>
                  <a:t> </a:t>
                </a:r>
                <a:r>
                  <a:rPr lang="sk-SK" sz="3200" dirty="0" smtClean="0"/>
                  <a:t>B</a:t>
                </a:r>
                <a:r>
                  <a:rPr lang="en-US" sz="3200" dirty="0" smtClean="0"/>
                  <a:t>[1]</a:t>
                </a:r>
                <a:endParaRPr lang="sk-SK" sz="3200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6008979" y="2420888"/>
                <a:ext cx="129932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sk-SK" sz="4000" dirty="0"/>
                  <a:t> </a:t>
                </a:r>
                <a:r>
                  <a:rPr lang="sk-SK" sz="3200" dirty="0" smtClean="0"/>
                  <a:t>B</a:t>
                </a:r>
                <a:r>
                  <a:rPr lang="en-US" sz="3200" dirty="0" smtClean="0"/>
                  <a:t>[</a:t>
                </a:r>
                <a:r>
                  <a:rPr lang="sk-SK" sz="3200" dirty="0" smtClean="0"/>
                  <a:t>0</a:t>
                </a:r>
                <a:r>
                  <a:rPr lang="en-US" sz="3200" dirty="0" smtClean="0"/>
                  <a:t>]</a:t>
                </a:r>
                <a:endParaRPr lang="sk-SK" sz="3200" dirty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144883" y="1772816"/>
                <a:ext cx="129932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sk-SK" sz="4000" dirty="0"/>
                  <a:t> </a:t>
                </a:r>
                <a:r>
                  <a:rPr lang="sk-SK" sz="4000" dirty="0" smtClean="0"/>
                  <a:t>B</a:t>
                </a:r>
                <a:endParaRPr lang="sk-SK" sz="4000" dirty="0"/>
              </a:p>
            </p:txBody>
          </p:sp>
        </p:grpSp>
      </p:grpSp>
      <p:cxnSp>
        <p:nvCxnSpPr>
          <p:cNvPr id="27" name="Straight Arrow Connector 26"/>
          <p:cNvCxnSpPr/>
          <p:nvPr/>
        </p:nvCxnSpPr>
        <p:spPr>
          <a:xfrm>
            <a:off x="2797033" y="2270775"/>
            <a:ext cx="594549" cy="4575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4" idx="2"/>
          </p:cNvCxnSpPr>
          <p:nvPr/>
        </p:nvCxnSpPr>
        <p:spPr>
          <a:xfrm flipH="1">
            <a:off x="3615842" y="2270775"/>
            <a:ext cx="527214" cy="4575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297161" y="3901630"/>
            <a:ext cx="3573510" cy="64807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pSp>
        <p:nvGrpSpPr>
          <p:cNvPr id="6" name="Group 5"/>
          <p:cNvGrpSpPr/>
          <p:nvPr/>
        </p:nvGrpSpPr>
        <p:grpSpPr>
          <a:xfrm>
            <a:off x="431247" y="2132856"/>
            <a:ext cx="3711810" cy="1243556"/>
            <a:chOff x="431247" y="2132856"/>
            <a:chExt cx="3711810" cy="1243556"/>
          </a:xfrm>
        </p:grpSpPr>
        <p:sp>
          <p:nvSpPr>
            <p:cNvPr id="25" name="Rectangle 24"/>
            <p:cNvSpPr/>
            <p:nvPr/>
          </p:nvSpPr>
          <p:spPr>
            <a:xfrm>
              <a:off x="2511297" y="2728340"/>
              <a:ext cx="1631760" cy="64807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151257" y="2716495"/>
              <a:ext cx="309979" cy="648072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31247" y="2132856"/>
              <a:ext cx="201962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sk-SK" sz="4000" dirty="0"/>
                <a:t> </a:t>
              </a:r>
              <a:r>
                <a:rPr lang="en-US" sz="3200" dirty="0" smtClean="0"/>
                <a:t>carry </a:t>
              </a:r>
              <a:r>
                <a:rPr lang="en-US" sz="3200" dirty="0" err="1" smtClean="0"/>
                <a:t>ca</a:t>
              </a:r>
              <a:endParaRPr lang="sk-SK" sz="32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555776" y="2204864"/>
              <a:ext cx="1476225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sk-SK" sz="4000" dirty="0"/>
                <a:t> </a:t>
              </a:r>
              <a:r>
                <a:rPr lang="sk-SK" sz="2400" dirty="0" smtClean="0"/>
                <a:t>A</a:t>
              </a:r>
              <a:r>
                <a:rPr lang="en-US" sz="2400" dirty="0" smtClean="0"/>
                <a:t>[1]+A[0]</a:t>
              </a:r>
              <a:endParaRPr lang="sk-SK" sz="2400" dirty="0"/>
            </a:p>
          </p:txBody>
        </p:sp>
      </p:grpSp>
      <p:sp>
        <p:nvSpPr>
          <p:cNvPr id="54" name="Rectangle 53"/>
          <p:cNvSpPr/>
          <p:nvPr/>
        </p:nvSpPr>
        <p:spPr>
          <a:xfrm>
            <a:off x="6468632" y="2728340"/>
            <a:ext cx="1631760" cy="6480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5" name="Rectangle 54"/>
          <p:cNvSpPr/>
          <p:nvPr/>
        </p:nvSpPr>
        <p:spPr>
          <a:xfrm>
            <a:off x="6108592" y="2716495"/>
            <a:ext cx="309979" cy="64807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6" name="TextBox 55"/>
          <p:cNvSpPr txBox="1"/>
          <p:nvPr/>
        </p:nvSpPr>
        <p:spPr>
          <a:xfrm>
            <a:off x="4388582" y="2132856"/>
            <a:ext cx="20196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4000" dirty="0"/>
              <a:t> </a:t>
            </a:r>
            <a:r>
              <a:rPr lang="en-US" sz="3200" dirty="0" smtClean="0"/>
              <a:t>carry </a:t>
            </a:r>
            <a:r>
              <a:rPr lang="en-US" sz="3200" dirty="0" err="1" smtClean="0"/>
              <a:t>cb</a:t>
            </a:r>
            <a:endParaRPr lang="sk-SK" sz="3200" dirty="0"/>
          </a:p>
        </p:txBody>
      </p:sp>
      <p:sp>
        <p:nvSpPr>
          <p:cNvPr id="57" name="TextBox 56"/>
          <p:cNvSpPr txBox="1"/>
          <p:nvPr/>
        </p:nvSpPr>
        <p:spPr>
          <a:xfrm>
            <a:off x="6513111" y="2204864"/>
            <a:ext cx="14762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4000" dirty="0"/>
              <a:t> </a:t>
            </a:r>
            <a:r>
              <a:rPr lang="en-US" sz="2400" dirty="0" smtClean="0"/>
              <a:t>B[1]+B[0]</a:t>
            </a:r>
            <a:endParaRPr lang="sk-SK" sz="2400" dirty="0"/>
          </a:p>
        </p:txBody>
      </p:sp>
      <p:cxnSp>
        <p:nvCxnSpPr>
          <p:cNvPr id="58" name="Straight Arrow Connector 57"/>
          <p:cNvCxnSpPr/>
          <p:nvPr/>
        </p:nvCxnSpPr>
        <p:spPr>
          <a:xfrm flipH="1">
            <a:off x="7442254" y="2285908"/>
            <a:ext cx="527214" cy="4575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6664941" y="2285908"/>
            <a:ext cx="538455" cy="4575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6334372" y="3420223"/>
            <a:ext cx="527214" cy="4575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3534348" y="3420223"/>
            <a:ext cx="538455" cy="4575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3293888" y="4565098"/>
            <a:ext cx="1631760" cy="648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3" name="Rectangle 62"/>
          <p:cNvSpPr/>
          <p:nvPr/>
        </p:nvSpPr>
        <p:spPr>
          <a:xfrm>
            <a:off x="3293888" y="5213170"/>
            <a:ext cx="1631760" cy="6480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4" name="Rectangle 63"/>
          <p:cNvSpPr/>
          <p:nvPr/>
        </p:nvSpPr>
        <p:spPr>
          <a:xfrm>
            <a:off x="2980750" y="5890458"/>
            <a:ext cx="309979" cy="64807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8" name="TextBox 27"/>
          <p:cNvSpPr txBox="1"/>
          <p:nvPr/>
        </p:nvSpPr>
        <p:spPr>
          <a:xfrm>
            <a:off x="7156946" y="4568581"/>
            <a:ext cx="1886892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cb</a:t>
            </a:r>
            <a:r>
              <a:rPr lang="en-US" sz="3200" dirty="0" smtClean="0"/>
              <a:t> == 1</a:t>
            </a:r>
            <a:endParaRPr lang="sk-SK" sz="3200" dirty="0"/>
          </a:p>
        </p:txBody>
      </p:sp>
      <p:sp>
        <p:nvSpPr>
          <p:cNvPr id="68" name="TextBox 67"/>
          <p:cNvSpPr txBox="1"/>
          <p:nvPr/>
        </p:nvSpPr>
        <p:spPr>
          <a:xfrm>
            <a:off x="7156946" y="5214911"/>
            <a:ext cx="1835671" cy="58477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err="1" smtClean="0"/>
              <a:t>c</a:t>
            </a:r>
            <a:r>
              <a:rPr lang="en-US" sz="3200" dirty="0" err="1" smtClean="0">
                <a:solidFill>
                  <a:schemeClr val="tx1"/>
                </a:solidFill>
              </a:rPr>
              <a:t>a</a:t>
            </a:r>
            <a:r>
              <a:rPr lang="en-US" sz="3200" dirty="0" smtClean="0"/>
              <a:t> == 1</a:t>
            </a:r>
            <a:endParaRPr lang="sk-SK" sz="3200" dirty="0"/>
          </a:p>
        </p:txBody>
      </p:sp>
      <p:sp>
        <p:nvSpPr>
          <p:cNvPr id="69" name="TextBox 68"/>
          <p:cNvSpPr txBox="1"/>
          <p:nvPr/>
        </p:nvSpPr>
        <p:spPr>
          <a:xfrm>
            <a:off x="6906962" y="5861242"/>
            <a:ext cx="211289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cb,cb</a:t>
            </a:r>
            <a:r>
              <a:rPr lang="en-US" sz="3200" dirty="0" smtClean="0"/>
              <a:t> == 1</a:t>
            </a:r>
            <a:endParaRPr lang="sk-SK" sz="3200" dirty="0"/>
          </a:p>
        </p:txBody>
      </p:sp>
      <p:sp>
        <p:nvSpPr>
          <p:cNvPr id="70" name="TextBox 69"/>
          <p:cNvSpPr txBox="1"/>
          <p:nvPr/>
        </p:nvSpPr>
        <p:spPr>
          <a:xfrm>
            <a:off x="851932" y="2835448"/>
            <a:ext cx="1299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err="1" smtClean="0"/>
              <a:t>asum</a:t>
            </a:r>
            <a:endParaRPr lang="sk-SK" sz="3200" dirty="0"/>
          </a:p>
        </p:txBody>
      </p:sp>
      <p:sp>
        <p:nvSpPr>
          <p:cNvPr id="71" name="TextBox 70"/>
          <p:cNvSpPr txBox="1"/>
          <p:nvPr/>
        </p:nvSpPr>
        <p:spPr>
          <a:xfrm>
            <a:off x="7989336" y="2759988"/>
            <a:ext cx="1299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err="1" smtClean="0"/>
              <a:t>bsum</a:t>
            </a:r>
            <a:endParaRPr lang="sk-SK" sz="3200" dirty="0"/>
          </a:p>
        </p:txBody>
      </p:sp>
      <p:sp>
        <p:nvSpPr>
          <p:cNvPr id="72" name="TextBox 71"/>
          <p:cNvSpPr txBox="1"/>
          <p:nvPr/>
        </p:nvSpPr>
        <p:spPr>
          <a:xfrm>
            <a:off x="3738919" y="3980323"/>
            <a:ext cx="2774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err="1" smtClean="0"/>
              <a:t>asum</a:t>
            </a:r>
            <a:r>
              <a:rPr lang="en-US" sz="3200" dirty="0" smtClean="0"/>
              <a:t>*</a:t>
            </a:r>
            <a:r>
              <a:rPr lang="en-US" sz="3200" dirty="0" err="1" smtClean="0"/>
              <a:t>bsum</a:t>
            </a:r>
            <a:endParaRPr lang="sk-SK" sz="3200" dirty="0"/>
          </a:p>
        </p:txBody>
      </p:sp>
      <p:sp>
        <p:nvSpPr>
          <p:cNvPr id="73" name="TextBox 72"/>
          <p:cNvSpPr txBox="1"/>
          <p:nvPr/>
        </p:nvSpPr>
        <p:spPr>
          <a:xfrm>
            <a:off x="874862" y="5117821"/>
            <a:ext cx="13321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add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212957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Toom</a:t>
            </a:r>
            <a:r>
              <a:rPr lang="en-US" dirty="0" smtClean="0"/>
              <a:t> Cook</a:t>
            </a:r>
            <a:endParaRPr lang="sk-S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772817"/>
                <a:ext cx="8265294" cy="4248572"/>
              </a:xfrm>
            </p:spPr>
            <p:txBody>
              <a:bodyPr/>
              <a:lstStyle/>
              <a:p>
                <a:r>
                  <a:rPr lang="en-US" dirty="0" smtClean="0"/>
                  <a:t>Princ</a:t>
                </a:r>
                <a:r>
                  <a:rPr lang="sk-SK" dirty="0" err="1" smtClean="0"/>
                  <a:t>íp</a:t>
                </a:r>
                <a:r>
                  <a:rPr lang="sk-SK" dirty="0" smtClean="0"/>
                  <a:t> </a:t>
                </a:r>
                <a:r>
                  <a:rPr lang="sk-SK" dirty="0" err="1" smtClean="0"/>
                  <a:t>rovn</a:t>
                </a:r>
                <a:r>
                  <a:rPr lang="en-US" dirty="0" smtClean="0"/>
                  <a:t>a</a:t>
                </a:r>
                <a:r>
                  <a:rPr lang="sk-SK" dirty="0" smtClean="0"/>
                  <a:t>ký len delenie </a:t>
                </a:r>
                <a:r>
                  <a:rPr lang="sk-SK" dirty="0"/>
                  <a:t>na viacero blokov – 3,4</a:t>
                </a:r>
                <a:r>
                  <a:rPr lang="sk-SK" dirty="0" smtClean="0"/>
                  <a:t>,...</a:t>
                </a:r>
              </a:p>
              <a:p>
                <a:r>
                  <a:rPr lang="sk-SK" dirty="0"/>
                  <a:t>Zovšeobecňuje </a:t>
                </a:r>
                <a:r>
                  <a:rPr lang="sk-SK" dirty="0" err="1"/>
                  <a:t>Karatsubu</a:t>
                </a:r>
                <a:r>
                  <a:rPr lang="sk-SK" dirty="0"/>
                  <a:t> </a:t>
                </a:r>
                <a:r>
                  <a:rPr lang="en-US" dirty="0" smtClean="0"/>
                  <a:t> </a:t>
                </a:r>
                <a:endParaRPr lang="sk-SK" dirty="0"/>
              </a:p>
              <a:p>
                <a:endParaRPr lang="sk-SK" dirty="0" smtClean="0"/>
              </a:p>
              <a:p>
                <a:r>
                  <a:rPr lang="sk-SK" dirty="0" smtClean="0"/>
                  <a:t>Komplikovanejšia implementácia – potreba </a:t>
                </a:r>
                <a:r>
                  <a:rPr lang="sk-SK" dirty="0" err="1" smtClean="0"/>
                  <a:t>del</a:t>
                </a:r>
                <a:r>
                  <a:rPr lang="en-US" dirty="0" err="1" smtClean="0"/>
                  <a:t>enia</a:t>
                </a:r>
                <a:r>
                  <a:rPr lang="sk-SK" dirty="0" smtClean="0"/>
                  <a:t>, 						  zložitejší kód</a:t>
                </a:r>
              </a:p>
              <a:p>
                <a:endParaRPr lang="sk-SK" dirty="0" smtClean="0"/>
              </a:p>
              <a:p>
                <a:r>
                  <a:rPr lang="sk-SK" dirty="0" smtClean="0"/>
                  <a:t>Ďalšie </a:t>
                </a:r>
                <a:r>
                  <a:rPr lang="sk-SK" dirty="0" err="1" smtClean="0"/>
                  <a:t>asymptotické</a:t>
                </a:r>
                <a:r>
                  <a:rPr lang="sk-SK" dirty="0" smtClean="0"/>
                  <a:t> urýchlenia - </a:t>
                </a:r>
                <a:r>
                  <a:rPr lang="sk-SK" dirty="0"/>
                  <a:t>O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e>
                      <m:sup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k-SK" i="1">
                                <a:latin typeface="Cambria Math"/>
                              </a:rPr>
                              <m:t>𝑙𝑜𝑔</m:t>
                            </m:r>
                          </m:e>
                          <m:sub>
                            <m:r>
                              <a:rPr lang="sk-SK" b="0" i="1" smtClean="0">
                                <a:latin typeface="Cambria Math"/>
                              </a:rPr>
                              <m:t>𝑑</m:t>
                            </m:r>
                            <m:r>
                              <a:rPr lang="sk-SK" b="0" i="1" smtClean="0">
                                <a:latin typeface="Cambria Math"/>
                              </a:rPr>
                              <m:t>+1</m:t>
                            </m:r>
                          </m:sub>
                        </m:sSub>
                        <m:r>
                          <a:rPr lang="sk-SK" b="0" i="1" smtClean="0">
                            <a:latin typeface="Cambria Math"/>
                          </a:rPr>
                          <m:t>2</m:t>
                        </m:r>
                        <m:r>
                          <a:rPr lang="sk-SK" b="0" i="1" smtClean="0">
                            <a:latin typeface="Cambria Math"/>
                          </a:rPr>
                          <m:t>𝑑</m:t>
                        </m:r>
                        <m:r>
                          <a:rPr lang="sk-SK" b="0" i="1" smtClean="0">
                            <a:latin typeface="Cambria Math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US" dirty="0" smtClean="0"/>
                  <a:t>)</a:t>
                </a:r>
                <a:r>
                  <a:rPr lang="sk-SK" dirty="0" smtClean="0"/>
                  <a:t> </a:t>
                </a:r>
              </a:p>
              <a:p>
                <a:pPr marL="0" indent="0">
                  <a:buNone/>
                </a:pPr>
                <a:r>
                  <a:rPr lang="sk-SK" dirty="0"/>
                  <a:t>	</a:t>
                </a:r>
                <a:r>
                  <a:rPr lang="sk-SK" dirty="0" smtClean="0"/>
                  <a:t>	pri delení na d</a:t>
                </a:r>
                <a:r>
                  <a:rPr lang="en-US" dirty="0" smtClean="0"/>
                  <a:t>=</a:t>
                </a:r>
                <a:r>
                  <a:rPr lang="sk-SK" dirty="0" smtClean="0"/>
                  <a:t>3 bloky O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1,</m:t>
                        </m:r>
                        <m:r>
                          <a:rPr lang="sk-SK" b="0" i="1" smtClean="0">
                            <a:latin typeface="Cambria Math"/>
                          </a:rPr>
                          <m:t>465</m:t>
                        </m:r>
                      </m:sup>
                    </m:sSup>
                  </m:oMath>
                </a14:m>
                <a:r>
                  <a:rPr lang="en-US" dirty="0"/>
                  <a:t>)</a:t>
                </a:r>
                <a:endParaRPr lang="sk-SK" dirty="0" smtClean="0"/>
              </a:p>
              <a:p>
                <a:pPr marL="0" indent="0">
                  <a:buNone/>
                </a:pPr>
                <a:r>
                  <a:rPr lang="sk-SK" dirty="0" smtClean="0"/>
                  <a:t>		pri </a:t>
                </a:r>
                <a:r>
                  <a:rPr lang="sk-SK" dirty="0"/>
                  <a:t>delení na </a:t>
                </a:r>
                <a:r>
                  <a:rPr lang="en-US" dirty="0" smtClean="0"/>
                  <a:t>d=</a:t>
                </a:r>
                <a:r>
                  <a:rPr lang="sk-SK" dirty="0" smtClean="0"/>
                  <a:t>4 </a:t>
                </a:r>
                <a:r>
                  <a:rPr lang="sk-SK" dirty="0"/>
                  <a:t>bloky O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1,</m:t>
                        </m:r>
                        <m:r>
                          <a:rPr lang="sk-SK" i="1">
                            <a:latin typeface="Cambria Math"/>
                          </a:rPr>
                          <m:t>4</m:t>
                        </m:r>
                        <m:r>
                          <a:rPr lang="sk-SK" b="0" i="1" smtClean="0">
                            <a:latin typeface="Cambria Math"/>
                          </a:rPr>
                          <m:t>04</m:t>
                        </m:r>
                      </m:sup>
                    </m:sSup>
                  </m:oMath>
                </a14:m>
                <a:r>
                  <a:rPr lang="en-US" dirty="0"/>
                  <a:t>)</a:t>
                </a:r>
                <a:endParaRPr lang="sk-SK" dirty="0"/>
              </a:p>
              <a:p>
                <a:pPr marL="0" indent="0">
                  <a:buNone/>
                </a:pPr>
                <a:endParaRPr lang="sk-SK" dirty="0" smtClean="0"/>
              </a:p>
              <a:p>
                <a:pPr marL="0" indent="0">
                  <a:buNone/>
                </a:pPr>
                <a:endParaRPr lang="sk-SK" dirty="0"/>
              </a:p>
              <a:p>
                <a:endParaRPr lang="sk-SK" dirty="0" smtClean="0"/>
              </a:p>
              <a:p>
                <a:endParaRPr lang="sk-SK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772817"/>
                <a:ext cx="8265294" cy="4248572"/>
              </a:xfrm>
              <a:blipFill rotWithShape="1">
                <a:blip r:embed="rId2"/>
                <a:stretch>
                  <a:fillRect l="-2360" t="-2296" r="-2286" b="-15495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67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792088"/>
          </a:xfrm>
        </p:spPr>
        <p:txBody>
          <a:bodyPr/>
          <a:lstStyle/>
          <a:p>
            <a:r>
              <a:rPr lang="sk-SK" dirty="0" smtClean="0"/>
              <a:t>Motivácia – </a:t>
            </a:r>
            <a:br>
              <a:rPr lang="sk-SK" dirty="0" smtClean="0"/>
            </a:br>
            <a:r>
              <a:rPr lang="sk-SK" dirty="0" smtClean="0"/>
              <a:t>optimalizácia </a:t>
            </a:r>
            <a:r>
              <a:rPr lang="sk-SK" dirty="0" smtClean="0"/>
              <a:t>RSA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9552" y="1628800"/>
                <a:ext cx="8245226" cy="465368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k-SK" b="1" dirty="0" smtClean="0"/>
                  <a:t>F</a:t>
                </a:r>
                <a:r>
                  <a:rPr lang="en-US" b="1" dirty="0" err="1" smtClean="0"/>
                  <a:t>ixn</a:t>
                </a:r>
                <a:r>
                  <a:rPr lang="sk-SK" b="1" dirty="0" smtClean="0"/>
                  <a:t>ý </a:t>
                </a:r>
                <a:r>
                  <a:rPr lang="sk-SK" dirty="0" err="1" smtClean="0"/>
                  <a:t>modulus</a:t>
                </a:r>
                <a:r>
                  <a:rPr lang="sk-SK" dirty="0" smtClean="0"/>
                  <a:t> –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𝑛</m:t>
                    </m:r>
                    <m:r>
                      <a:rPr lang="sk-SK" b="0" i="1" smtClean="0">
                        <a:latin typeface="Cambria Math"/>
                      </a:rPr>
                      <m:t>  </m:t>
                    </m:r>
                    <m:r>
                      <a:rPr lang="en-US" b="0" i="0" smtClean="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sk-SK" b="0" i="0" smtClean="0">
                        <a:latin typeface="Cambria Math"/>
                      </a:rPr>
                      <m:t>r</m:t>
                    </m:r>
                    <m:r>
                      <a:rPr lang="sk-SK" b="0" i="0" smtClean="0">
                        <a:latin typeface="Cambria Math"/>
                      </a:rPr>
                      <m:t>á</m:t>
                    </m:r>
                    <m:r>
                      <m:rPr>
                        <m:sty m:val="p"/>
                      </m:rPr>
                      <a:rPr lang="sk-SK" b="0" i="0" smtClean="0">
                        <a:latin typeface="Cambria Math"/>
                      </a:rPr>
                      <m:t>dovo</m:t>
                    </m:r>
                    <m:r>
                      <a:rPr lang="en-US" b="0" i="0" smtClean="0">
                        <a:latin typeface="Cambria Math"/>
                      </a:rPr>
                      <m:t> </m:t>
                    </m:r>
                    <m:r>
                      <a:rPr lang="sk-SK" b="0" i="0" smtClean="0">
                        <a:latin typeface="Cambria Math"/>
                      </a:rPr>
                      <m:t>1000 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bitov</m:t>
                    </m:r>
                    <m:r>
                      <a:rPr lang="en-US" b="0" i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GB" dirty="0" smtClean="0"/>
                  <a:t> </a:t>
                </a:r>
              </a:p>
              <a:p>
                <a:pPr marL="0" indent="0">
                  <a:buNone/>
                </a:pPr>
                <a:r>
                  <a:rPr lang="en-GB" dirty="0"/>
                  <a:t>	</a:t>
                </a:r>
                <a:r>
                  <a:rPr lang="en-GB" dirty="0" err="1" smtClean="0"/>
                  <a:t>mocnitele</a:t>
                </a:r>
                <a:r>
                  <a:rPr lang="en-GB" dirty="0" smtClean="0"/>
                  <a:t> - </a:t>
                </a:r>
                <a14:m>
                  <m:oMath xmlns:m="http://schemas.openxmlformats.org/officeDocument/2006/math">
                    <m:r>
                      <a:rPr lang="sk-SK" i="1">
                        <a:latin typeface="Cambria Math"/>
                      </a:rPr>
                      <m:t>𝑒</m:t>
                    </m:r>
                  </m:oMath>
                </a14:m>
                <a:r>
                  <a:rPr lang="en-GB" dirty="0" err="1" smtClean="0"/>
                  <a:t>,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𝑑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(</a:t>
                </a:r>
                <a:r>
                  <a:rPr lang="sk-SK" dirty="0"/>
                  <a:t> </a:t>
                </a:r>
                <a:r>
                  <a:rPr lang="en-US" dirty="0"/>
                  <a:t>&lt;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)</a:t>
                </a:r>
              </a:p>
              <a:p>
                <a:pPr marL="0" indent="0">
                  <a:buNone/>
                </a:pPr>
                <a:r>
                  <a:rPr lang="sk-SK" dirty="0" smtClean="0"/>
                  <a:t>správy</a:t>
                </a:r>
                <a:r>
                  <a:rPr lang="en-US" dirty="0" smtClean="0"/>
                  <a:t>:</a:t>
                </a:r>
                <a:r>
                  <a:rPr lang="sk-SK" dirty="0" smtClean="0"/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𝒎</m:t>
                    </m:r>
                    <m:r>
                      <a:rPr lang="sk-SK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(</a:t>
                </a:r>
                <a:r>
                  <a:rPr lang="en-US" dirty="0" err="1" smtClean="0"/>
                  <a:t>otvoren</a:t>
                </a:r>
                <a:r>
                  <a:rPr lang="sk-SK" dirty="0"/>
                  <a:t>á</a:t>
                </a:r>
                <a:r>
                  <a:rPr lang="en-US" dirty="0" smtClean="0"/>
                  <a:t>)</a:t>
                </a:r>
                <a:r>
                  <a:rPr lang="sk-SK" dirty="0" smtClean="0"/>
                  <a:t>,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/>
                          </a:rPr>
                          <m:t>𝒎</m:t>
                        </m:r>
                      </m:e>
                      <m:sup>
                        <m:r>
                          <a:rPr lang="en-US" b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sk-SK" b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(</a:t>
                </a:r>
                <a:r>
                  <a:rPr lang="en-US" dirty="0" err="1" smtClean="0"/>
                  <a:t>za</a:t>
                </a:r>
                <a:r>
                  <a:rPr lang="sk-SK" dirty="0" smtClean="0"/>
                  <a:t>š</a:t>
                </a:r>
                <a:r>
                  <a:rPr lang="en-US" dirty="0" err="1" smtClean="0"/>
                  <a:t>ifrovan</a:t>
                </a:r>
                <a:r>
                  <a:rPr lang="sk-SK" dirty="0" smtClean="0"/>
                  <a:t>á</a:t>
                </a:r>
                <a:r>
                  <a:rPr lang="en-US" dirty="0" smtClean="0"/>
                  <a:t>)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sk-SK" dirty="0" smtClean="0"/>
                  <a:t>Š</a:t>
                </a:r>
                <a:r>
                  <a:rPr lang="en-US" dirty="0" err="1" smtClean="0"/>
                  <a:t>ifrovanie</a:t>
                </a:r>
                <a:r>
                  <a:rPr lang="en-US" dirty="0" smtClean="0"/>
                  <a:t>:		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k-SK" b="0" i="0" smtClean="0">
                        <a:latin typeface="Cambria Math"/>
                      </a:rPr>
                      <m:t>E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sk-SK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k-SK" b="0" i="1" smtClean="0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sk-SK" b="0" i="1" smtClean="0">
                            <a:latin typeface="Cambria Math"/>
                          </a:rPr>
                          <m:t>𝑒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    </m:t>
                    </m:r>
                    <m:r>
                      <a:rPr lang="en-US" b="0" i="1" smtClean="0">
                        <a:latin typeface="Cambria Math"/>
                      </a:rPr>
                      <m:t>𝑚𝑜𝑑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</m:oMath>
                </a14:m>
                <a:endParaRPr lang="en-GB" dirty="0" smtClean="0"/>
              </a:p>
              <a:p>
                <a:pPr marL="0" indent="0">
                  <a:buNone/>
                </a:pPr>
                <a:r>
                  <a:rPr lang="en-GB" dirty="0" smtClean="0"/>
                  <a:t>De</a:t>
                </a:r>
                <a:r>
                  <a:rPr lang="sk-SK" dirty="0" smtClean="0"/>
                  <a:t>š</a:t>
                </a:r>
                <a:r>
                  <a:rPr lang="en-GB" dirty="0" err="1" smtClean="0"/>
                  <a:t>ifrovanie</a:t>
                </a:r>
                <a:r>
                  <a:rPr lang="en-US" dirty="0" smtClean="0"/>
                  <a:t>:	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D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𝑚</m:t>
                        </m:r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sk-SK" i="1">
                            <a:latin typeface="Cambria Math"/>
                          </a:rPr>
                        </m:ctrlPr>
                      </m:sSupPr>
                      <m:e>
                        <m:r>
                          <a:rPr lang="sk-SK" i="1">
                            <a:latin typeface="Cambria Math"/>
                          </a:rPr>
                          <m:t>𝑚</m:t>
                        </m:r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𝑚𝑜𝑑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𝑛</m:t>
                    </m:r>
                  </m:oMath>
                </a14:m>
                <a:endParaRPr lang="en-GB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sk-SK" dirty="0" smtClean="0"/>
                  <a:t>Kľúčové body</a:t>
                </a:r>
                <a:r>
                  <a:rPr lang="en-US" dirty="0" smtClean="0"/>
                  <a:t>:</a:t>
                </a:r>
                <a:r>
                  <a:rPr lang="sk-SK" dirty="0" smtClean="0"/>
                  <a:t> reprezentácia</a:t>
                </a:r>
                <a:r>
                  <a:rPr lang="en-US" dirty="0" smtClean="0"/>
                  <a:t> </a:t>
                </a:r>
                <a:r>
                  <a:rPr lang="sk-SK" dirty="0" smtClean="0"/>
                  <a:t>veľkých čísel</a:t>
                </a:r>
              </a:p>
              <a:p>
                <a:pPr marL="0" indent="0">
                  <a:buNone/>
                </a:pPr>
                <a:r>
                  <a:rPr lang="sk-SK" dirty="0"/>
                  <a:t>	</a:t>
                </a:r>
                <a:r>
                  <a:rPr lang="sk-SK" dirty="0" smtClean="0"/>
                  <a:t>	    </a:t>
                </a:r>
                <a:r>
                  <a:rPr lang="en-US" dirty="0" smtClean="0"/>
                  <a:t> n</a:t>
                </a:r>
                <a:r>
                  <a:rPr lang="sk-SK" dirty="0" err="1" smtClean="0"/>
                  <a:t>ásobenie</a:t>
                </a:r>
                <a:r>
                  <a:rPr lang="sk-SK" dirty="0" smtClean="0"/>
                  <a:t> veľkých čísel</a:t>
                </a:r>
              </a:p>
              <a:p>
                <a:pPr marL="0" indent="0">
                  <a:buNone/>
                </a:pPr>
                <a:r>
                  <a:rPr lang="en-US" dirty="0" smtClean="0"/>
                  <a:t> </a:t>
                </a:r>
                <a:r>
                  <a:rPr lang="sk-SK" dirty="0"/>
                  <a:t>	</a:t>
                </a:r>
                <a:r>
                  <a:rPr lang="sk-SK" dirty="0" smtClean="0"/>
                  <a:t>	    </a:t>
                </a:r>
                <a:r>
                  <a:rPr lang="en-US" dirty="0" smtClean="0"/>
                  <a:t> </a:t>
                </a:r>
                <a:r>
                  <a:rPr lang="sk-SK" dirty="0" smtClean="0"/>
                  <a:t>modulovanie veľkých čísel</a:t>
                </a: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9552" y="1628800"/>
                <a:ext cx="8245226" cy="4653681"/>
              </a:xfrm>
              <a:blipFill rotWithShape="1">
                <a:blip r:embed="rId2"/>
                <a:stretch>
                  <a:fillRect l="-2515" t="-1963" b="-8901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533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792088"/>
          </a:xfrm>
        </p:spPr>
        <p:txBody>
          <a:bodyPr/>
          <a:lstStyle/>
          <a:p>
            <a:r>
              <a:rPr lang="en-US" dirty="0" err="1" smtClean="0"/>
              <a:t>Toom</a:t>
            </a:r>
            <a:r>
              <a:rPr lang="en-US" dirty="0" smtClean="0"/>
              <a:t> Cook3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556793"/>
            <a:ext cx="8229600" cy="4464596"/>
          </a:xfrm>
        </p:spPr>
        <p:txBody>
          <a:bodyPr/>
          <a:lstStyle/>
          <a:p>
            <a:r>
              <a:rPr lang="en-US" dirty="0" smtClean="0"/>
              <a:t>C = A * B</a:t>
            </a:r>
          </a:p>
          <a:p>
            <a:endParaRPr lang="en-US" dirty="0" smtClean="0"/>
          </a:p>
          <a:p>
            <a:r>
              <a:rPr lang="en-US" dirty="0" smtClean="0"/>
              <a:t>Po</a:t>
            </a:r>
            <a:r>
              <a:rPr lang="sk-SK" dirty="0" smtClean="0"/>
              <a:t>čí</a:t>
            </a:r>
            <a:r>
              <a:rPr lang="en-US" dirty="0" smtClean="0"/>
              <a:t>tame</a:t>
            </a:r>
          </a:p>
          <a:p>
            <a:r>
              <a:rPr lang="en-US" dirty="0" smtClean="0"/>
              <a:t>A[0]*B[0]</a:t>
            </a:r>
          </a:p>
          <a:p>
            <a:r>
              <a:rPr lang="en-US" dirty="0" smtClean="0"/>
              <a:t>A[0]*B[1]+A[1]*B[0]</a:t>
            </a:r>
          </a:p>
          <a:p>
            <a:endParaRPr lang="en-US" dirty="0" smtClean="0"/>
          </a:p>
          <a:p>
            <a:r>
              <a:rPr lang="en-US" dirty="0" smtClean="0"/>
              <a:t>A[0</a:t>
            </a:r>
            <a:r>
              <a:rPr lang="en-US" dirty="0"/>
              <a:t>]*</a:t>
            </a:r>
            <a:r>
              <a:rPr lang="en-US" dirty="0" smtClean="0"/>
              <a:t>B[2]+</a:t>
            </a:r>
            <a:r>
              <a:rPr lang="en-US" dirty="0"/>
              <a:t>A[1]*</a:t>
            </a:r>
            <a:r>
              <a:rPr lang="en-US" dirty="0" smtClean="0"/>
              <a:t>B[1]+A[2]*B[0]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A[2]*B[1]+A[1]*B[2]</a:t>
            </a:r>
          </a:p>
          <a:p>
            <a:r>
              <a:rPr lang="en-US" dirty="0" smtClean="0"/>
              <a:t>A[2]*B[2]</a:t>
            </a:r>
            <a:endParaRPr lang="en-US" dirty="0"/>
          </a:p>
          <a:p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7480017" y="2428497"/>
            <a:ext cx="600500" cy="61972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468449" y="1808774"/>
            <a:ext cx="612068" cy="61972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Rectangle 10"/>
          <p:cNvSpPr/>
          <p:nvPr/>
        </p:nvSpPr>
        <p:spPr>
          <a:xfrm>
            <a:off x="6819294" y="1808774"/>
            <a:ext cx="645902" cy="619722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TextBox 14"/>
          <p:cNvSpPr txBox="1"/>
          <p:nvPr/>
        </p:nvSpPr>
        <p:spPr>
          <a:xfrm>
            <a:off x="6497447" y="487351"/>
            <a:ext cx="1299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4000" dirty="0"/>
              <a:t> </a:t>
            </a:r>
            <a:r>
              <a:rPr lang="en-US" sz="4000" dirty="0" smtClean="0"/>
              <a:t>B</a:t>
            </a:r>
            <a:endParaRPr lang="sk-SK" sz="4000" dirty="0"/>
          </a:p>
        </p:txBody>
      </p:sp>
      <p:sp>
        <p:nvSpPr>
          <p:cNvPr id="16" name="Rectangle 15"/>
          <p:cNvSpPr/>
          <p:nvPr/>
        </p:nvSpPr>
        <p:spPr>
          <a:xfrm>
            <a:off x="6831945" y="2428496"/>
            <a:ext cx="612068" cy="61972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Rectangle 16"/>
          <p:cNvSpPr/>
          <p:nvPr/>
        </p:nvSpPr>
        <p:spPr>
          <a:xfrm>
            <a:off x="7451532" y="1189052"/>
            <a:ext cx="645902" cy="619722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" name="Rectangle 17"/>
          <p:cNvSpPr/>
          <p:nvPr/>
        </p:nvSpPr>
        <p:spPr>
          <a:xfrm>
            <a:off x="6173392" y="2428496"/>
            <a:ext cx="645902" cy="619722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" name="Rectangle 18"/>
          <p:cNvSpPr/>
          <p:nvPr/>
        </p:nvSpPr>
        <p:spPr>
          <a:xfrm>
            <a:off x="6819294" y="1166668"/>
            <a:ext cx="645902" cy="619722"/>
          </a:xfrm>
          <a:prstGeom prst="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Rectangle 19"/>
          <p:cNvSpPr/>
          <p:nvPr/>
        </p:nvSpPr>
        <p:spPr>
          <a:xfrm>
            <a:off x="6173392" y="1816474"/>
            <a:ext cx="645902" cy="619722"/>
          </a:xfrm>
          <a:prstGeom prst="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" name="Rectangle 20"/>
          <p:cNvSpPr/>
          <p:nvPr/>
        </p:nvSpPr>
        <p:spPr>
          <a:xfrm>
            <a:off x="6173392" y="1189052"/>
            <a:ext cx="645902" cy="6197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2" name="Rectangle 21"/>
          <p:cNvSpPr/>
          <p:nvPr/>
        </p:nvSpPr>
        <p:spPr>
          <a:xfrm>
            <a:off x="6156176" y="1174778"/>
            <a:ext cx="1907125" cy="18941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3" name="TextBox 22"/>
          <p:cNvSpPr txBox="1"/>
          <p:nvPr/>
        </p:nvSpPr>
        <p:spPr>
          <a:xfrm>
            <a:off x="4716016" y="1764692"/>
            <a:ext cx="1299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4000" dirty="0"/>
              <a:t> </a:t>
            </a:r>
            <a:r>
              <a:rPr lang="en-US" sz="4000" dirty="0" smtClean="0"/>
              <a:t>A</a:t>
            </a:r>
            <a:endParaRPr lang="sk-SK" sz="4000" dirty="0"/>
          </a:p>
        </p:txBody>
      </p:sp>
      <p:sp>
        <p:nvSpPr>
          <p:cNvPr id="24" name="Rectangle 23"/>
          <p:cNvSpPr/>
          <p:nvPr/>
        </p:nvSpPr>
        <p:spPr>
          <a:xfrm>
            <a:off x="7468449" y="3134135"/>
            <a:ext cx="600500" cy="61972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867949" y="3134135"/>
            <a:ext cx="612068" cy="61972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6" name="Rectangle 25"/>
          <p:cNvSpPr/>
          <p:nvPr/>
        </p:nvSpPr>
        <p:spPr>
          <a:xfrm>
            <a:off x="6215157" y="3134134"/>
            <a:ext cx="645902" cy="619722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7" name="Rectangle 26"/>
          <p:cNvSpPr/>
          <p:nvPr/>
        </p:nvSpPr>
        <p:spPr>
          <a:xfrm>
            <a:off x="5569255" y="3134365"/>
            <a:ext cx="645902" cy="619722"/>
          </a:xfrm>
          <a:prstGeom prst="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8" name="Rectangle 27"/>
          <p:cNvSpPr/>
          <p:nvPr/>
        </p:nvSpPr>
        <p:spPr>
          <a:xfrm>
            <a:off x="4923353" y="3134134"/>
            <a:ext cx="645902" cy="6197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261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92088"/>
          </a:xfrm>
        </p:spPr>
        <p:txBody>
          <a:bodyPr/>
          <a:lstStyle/>
          <a:p>
            <a:r>
              <a:rPr lang="en-US" dirty="0" err="1" smtClean="0"/>
              <a:t>Toom</a:t>
            </a:r>
            <a:r>
              <a:rPr lang="en-US" dirty="0" smtClean="0"/>
              <a:t> Cook3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5289"/>
            <a:ext cx="8964488" cy="4820015"/>
          </a:xfrm>
        </p:spPr>
        <p:txBody>
          <a:bodyPr/>
          <a:lstStyle/>
          <a:p>
            <a:r>
              <a:rPr lang="en-US" dirty="0" err="1" smtClean="0"/>
              <a:t>Alternat</a:t>
            </a:r>
            <a:r>
              <a:rPr lang="sk-SK" dirty="0" err="1" smtClean="0"/>
              <a:t>ívn</a:t>
            </a:r>
            <a:r>
              <a:rPr lang="en-US" dirty="0" smtClean="0"/>
              <a:t>a b</a:t>
            </a:r>
            <a:r>
              <a:rPr lang="sk-SK" dirty="0" err="1" smtClean="0"/>
              <a:t>áza</a:t>
            </a:r>
            <a:r>
              <a:rPr lang="en-US" dirty="0" smtClean="0"/>
              <a:t> </a:t>
            </a:r>
          </a:p>
          <a:p>
            <a:r>
              <a:rPr lang="en-US" dirty="0" smtClean="0"/>
              <a:t>r[0] = p[0]*q[0]</a:t>
            </a:r>
          </a:p>
          <a:p>
            <a:r>
              <a:rPr lang="en-US" dirty="0" smtClean="0"/>
              <a:t>r[1] = p[1]*q[1]</a:t>
            </a:r>
            <a:endParaRPr lang="en-US" dirty="0"/>
          </a:p>
          <a:p>
            <a:r>
              <a:rPr lang="en-US" dirty="0" smtClean="0"/>
              <a:t>r[2] </a:t>
            </a:r>
            <a:r>
              <a:rPr lang="en-US" dirty="0"/>
              <a:t>= </a:t>
            </a:r>
            <a:r>
              <a:rPr lang="en-US" dirty="0" smtClean="0"/>
              <a:t>p[2]*q[2]</a:t>
            </a:r>
            <a:endParaRPr lang="en-US" dirty="0"/>
          </a:p>
          <a:p>
            <a:r>
              <a:rPr lang="en-US" dirty="0" smtClean="0"/>
              <a:t>r[3] </a:t>
            </a:r>
            <a:r>
              <a:rPr lang="en-US" dirty="0"/>
              <a:t>= </a:t>
            </a:r>
            <a:r>
              <a:rPr lang="en-US" dirty="0" smtClean="0"/>
              <a:t>p[3]*q[3]</a:t>
            </a:r>
            <a:endParaRPr lang="en-US" dirty="0"/>
          </a:p>
          <a:p>
            <a:r>
              <a:rPr lang="en-US" dirty="0" smtClean="0"/>
              <a:t>r[4] </a:t>
            </a:r>
            <a:r>
              <a:rPr lang="en-US" dirty="0"/>
              <a:t>= </a:t>
            </a:r>
            <a:r>
              <a:rPr lang="en-US" dirty="0" smtClean="0"/>
              <a:t>p[4]*q[4]</a:t>
            </a:r>
          </a:p>
          <a:p>
            <a:endParaRPr lang="en-US" dirty="0"/>
          </a:p>
          <a:p>
            <a:endParaRPr lang="en-US" dirty="0"/>
          </a:p>
          <a:p>
            <a:endParaRPr lang="sk-SK" dirty="0" smtClean="0"/>
          </a:p>
          <a:p>
            <a:r>
              <a:rPr lang="en-US" dirty="0" err="1" smtClean="0"/>
              <a:t>Pomocou</a:t>
            </a:r>
            <a:r>
              <a:rPr lang="en-US" dirty="0" smtClean="0"/>
              <a:t> r[</a:t>
            </a:r>
            <a:r>
              <a:rPr lang="en-US" dirty="0" err="1" smtClean="0"/>
              <a:t>i</a:t>
            </a:r>
            <a:r>
              <a:rPr lang="en-US" dirty="0" smtClean="0"/>
              <a:t>] </a:t>
            </a:r>
            <a:r>
              <a:rPr lang="en-US" dirty="0" err="1" smtClean="0"/>
              <a:t>mo</a:t>
            </a:r>
            <a:r>
              <a:rPr lang="sk-SK" dirty="0" err="1" smtClean="0"/>
              <a:t>žno</a:t>
            </a:r>
            <a:r>
              <a:rPr lang="sk-SK" dirty="0" smtClean="0"/>
              <a:t> vyskladať potrebné bloky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/>
          </a:p>
        </p:txBody>
      </p:sp>
      <p:grpSp>
        <p:nvGrpSpPr>
          <p:cNvPr id="9" name="Group 8"/>
          <p:cNvGrpSpPr/>
          <p:nvPr/>
        </p:nvGrpSpPr>
        <p:grpSpPr>
          <a:xfrm>
            <a:off x="3599892" y="947193"/>
            <a:ext cx="4968552" cy="2054522"/>
            <a:chOff x="1115616" y="2348880"/>
            <a:chExt cx="4968552" cy="2054522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9792" y="2348880"/>
              <a:ext cx="2311304" cy="2054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2367224"/>
              <a:ext cx="1382778" cy="2036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064" y="2649853"/>
              <a:ext cx="936104" cy="1452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331640" y="2370618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p</a:t>
              </a:r>
              <a:r>
                <a:rPr lang="en-US" sz="2400" dirty="0" smtClean="0"/>
                <a:t>[0]</a:t>
              </a:r>
              <a:endParaRPr lang="sk-SK" sz="2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331640" y="2679303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p[1]</a:t>
              </a:r>
              <a:endParaRPr lang="sk-SK" sz="24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331640" y="3039343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p[2]</a:t>
              </a:r>
              <a:endParaRPr lang="sk-SK" sz="24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331640" y="3399383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p[3]</a:t>
              </a:r>
              <a:endParaRPr lang="sk-SK" sz="2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331640" y="3759423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p[4]</a:t>
              </a:r>
              <a:endParaRPr lang="sk-SK" sz="24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220072" y="2753850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A[0]</a:t>
              </a:r>
              <a:endParaRPr lang="sk-SK" sz="24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224119" y="3106244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A[1]</a:t>
              </a:r>
              <a:endParaRPr lang="sk-SK" sz="24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24119" y="3420152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A[2]</a:t>
              </a:r>
              <a:endParaRPr lang="sk-SK" sz="24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684331" y="3284984"/>
            <a:ext cx="4968552" cy="2054522"/>
            <a:chOff x="1115616" y="2348880"/>
            <a:chExt cx="4968552" cy="2054522"/>
          </a:xfrm>
        </p:grpSpPr>
        <p:pic>
          <p:nvPicPr>
            <p:cNvPr id="22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9792" y="2348880"/>
              <a:ext cx="2311304" cy="2054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2367224"/>
              <a:ext cx="1382778" cy="2036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8064" y="2649853"/>
              <a:ext cx="936104" cy="1452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" name="TextBox 24"/>
            <p:cNvSpPr txBox="1"/>
            <p:nvPr/>
          </p:nvSpPr>
          <p:spPr>
            <a:xfrm>
              <a:off x="1331640" y="2370618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2400" dirty="0" smtClean="0"/>
                <a:t>q</a:t>
              </a:r>
              <a:r>
                <a:rPr lang="en-US" sz="2400" dirty="0" smtClean="0"/>
                <a:t>[0]</a:t>
              </a:r>
              <a:endParaRPr lang="sk-SK" sz="24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331640" y="2679303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2400" dirty="0" smtClean="0"/>
                <a:t>q</a:t>
              </a:r>
              <a:r>
                <a:rPr lang="en-US" sz="2400" dirty="0" smtClean="0"/>
                <a:t>[1]</a:t>
              </a:r>
              <a:endParaRPr lang="sk-SK" sz="24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331640" y="3039343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2400" dirty="0" smtClean="0"/>
                <a:t>q</a:t>
              </a:r>
              <a:r>
                <a:rPr lang="en-US" sz="2400" dirty="0" smtClean="0"/>
                <a:t>[2]</a:t>
              </a:r>
              <a:endParaRPr lang="sk-SK" sz="24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331640" y="3399383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2400" dirty="0" smtClean="0"/>
                <a:t>q</a:t>
              </a:r>
              <a:r>
                <a:rPr lang="en-US" sz="2400" dirty="0" smtClean="0"/>
                <a:t>[3]</a:t>
              </a:r>
              <a:endParaRPr lang="sk-SK" sz="24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331640" y="3759423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2400" dirty="0" smtClean="0"/>
                <a:t>q</a:t>
              </a:r>
              <a:r>
                <a:rPr lang="en-US" sz="2400" dirty="0" smtClean="0"/>
                <a:t>[4]</a:t>
              </a:r>
              <a:endParaRPr lang="sk-SK" sz="24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220072" y="2753850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2400" dirty="0" smtClean="0"/>
                <a:t>B</a:t>
              </a:r>
              <a:r>
                <a:rPr lang="en-US" sz="2400" dirty="0" smtClean="0"/>
                <a:t>[0]</a:t>
              </a:r>
              <a:endParaRPr lang="sk-SK" sz="24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224119" y="3106244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2400" dirty="0" smtClean="0"/>
                <a:t>B</a:t>
              </a:r>
              <a:r>
                <a:rPr lang="en-US" sz="2400" dirty="0" smtClean="0"/>
                <a:t>[1]</a:t>
              </a:r>
              <a:endParaRPr lang="sk-SK" sz="24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224119" y="3420152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2400" dirty="0" smtClean="0"/>
                <a:t>B</a:t>
              </a:r>
              <a:r>
                <a:rPr lang="en-US" sz="2400" dirty="0" smtClean="0"/>
                <a:t>[2]</a:t>
              </a:r>
              <a:endParaRPr lang="sk-SK" sz="2400" dirty="0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4965151" y="4043099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smtClean="0"/>
              <a:t>=</a:t>
            </a:r>
            <a:endParaRPr lang="sk-SK" sz="3200" dirty="0"/>
          </a:p>
        </p:txBody>
      </p:sp>
      <p:sp>
        <p:nvSpPr>
          <p:cNvPr id="34" name="TextBox 33"/>
          <p:cNvSpPr txBox="1"/>
          <p:nvPr/>
        </p:nvSpPr>
        <p:spPr>
          <a:xfrm>
            <a:off x="4860032" y="1622009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smtClean="0"/>
              <a:t>=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193875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Toom</a:t>
            </a:r>
            <a:r>
              <a:rPr lang="en-US" dirty="0" smtClean="0"/>
              <a:t> Cook3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71663"/>
            <a:ext cx="8964488" cy="4149725"/>
          </a:xfrm>
        </p:spPr>
        <p:txBody>
          <a:bodyPr/>
          <a:lstStyle/>
          <a:p>
            <a:r>
              <a:rPr lang="sk-SK" dirty="0" smtClean="0"/>
              <a:t>Potrebné vypočítať 		</a:t>
            </a:r>
            <a:r>
              <a:rPr lang="en-US" dirty="0" smtClean="0"/>
              <a:t>      </a:t>
            </a:r>
            <a:r>
              <a:rPr lang="sk-SK" dirty="0" smtClean="0"/>
              <a:t>pomocou alt. bázy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A[0]*B[0]</a:t>
            </a:r>
            <a:r>
              <a:rPr lang="sk-SK" sz="2400" dirty="0" smtClean="0">
                <a:solidFill>
                  <a:srgbClr val="FF0000"/>
                </a:solidFill>
              </a:rPr>
              <a:t>	</a:t>
            </a:r>
            <a:r>
              <a:rPr lang="sk-SK" sz="2400" dirty="0" smtClean="0"/>
              <a:t>				</a:t>
            </a:r>
          </a:p>
          <a:p>
            <a:r>
              <a:rPr lang="en-US" sz="2400" dirty="0" smtClean="0"/>
              <a:t> A[0]*B[1]+A[1]*B[0]		        A[0</a:t>
            </a:r>
            <a:r>
              <a:rPr lang="en-US" sz="2400" dirty="0"/>
              <a:t>]*B[2]+A[1]*B[1]+A[2]*B[0</a:t>
            </a:r>
            <a:r>
              <a:rPr lang="en-US" sz="2400" dirty="0" smtClean="0"/>
              <a:t>] </a:t>
            </a:r>
            <a:endParaRPr lang="sk-SK" sz="2400" dirty="0" smtClean="0"/>
          </a:p>
          <a:p>
            <a:r>
              <a:rPr lang="en-US" sz="2400" dirty="0" smtClean="0"/>
              <a:t>A[2</a:t>
            </a:r>
            <a:r>
              <a:rPr lang="en-US" sz="2400" dirty="0"/>
              <a:t>]*B[1]+A[1]*B[2</a:t>
            </a:r>
            <a:r>
              <a:rPr lang="en-US" sz="2400" dirty="0" smtClean="0"/>
              <a:t>]		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A[2]*B[2]</a:t>
            </a:r>
          </a:p>
          <a:p>
            <a:endParaRPr lang="en-US" dirty="0" smtClean="0"/>
          </a:p>
          <a:p>
            <a:endParaRPr lang="sk-SK" dirty="0" smtClean="0"/>
          </a:p>
          <a:p>
            <a:r>
              <a:rPr lang="sk-SK" dirty="0" smtClean="0"/>
              <a:t>Potreba implementovania delenia </a:t>
            </a:r>
            <a:r>
              <a:rPr lang="en-US" dirty="0" smtClean="0"/>
              <a:t>mal</a:t>
            </a:r>
            <a:r>
              <a:rPr lang="sk-SK" dirty="0" err="1" smtClean="0"/>
              <a:t>ým</a:t>
            </a:r>
            <a:r>
              <a:rPr lang="sk-SK" dirty="0" smtClean="0"/>
              <a:t> číslom !!!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940" y="2304942"/>
            <a:ext cx="4549868" cy="2319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304941"/>
            <a:ext cx="3548229" cy="2319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463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Porovnanie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dirty="0"/>
              <a:t>THRESHOLD</a:t>
            </a:r>
            <a:r>
              <a:rPr lang="en-US" dirty="0" smtClean="0"/>
              <a:t>                           GMP         default</a:t>
            </a:r>
          </a:p>
          <a:p>
            <a:r>
              <a:rPr lang="en-US" dirty="0" smtClean="0"/>
              <a:t>MUL_TOOM22(</a:t>
            </a:r>
            <a:r>
              <a:rPr lang="en-US" dirty="0" err="1" smtClean="0"/>
              <a:t>Karatsuba</a:t>
            </a:r>
            <a:r>
              <a:rPr lang="en-US" dirty="0" smtClean="0"/>
              <a:t>)             32              30  </a:t>
            </a:r>
          </a:p>
          <a:p>
            <a:r>
              <a:rPr lang="en-US" dirty="0" smtClean="0"/>
              <a:t>MUL_TOOM33 			 128           100</a:t>
            </a:r>
          </a:p>
          <a:p>
            <a:r>
              <a:rPr lang="en-US" dirty="0" smtClean="0"/>
              <a:t>MUL_TOOM44				 </a:t>
            </a:r>
            <a:r>
              <a:rPr lang="en-US" smtClean="0"/>
              <a:t>500           </a:t>
            </a:r>
            <a:r>
              <a:rPr lang="en-US" dirty="0" smtClean="0"/>
              <a:t>300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70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Modulárne násobenie </a:t>
            </a:r>
            <a:endParaRPr lang="sk-S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871663"/>
                <a:ext cx="8553326" cy="472568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err="1" smtClean="0"/>
                  <a:t>Modul</a:t>
                </a:r>
                <a:r>
                  <a:rPr lang="sk-SK" dirty="0" err="1" smtClean="0"/>
                  <a:t>árne</a:t>
                </a:r>
                <a:r>
                  <a:rPr lang="sk-SK" dirty="0" smtClean="0"/>
                  <a:t> násobenie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𝑎</m:t>
                    </m:r>
                    <m:r>
                      <a:rPr lang="en-US" i="1" smtClean="0">
                        <a:latin typeface="Cambria Math"/>
                      </a:rPr>
                      <m:t>∗</m:t>
                    </m:r>
                    <m:r>
                      <a:rPr lang="en-US" i="1" smtClean="0">
                        <a:latin typeface="Cambria Math"/>
                      </a:rPr>
                      <m:t>𝑏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𝑚𝑜𝑑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  <m:r>
                      <a:rPr lang="en-US" i="1">
                        <a:latin typeface="Cambria Math"/>
                      </a:rPr>
                      <m:t>𝑛</m:t>
                    </m:r>
                  </m:oMath>
                </a14:m>
                <a:endParaRPr lang="sk-SK" dirty="0" smtClean="0"/>
              </a:p>
              <a:p>
                <a:pPr marL="0" indent="0">
                  <a:buNone/>
                </a:pPr>
                <a:endParaRPr lang="sk-SK" dirty="0" smtClean="0"/>
              </a:p>
              <a:p>
                <a:pPr marL="0" indent="0">
                  <a:buNone/>
                </a:pPr>
                <a:r>
                  <a:rPr lang="en-US" dirty="0" err="1" smtClean="0"/>
                  <a:t>Naivn</a:t>
                </a:r>
                <a:r>
                  <a:rPr lang="sk-SK" dirty="0" smtClean="0"/>
                  <a:t>e</a:t>
                </a:r>
                <a:r>
                  <a:rPr lang="en-US" dirty="0" smtClean="0"/>
                  <a:t>: </a:t>
                </a:r>
                <a:r>
                  <a:rPr lang="sk-SK" b="1" dirty="0" smtClean="0"/>
                  <a:t>Vynásobiť</a:t>
                </a:r>
                <a:r>
                  <a:rPr lang="sk-SK" dirty="0" smtClean="0"/>
                  <a:t> – </a:t>
                </a:r>
                <a:r>
                  <a:rPr lang="sk-SK" dirty="0" err="1" smtClean="0"/>
                  <a:t>Karatsuba</a:t>
                </a:r>
                <a:r>
                  <a:rPr lang="sk-SK" dirty="0" smtClean="0"/>
                  <a:t>, </a:t>
                </a:r>
                <a:r>
                  <a:rPr lang="sk-SK" dirty="0" err="1" smtClean="0"/>
                  <a:t>ToomCook</a:t>
                </a:r>
                <a:r>
                  <a:rPr lang="sk-SK" dirty="0" smtClean="0"/>
                  <a:t>, klasické 	  	    </a:t>
                </a:r>
                <a:r>
                  <a:rPr lang="sk-SK" b="1" dirty="0" smtClean="0"/>
                  <a:t>zmodulovať </a:t>
                </a:r>
                <a:r>
                  <a:rPr lang="sk-SK" dirty="0" smtClean="0"/>
                  <a:t>pomocou</a:t>
                </a:r>
                <a:r>
                  <a:rPr lang="en-US" dirty="0" smtClean="0"/>
                  <a:t> – </a:t>
                </a:r>
                <a:r>
                  <a:rPr lang="sk-SK" dirty="0" smtClean="0"/>
                  <a:t/>
                </a:r>
                <a:br>
                  <a:rPr lang="sk-SK" dirty="0" smtClean="0"/>
                </a:br>
                <a:r>
                  <a:rPr lang="sk-SK" dirty="0" smtClean="0"/>
                  <a:t>		</a:t>
                </a:r>
                <a:r>
                  <a:rPr lang="en-US" dirty="0" smtClean="0"/>
                  <a:t> </a:t>
                </a:r>
                <a:r>
                  <a:rPr lang="sk-SK" dirty="0" smtClean="0"/>
                  <a:t>delenia  -    </a:t>
                </a:r>
                <a:r>
                  <a:rPr lang="sk-SK" sz="2800" dirty="0" smtClean="0"/>
                  <a:t>a </a:t>
                </a:r>
                <a:r>
                  <a:rPr lang="en-US" sz="2800" dirty="0" smtClean="0"/>
                  <a:t>mod n = a - (a 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/</a:t>
                </a:r>
                <a:r>
                  <a:rPr lang="en-US" sz="2800" dirty="0" smtClean="0"/>
                  <a:t> n)</a:t>
                </a:r>
                <a:r>
                  <a:rPr lang="sk-SK" sz="2800" dirty="0" smtClean="0"/>
                  <a:t>*a</a:t>
                </a:r>
                <a:r>
                  <a:rPr lang="en-US" sz="2800" dirty="0" smtClean="0"/>
                  <a:t> </a:t>
                </a:r>
                <a:r>
                  <a:rPr lang="sk-SK" sz="3600" dirty="0" smtClean="0"/>
                  <a:t>			 	 </a:t>
                </a:r>
                <a:r>
                  <a:rPr lang="sk-SK" sz="2800" dirty="0" smtClean="0"/>
                  <a:t>resp</a:t>
                </a:r>
                <a:r>
                  <a:rPr lang="sk-SK" sz="3600" dirty="0" smtClean="0"/>
                  <a:t>. </a:t>
                </a:r>
                <a:r>
                  <a:rPr lang="sk-SK" sz="2800" dirty="0" smtClean="0"/>
                  <a:t>odčítania,</a:t>
                </a:r>
                <a:r>
                  <a:rPr lang="sk-SK" sz="3600" dirty="0" smtClean="0"/>
                  <a:t>	</a:t>
                </a:r>
                <a:r>
                  <a:rPr lang="en-US" sz="2900" dirty="0" smtClean="0"/>
                  <a:t> </a:t>
                </a:r>
              </a:p>
              <a:p>
                <a:pPr marL="0" indent="0">
                  <a:buNone/>
                </a:pPr>
                <a:endParaRPr lang="sk-SK" sz="2900" dirty="0" smtClean="0"/>
              </a:p>
              <a:p>
                <a:pPr marL="0" indent="0">
                  <a:buNone/>
                </a:pPr>
                <a:r>
                  <a:rPr lang="en-US" sz="2900" dirty="0" err="1" smtClean="0"/>
                  <a:t>Sofistikovan</a:t>
                </a:r>
                <a:r>
                  <a:rPr lang="sk-SK" sz="2900" dirty="0" smtClean="0"/>
                  <a:t>e</a:t>
                </a:r>
                <a:r>
                  <a:rPr lang="en-US" sz="2900" dirty="0" smtClean="0"/>
                  <a:t>:</a:t>
                </a:r>
                <a:r>
                  <a:rPr lang="sk-SK" sz="2900" dirty="0" smtClean="0"/>
                  <a:t> </a:t>
                </a:r>
                <a:r>
                  <a:rPr lang="en-US" sz="2900" dirty="0" err="1" smtClean="0"/>
                  <a:t>Montgomeryho</a:t>
                </a:r>
                <a:r>
                  <a:rPr lang="en-US" sz="2900" dirty="0" smtClean="0"/>
                  <a:t> n</a:t>
                </a:r>
                <a:r>
                  <a:rPr lang="sk-SK" sz="2900" dirty="0" err="1" smtClean="0"/>
                  <a:t>ásobenie</a:t>
                </a:r>
                <a:r>
                  <a:rPr lang="sk-SK" sz="2900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sz="2900" dirty="0" smtClean="0"/>
                  <a:t>		     (</a:t>
                </a:r>
                <a:r>
                  <a:rPr lang="sk-SK" sz="2900" dirty="0" smtClean="0"/>
                  <a:t>efektívny len v určitom prípade </a:t>
                </a:r>
                <a:r>
                  <a:rPr lang="en-US" sz="2900" dirty="0" smtClean="0"/>
                  <a:t>!!!)</a:t>
                </a:r>
                <a:endParaRPr lang="sk-SK" sz="29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871663"/>
                <a:ext cx="8553326" cy="4725689"/>
              </a:xfrm>
              <a:blipFill rotWithShape="1">
                <a:blip r:embed="rId2"/>
                <a:stretch>
                  <a:fillRect l="-2564" t="-1935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34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Modul</a:t>
            </a:r>
            <a:r>
              <a:rPr lang="sk-SK" dirty="0" err="1" smtClean="0"/>
              <a:t>árne</a:t>
            </a:r>
            <a:r>
              <a:rPr lang="sk-SK" dirty="0" smtClean="0"/>
              <a:t> násobenie</a:t>
            </a:r>
            <a:endParaRPr lang="sk-S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03238" y="1871663"/>
                <a:ext cx="8640762" cy="4149725"/>
              </a:xfrm>
            </p:spPr>
            <p:txBody>
              <a:bodyPr/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sk-SK" dirty="0" smtClean="0"/>
                  <a:t>Jediné násobenie – vynásobiť a zmodulovať</a:t>
                </a:r>
                <a:br>
                  <a:rPr lang="sk-SK" dirty="0" smtClean="0"/>
                </a:br>
                <a:r>
                  <a:rPr lang="sk-SK" dirty="0" smtClean="0"/>
                  <a:t>				optimalizácia – žiadna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sk-SK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sk-SK" dirty="0" smtClean="0"/>
                  <a:t>Viaceré násobenia </a:t>
                </a:r>
                <a:r>
                  <a:rPr lang="sk-SK" dirty="0" err="1" smtClean="0"/>
                  <a:t>mod</a:t>
                </a:r>
                <a:r>
                  <a:rPr lang="sk-SK" dirty="0" smtClean="0"/>
                  <a:t> N(fixné)– </a:t>
                </a:r>
                <a:r>
                  <a:rPr lang="sk-SK" dirty="0"/>
                  <a:t>vynásobiť </a:t>
                </a:r>
                <a:r>
                  <a:rPr lang="sk-SK" dirty="0" smtClean="0"/>
                  <a:t>a zmodulovať</a:t>
                </a:r>
                <a:br>
                  <a:rPr lang="sk-SK" dirty="0" smtClean="0"/>
                </a:br>
                <a:r>
                  <a:rPr lang="sk-SK" dirty="0" smtClean="0"/>
                  <a:t>	optimalizácia</a:t>
                </a:r>
                <a:r>
                  <a:rPr lang="en-US" dirty="0" smtClean="0"/>
                  <a:t>:</a:t>
                </a:r>
                <a:r>
                  <a:rPr lang="sk-SK" dirty="0" smtClean="0"/>
                  <a:t> </a:t>
                </a:r>
                <a:r>
                  <a:rPr lang="sk-SK" dirty="0" err="1" smtClean="0"/>
                  <a:t>predpočítať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hodnoty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		</a:t>
                </a:r>
                <a:r>
                  <a:rPr lang="sk-SK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k-SK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sk-SK" dirty="0" err="1" smtClean="0"/>
                  <a:t>mod</a:t>
                </a:r>
                <a:r>
                  <a:rPr lang="sk-SK" dirty="0" smtClean="0"/>
                  <a:t> N,</a:t>
                </a:r>
                <a:r>
                  <a:rPr lang="sk-SK" dirty="0"/>
                  <a:t> </a:t>
                </a:r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k-SK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sk-SK" b="0" i="1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sk-SK" dirty="0" err="1"/>
                  <a:t>mod</a:t>
                </a:r>
                <a:r>
                  <a:rPr lang="sk-SK" dirty="0"/>
                  <a:t> </a:t>
                </a:r>
                <a:r>
                  <a:rPr lang="sk-SK" dirty="0" smtClean="0"/>
                  <a:t>N, ... 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err="1" smtClean="0"/>
                  <a:t>Umocnenie</a:t>
                </a:r>
                <a:r>
                  <a:rPr lang="en-US" dirty="0" smtClean="0"/>
                  <a:t> </a:t>
                </a:r>
                <a:r>
                  <a:rPr lang="sk-SK" dirty="0" err="1" smtClean="0"/>
                  <a:t>resp</a:t>
                </a:r>
                <a:r>
                  <a:rPr lang="en-US" dirty="0" smtClean="0"/>
                  <a:t>. n</a:t>
                </a:r>
                <a:r>
                  <a:rPr lang="sk-SK" dirty="0" err="1" smtClean="0"/>
                  <a:t>ásobenie</a:t>
                </a:r>
                <a:r>
                  <a:rPr lang="sk-SK" dirty="0" smtClean="0"/>
                  <a:t> rovnakým číslom </a:t>
                </a:r>
                <a:r>
                  <a:rPr lang="en-US" dirty="0" smtClean="0"/>
                  <a:t>– </a:t>
                </a:r>
                <a:r>
                  <a:rPr lang="sk-SK" dirty="0" smtClean="0"/>
                  <a:t>			</a:t>
                </a:r>
                <a:r>
                  <a:rPr lang="en-US" dirty="0" err="1" smtClean="0"/>
                  <a:t>Montgomeryho</a:t>
                </a:r>
                <a:r>
                  <a:rPr lang="en-US" dirty="0" smtClean="0"/>
                  <a:t> n</a:t>
                </a:r>
                <a:r>
                  <a:rPr lang="sk-SK" dirty="0" err="1" smtClean="0"/>
                  <a:t>ásobenie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3238" y="1871663"/>
                <a:ext cx="8640762" cy="4149725"/>
              </a:xfrm>
              <a:blipFill rotWithShape="1">
                <a:blip r:embed="rId2"/>
                <a:stretch>
                  <a:fillRect l="-2258" t="-2203" b="-12188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561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92088"/>
          </a:xfrm>
        </p:spPr>
        <p:txBody>
          <a:bodyPr/>
          <a:lstStyle/>
          <a:p>
            <a:r>
              <a:rPr lang="sk-SK" dirty="0" smtClean="0"/>
              <a:t>Modulovanie</a:t>
            </a:r>
            <a:endParaRPr lang="sk-S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412776"/>
                <a:ext cx="9144000" cy="4968551"/>
              </a:xfrm>
            </p:spPr>
            <p:txBody>
              <a:bodyPr/>
              <a:lstStyle/>
              <a:p>
                <a:r>
                  <a:rPr lang="sk-SK" dirty="0" smtClean="0"/>
                  <a:t>C </a:t>
                </a:r>
                <a:r>
                  <a:rPr lang="sk-SK" dirty="0" err="1" smtClean="0"/>
                  <a:t>mod</a:t>
                </a:r>
                <a:r>
                  <a:rPr lang="sk-SK" dirty="0" smtClean="0"/>
                  <a:t> N</a:t>
                </a:r>
                <a:r>
                  <a:rPr lang="en-US" dirty="0" smtClean="0"/>
                  <a:t> (</a:t>
                </a:r>
                <a:r>
                  <a:rPr lang="en-US" dirty="0" err="1" smtClean="0"/>
                  <a:t>zvy</a:t>
                </a:r>
                <a:r>
                  <a:rPr lang="sk-SK" dirty="0" smtClean="0"/>
                  <a:t>šok po delení N</a:t>
                </a:r>
                <a:r>
                  <a:rPr lang="en-US" dirty="0" smtClean="0"/>
                  <a:t>)</a:t>
                </a:r>
                <a:endParaRPr lang="sk-SK" dirty="0" smtClean="0"/>
              </a:p>
              <a:p>
                <a:r>
                  <a:rPr lang="sk-SK" sz="2400" b="1" dirty="0" smtClean="0"/>
                  <a:t>Idea</a:t>
                </a:r>
                <a:r>
                  <a:rPr lang="en-US" sz="2400" b="1" dirty="0" smtClean="0"/>
                  <a:t>: </a:t>
                </a:r>
                <a:r>
                  <a:rPr lang="sk-SK" sz="2400" b="1" dirty="0" smtClean="0"/>
                  <a:t/>
                </a:r>
                <a:br>
                  <a:rPr lang="sk-SK" sz="2400" b="1" dirty="0" smtClean="0"/>
                </a:br>
                <a:r>
                  <a:rPr lang="sk-SK" sz="2400" b="1" dirty="0" smtClean="0"/>
                  <a:t>Odpočíta</a:t>
                </a:r>
                <a:r>
                  <a:rPr lang="en-US" sz="2400" b="1" dirty="0" err="1" smtClean="0"/>
                  <a:t>va</a:t>
                </a:r>
                <a:r>
                  <a:rPr lang="sk-SK" sz="2400" b="1" dirty="0" smtClean="0"/>
                  <a:t>ť </a:t>
                </a:r>
                <a:r>
                  <a:rPr lang="en-US" sz="2400" b="1" dirty="0" smtClean="0"/>
                  <a:t>od C n</a:t>
                </a:r>
                <a:r>
                  <a:rPr lang="sk-SK" sz="2400" b="1" dirty="0" err="1" smtClean="0"/>
                  <a:t>ásobky</a:t>
                </a:r>
                <a:r>
                  <a:rPr lang="sk-SK" sz="2400" b="1" dirty="0" smtClean="0"/>
                  <a:t> N</a:t>
                </a:r>
                <a:r>
                  <a:rPr lang="en-US" sz="2400" b="1" dirty="0" smtClean="0"/>
                  <a:t>,</a:t>
                </a:r>
                <a:br>
                  <a:rPr lang="en-US" sz="2400" b="1" dirty="0" smtClean="0"/>
                </a:br>
                <a:r>
                  <a:rPr lang="sk-SK" sz="2400" b="1" dirty="0" smtClean="0"/>
                  <a:t> kým </a:t>
                </a:r>
                <a:r>
                  <a:rPr lang="en-US" sz="2400" b="1" dirty="0" smtClean="0"/>
                  <a:t>je    </a:t>
                </a:r>
                <a:r>
                  <a:rPr lang="sk-SK" sz="2400" b="1" dirty="0" smtClean="0"/>
                  <a:t>C </a:t>
                </a:r>
                <a:r>
                  <a:rPr lang="en-US" sz="2400" b="1" dirty="0" smtClean="0"/>
                  <a:t>&gt; N. </a:t>
                </a:r>
                <a:r>
                  <a:rPr lang="en-US" dirty="0" smtClean="0"/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sk-SK" dirty="0" smtClean="0"/>
              </a:p>
              <a:p>
                <a:pPr marL="0" indent="0">
                  <a:buNone/>
                </a:pPr>
                <a:r>
                  <a:rPr lang="en-US" dirty="0" smtClean="0"/>
                  <a:t> N=N*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sup>
                    </m:sSup>
                  </m:oMath>
                </a14:m>
                <a:r>
                  <a:rPr lang="en-US" dirty="0" smtClean="0"/>
                  <a:t> //shift o d </a:t>
                </a:r>
                <a:r>
                  <a:rPr lang="en-US" dirty="0" err="1" smtClean="0"/>
                  <a:t>bitov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 for  1… d do: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if(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C</a:t>
                </a:r>
                <a:r>
                  <a:rPr lang="en-US" dirty="0" smtClean="0"/>
                  <a:t> &gt;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N</a:t>
                </a:r>
                <a:r>
                  <a:rPr lang="en-US" dirty="0" smtClean="0"/>
                  <a:t> )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C</a:t>
                </a:r>
                <a:r>
                  <a:rPr lang="en-US" dirty="0" smtClean="0"/>
                  <a:t>=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C</a:t>
                </a:r>
                <a:r>
                  <a:rPr lang="en-US" dirty="0" smtClean="0"/>
                  <a:t> –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N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N</a:t>
                </a:r>
                <a:r>
                  <a:rPr lang="en-US" dirty="0" smtClean="0"/>
                  <a:t> &gt;&gt;= 1; //shift o 1 bit</a:t>
                </a:r>
              </a:p>
              <a:p>
                <a:pPr marL="0" indent="0">
                  <a:buNone/>
                </a:pPr>
                <a:endParaRPr lang="sk-SK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412776"/>
                <a:ext cx="9144000" cy="4968551"/>
              </a:xfrm>
              <a:blipFill rotWithShape="1">
                <a:blip r:embed="rId2"/>
                <a:stretch>
                  <a:fillRect l="-2067" t="-1963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/>
          </a:p>
        </p:txBody>
      </p:sp>
      <p:grpSp>
        <p:nvGrpSpPr>
          <p:cNvPr id="18" name="Group 17"/>
          <p:cNvGrpSpPr/>
          <p:nvPr/>
        </p:nvGrpSpPr>
        <p:grpSpPr>
          <a:xfrm>
            <a:off x="5863179" y="1643582"/>
            <a:ext cx="3236131" cy="511373"/>
            <a:chOff x="5796136" y="1935971"/>
            <a:chExt cx="3236131" cy="511373"/>
          </a:xfrm>
        </p:grpSpPr>
        <p:sp>
          <p:nvSpPr>
            <p:cNvPr id="9" name="Rectangle 8"/>
            <p:cNvSpPr/>
            <p:nvPr/>
          </p:nvSpPr>
          <p:spPr>
            <a:xfrm>
              <a:off x="5796136" y="1935971"/>
              <a:ext cx="3039657" cy="511373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809840" y="1991602"/>
              <a:ext cx="322242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2000" dirty="0" smtClean="0"/>
                <a:t>11 </a:t>
              </a:r>
              <a:r>
                <a:rPr lang="en-US" sz="2000" dirty="0" smtClean="0"/>
                <a:t>1</a:t>
              </a:r>
              <a:r>
                <a:rPr lang="sk-SK" sz="2000" dirty="0" smtClean="0"/>
                <a:t>000 0001  </a:t>
              </a:r>
              <a:r>
                <a:rPr lang="en-US" sz="2000" dirty="0" smtClean="0"/>
                <a:t>1011 0000</a:t>
              </a:r>
              <a:endParaRPr lang="sk-SK" sz="20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7795853" y="2308812"/>
            <a:ext cx="977343" cy="51137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TextBox 11"/>
          <p:cNvSpPr txBox="1"/>
          <p:nvPr/>
        </p:nvSpPr>
        <p:spPr>
          <a:xfrm>
            <a:off x="7758285" y="2364443"/>
            <a:ext cx="11341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 smtClean="0"/>
              <a:t>1  </a:t>
            </a:r>
            <a:r>
              <a:rPr lang="en-US" sz="2000" dirty="0" smtClean="0"/>
              <a:t>1011</a:t>
            </a:r>
            <a:endParaRPr lang="sk-SK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6340249" y="2263837"/>
            <a:ext cx="1403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FF0000"/>
                </a:solidFill>
              </a:rPr>
              <a:t>N</a:t>
            </a:r>
            <a:endParaRPr lang="sk-SK" sz="32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78418" y="1659427"/>
            <a:ext cx="1403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00B050"/>
                </a:solidFill>
              </a:rPr>
              <a:t>C</a:t>
            </a:r>
            <a:endParaRPr lang="sk-SK" sz="3200" dirty="0">
              <a:solidFill>
                <a:srgbClr val="00B05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4377777" y="5580529"/>
            <a:ext cx="4518536" cy="584775"/>
            <a:chOff x="4377777" y="4893026"/>
            <a:chExt cx="4518536" cy="584775"/>
          </a:xfrm>
        </p:grpSpPr>
        <p:sp>
          <p:nvSpPr>
            <p:cNvPr id="22" name="Rectangle 21"/>
            <p:cNvSpPr/>
            <p:nvPr/>
          </p:nvSpPr>
          <p:spPr>
            <a:xfrm>
              <a:off x="5781425" y="4929727"/>
              <a:ext cx="2981746" cy="51137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799968" y="4985359"/>
              <a:ext cx="30963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0</a:t>
              </a:r>
              <a:r>
                <a:rPr lang="sk-SK" sz="2000" dirty="0" smtClean="0"/>
                <a:t>1</a:t>
              </a:r>
              <a:r>
                <a:rPr lang="en-US" sz="2000" dirty="0" smtClean="0"/>
                <a:t>1 0110 0000  0000 000</a:t>
              </a:r>
              <a:endParaRPr lang="sk-SK" sz="2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377777" y="4893026"/>
              <a:ext cx="14036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200" dirty="0" smtClean="0">
                  <a:solidFill>
                    <a:srgbClr val="FF0000"/>
                  </a:solidFill>
                </a:rPr>
                <a:t>N</a:t>
              </a:r>
              <a:endParaRPr lang="sk-SK" sz="3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378418" y="4077072"/>
            <a:ext cx="4576096" cy="584775"/>
            <a:chOff x="4378418" y="2820185"/>
            <a:chExt cx="4576096" cy="584775"/>
          </a:xfrm>
        </p:grpSpPr>
        <p:sp>
          <p:nvSpPr>
            <p:cNvPr id="13" name="Rectangle 12"/>
            <p:cNvSpPr/>
            <p:nvPr/>
          </p:nvSpPr>
          <p:spPr>
            <a:xfrm>
              <a:off x="5810380" y="2860596"/>
              <a:ext cx="2981746" cy="51137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858169" y="2883556"/>
              <a:ext cx="309634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2000" dirty="0" smtClean="0"/>
                <a:t>1</a:t>
              </a:r>
              <a:r>
                <a:rPr lang="en-US" sz="2000" dirty="0" smtClean="0"/>
                <a:t>1 0110 0000  0000 0000</a:t>
              </a:r>
              <a:endParaRPr lang="sk-SK" sz="2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378418" y="2820185"/>
              <a:ext cx="14036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200" dirty="0" smtClean="0">
                  <a:solidFill>
                    <a:srgbClr val="FF0000"/>
                  </a:solidFill>
                </a:rPr>
                <a:t>N</a:t>
              </a:r>
              <a:endParaRPr lang="sk-SK" sz="32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377777" y="5004465"/>
            <a:ext cx="4639779" cy="584775"/>
            <a:chOff x="4377777" y="4308251"/>
            <a:chExt cx="4639779" cy="584775"/>
          </a:xfrm>
        </p:grpSpPr>
        <p:grpSp>
          <p:nvGrpSpPr>
            <p:cNvPr id="19" name="Group 18"/>
            <p:cNvGrpSpPr/>
            <p:nvPr/>
          </p:nvGrpSpPr>
          <p:grpSpPr>
            <a:xfrm>
              <a:off x="5781425" y="4365104"/>
              <a:ext cx="3236131" cy="511373"/>
              <a:chOff x="5796136" y="1935971"/>
              <a:chExt cx="3236131" cy="511373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5796136" y="1935971"/>
                <a:ext cx="3039657" cy="511373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5809840" y="1991602"/>
                <a:ext cx="322242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00 00</a:t>
                </a:r>
                <a:r>
                  <a:rPr lang="sk-SK" sz="2000" dirty="0" smtClean="0"/>
                  <a:t>11 0001  </a:t>
                </a:r>
                <a:r>
                  <a:rPr lang="en-US" sz="2000" dirty="0" smtClean="0"/>
                  <a:t>1011 0000</a:t>
                </a:r>
                <a:endParaRPr lang="sk-SK" sz="2000" dirty="0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4377777" y="4308251"/>
              <a:ext cx="14036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200" dirty="0" smtClean="0">
                  <a:solidFill>
                    <a:srgbClr val="00B050"/>
                  </a:solidFill>
                </a:rPr>
                <a:t>C</a:t>
              </a:r>
              <a:endParaRPr lang="sk-SK" sz="3200" dirty="0">
                <a:solidFill>
                  <a:srgbClr val="00B050"/>
                </a:solidFill>
              </a:endParaRPr>
            </a:p>
          </p:txBody>
        </p:sp>
      </p:grpSp>
      <p:sp>
        <p:nvSpPr>
          <p:cNvPr id="30" name="Rectangle 29"/>
          <p:cNvSpPr/>
          <p:nvPr/>
        </p:nvSpPr>
        <p:spPr>
          <a:xfrm>
            <a:off x="5826905" y="4141763"/>
            <a:ext cx="833327" cy="51137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1" name="Rectangle 30"/>
          <p:cNvSpPr/>
          <p:nvPr/>
        </p:nvSpPr>
        <p:spPr>
          <a:xfrm>
            <a:off x="6012160" y="5653931"/>
            <a:ext cx="761319" cy="51137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4503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Montgomeryho</a:t>
            </a:r>
            <a:r>
              <a:rPr lang="sk-SK" dirty="0" smtClean="0"/>
              <a:t> procedúra</a:t>
            </a:r>
            <a:endParaRPr lang="sk-S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03238" y="1871663"/>
                <a:ext cx="8229600" cy="4509665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k-SK" dirty="0" err="1" smtClean="0"/>
                  <a:t>MonPro</a:t>
                </a:r>
                <a:r>
                  <a:rPr lang="en-US" dirty="0" smtClean="0"/>
                  <a:t>(A’,B’)</a:t>
                </a:r>
                <a:endParaRPr lang="sk-SK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t = A’ * B’</a:t>
                </a:r>
              </a:p>
              <a:p>
                <a:pPr marL="0" indent="0">
                  <a:buNone/>
                </a:pPr>
                <a:r>
                  <a:rPr lang="en-US" dirty="0" smtClean="0"/>
                  <a:t>u = (t +(t*n mod R)N) / R</a:t>
                </a:r>
              </a:p>
              <a:p>
                <a:pPr marL="0" indent="0">
                  <a:buNone/>
                </a:pPr>
                <a:r>
                  <a:rPr lang="en-US" b="1" dirty="0" smtClean="0"/>
                  <a:t>if</a:t>
                </a:r>
                <a:r>
                  <a:rPr lang="en-US" dirty="0" smtClean="0"/>
                  <a:t>(u &lt; N) </a:t>
                </a:r>
                <a:r>
                  <a:rPr lang="en-US" b="1" dirty="0" smtClean="0"/>
                  <a:t>return</a:t>
                </a:r>
                <a:r>
                  <a:rPr lang="en-US" dirty="0" smtClean="0"/>
                  <a:t> u</a:t>
                </a:r>
              </a:p>
              <a:p>
                <a:pPr marL="0" indent="0">
                  <a:buNone/>
                </a:pPr>
                <a:r>
                  <a:rPr lang="en-US" b="1" dirty="0" smtClean="0"/>
                  <a:t>else</a:t>
                </a:r>
                <a:r>
                  <a:rPr lang="en-US" dirty="0" smtClean="0"/>
                  <a:t> </a:t>
                </a:r>
                <a:r>
                  <a:rPr lang="en-US" b="1" dirty="0" smtClean="0"/>
                  <a:t>return</a:t>
                </a:r>
                <a:r>
                  <a:rPr lang="en-US" dirty="0" smtClean="0"/>
                  <a:t> u – N</a:t>
                </a:r>
                <a:br>
                  <a:rPr lang="en-US" dirty="0" smtClean="0"/>
                </a:br>
                <a:endParaRPr lang="sk-SK" dirty="0" smtClean="0"/>
              </a:p>
              <a:p>
                <a:pPr marL="0" indent="0">
                  <a:buNone/>
                </a:pPr>
                <a:r>
                  <a:rPr lang="sk-SK" dirty="0" smtClean="0"/>
                  <a:t>Pre </a:t>
                </a:r>
                <a:r>
                  <a:rPr lang="sk-SK" dirty="0"/>
                  <a:t>R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k-SK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sk-SK" dirty="0" smtClean="0"/>
                  <a:t>		</a:t>
                </a:r>
                <a:r>
                  <a:rPr lang="en-US" dirty="0" smtClean="0"/>
                  <a:t>/R = </a:t>
                </a:r>
                <a:r>
                  <a:rPr lang="en-US" dirty="0" err="1" smtClean="0"/>
                  <a:t>bitov</a:t>
                </a:r>
                <a:r>
                  <a:rPr lang="sk-SK" dirty="0" smtClean="0"/>
                  <a:t>ý </a:t>
                </a:r>
                <a:r>
                  <a:rPr lang="sk-SK" dirty="0" err="1" smtClean="0"/>
                  <a:t>shift</a:t>
                </a:r>
                <a:r>
                  <a:rPr lang="en-US" dirty="0" smtClean="0"/>
                  <a:t> o k </a:t>
                </a:r>
                <a:r>
                  <a:rPr lang="en-US" dirty="0" err="1" smtClean="0"/>
                  <a:t>bitov</a:t>
                </a:r>
                <a:r>
                  <a:rPr lang="sk-SK" dirty="0" smtClean="0"/>
                  <a:t/>
                </a:r>
                <a:br>
                  <a:rPr lang="sk-SK" dirty="0" smtClean="0"/>
                </a:br>
                <a:r>
                  <a:rPr lang="en-US" dirty="0" smtClean="0"/>
                  <a:t>			</a:t>
                </a:r>
                <a:r>
                  <a:rPr lang="sk-SK" dirty="0" err="1" smtClean="0"/>
                  <a:t>t*n</a:t>
                </a:r>
                <a:r>
                  <a:rPr lang="sk-SK" dirty="0" smtClean="0"/>
                  <a:t> </a:t>
                </a:r>
                <a:r>
                  <a:rPr lang="sk-SK" dirty="0" err="1" smtClean="0"/>
                  <a:t>mod</a:t>
                </a:r>
                <a:r>
                  <a:rPr lang="sk-SK" dirty="0" smtClean="0"/>
                  <a:t> R</a:t>
                </a:r>
                <a:r>
                  <a:rPr lang="en-US" dirty="0" smtClean="0"/>
                  <a:t> = t[k..1]*n[k</a:t>
                </a:r>
                <a:r>
                  <a:rPr lang="en-US" dirty="0"/>
                  <a:t>..1]</a:t>
                </a: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sk-SK" dirty="0"/>
              </a:p>
              <a:p>
                <a:pPr marL="0" indent="0">
                  <a:buNone/>
                </a:pPr>
                <a:endParaRPr lang="sk-SK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3238" y="1871663"/>
                <a:ext cx="8229600" cy="4509665"/>
              </a:xfrm>
              <a:blipFill rotWithShape="1">
                <a:blip r:embed="rId2"/>
                <a:stretch>
                  <a:fillRect l="-2519" t="-2027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671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792088"/>
          </a:xfrm>
        </p:spPr>
        <p:txBody>
          <a:bodyPr/>
          <a:lstStyle/>
          <a:p>
            <a:r>
              <a:rPr lang="sk-SK" dirty="0" err="1" smtClean="0"/>
              <a:t>Montgomeryho</a:t>
            </a:r>
            <a:r>
              <a:rPr lang="sk-SK" dirty="0" smtClean="0"/>
              <a:t> násobenie</a:t>
            </a:r>
            <a:endParaRPr lang="sk-S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268761"/>
                <a:ext cx="8964488" cy="511256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k-SK" dirty="0" smtClean="0"/>
                  <a:t>Idea</a:t>
                </a:r>
                <a:r>
                  <a:rPr lang="en-US" dirty="0" smtClean="0"/>
                  <a:t>: </a:t>
                </a:r>
                <a:r>
                  <a:rPr lang="en-US" dirty="0" err="1" smtClean="0"/>
                  <a:t>previes</a:t>
                </a:r>
                <a:r>
                  <a:rPr lang="sk-SK" dirty="0" smtClean="0"/>
                  <a:t>ť </a:t>
                </a:r>
                <a:r>
                  <a:rPr lang="sk-SK" dirty="0" err="1" smtClean="0"/>
                  <a:t>modulo</a:t>
                </a:r>
                <a:r>
                  <a:rPr lang="sk-SK" dirty="0" smtClean="0"/>
                  <a:t> N do </a:t>
                </a:r>
                <a:r>
                  <a:rPr lang="sk-SK" dirty="0" err="1" smtClean="0"/>
                  <a:t>modulo</a:t>
                </a:r>
                <a:r>
                  <a:rPr lang="sk-SK" dirty="0" smtClean="0"/>
                  <a:t> R</a:t>
                </a:r>
              </a:p>
              <a:p>
                <a:pPr marL="0" indent="0">
                  <a:buNone/>
                </a:pPr>
                <a:r>
                  <a:rPr lang="sk-SK" dirty="0"/>
                  <a:t> R treba vhodne zvoliť – zväčša R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k-SK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sup>
                    </m:sSup>
                  </m:oMath>
                </a14:m>
                <a:endParaRPr lang="sk-SK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Po</a:t>
                </a:r>
                <a:r>
                  <a:rPr lang="sk-SK" dirty="0" smtClean="0"/>
                  <a:t>čí</a:t>
                </a:r>
                <a:r>
                  <a:rPr lang="en-US" dirty="0" smtClean="0"/>
                  <a:t>tame: </a:t>
                </a:r>
                <a:r>
                  <a:rPr lang="sk-SK" dirty="0" smtClean="0"/>
                  <a:t>	A*B </a:t>
                </a:r>
                <a:r>
                  <a:rPr lang="sk-SK" dirty="0" err="1"/>
                  <a:t>mod</a:t>
                </a:r>
                <a:r>
                  <a:rPr lang="sk-SK" dirty="0"/>
                  <a:t> N</a:t>
                </a:r>
                <a:endParaRPr lang="sk-SK" dirty="0" smtClean="0"/>
              </a:p>
              <a:p>
                <a:pPr marL="0" indent="0">
                  <a:buNone/>
                </a:pPr>
                <a:endParaRPr lang="sk-SK" dirty="0" smtClean="0"/>
              </a:p>
              <a:p>
                <a:pPr marL="0" indent="0">
                  <a:buNone/>
                </a:pPr>
                <a:r>
                  <a:rPr lang="sk-SK" dirty="0" smtClean="0"/>
                  <a:t>0. treba </a:t>
                </a:r>
                <a:r>
                  <a:rPr lang="sk-SK" dirty="0" err="1" smtClean="0"/>
                  <a:t>predvypočítať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len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raz</a:t>
                </a:r>
                <a:r>
                  <a:rPr lang="en-US" dirty="0" smtClean="0"/>
                  <a:t>)</a:t>
                </a:r>
                <a:r>
                  <a:rPr lang="sk-SK" dirty="0" smtClean="0"/>
                  <a:t> </a:t>
                </a:r>
                <a:r>
                  <a:rPr lang="en-US" dirty="0" err="1" smtClean="0"/>
                  <a:t>R,r,n</a:t>
                </a:r>
                <a:r>
                  <a:rPr lang="en-US" dirty="0" smtClean="0"/>
                  <a:t> </a:t>
                </a:r>
                <a:r>
                  <a:rPr lang="sk-SK" dirty="0" smtClean="0"/>
                  <a:t>také aby R*</a:t>
                </a:r>
                <a:r>
                  <a:rPr lang="en-US" dirty="0" smtClean="0"/>
                  <a:t>r +N*n = 1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sk-SK" dirty="0" smtClean="0"/>
                  <a:t>A</a:t>
                </a:r>
                <a:r>
                  <a:rPr lang="en-US" dirty="0" smtClean="0"/>
                  <a:t>’ = A*R mod N , B’ = B*R mod N  </a:t>
                </a:r>
                <a:r>
                  <a:rPr lang="sk-SK" dirty="0" smtClean="0"/>
                  <a:t/>
                </a:r>
                <a:br>
                  <a:rPr lang="sk-SK" dirty="0" smtClean="0"/>
                </a:br>
                <a:r>
                  <a:rPr lang="en-US" dirty="0"/>
                  <a:t>- </a:t>
                </a:r>
                <a:r>
                  <a:rPr lang="sk-SK" dirty="0" err="1"/>
                  <a:t>dopredná</a:t>
                </a:r>
                <a:r>
                  <a:rPr lang="sk-SK" dirty="0"/>
                  <a:t> t</a:t>
                </a:r>
                <a:r>
                  <a:rPr lang="en-US" dirty="0" err="1"/>
                  <a:t>ransform</a:t>
                </a:r>
                <a:r>
                  <a:rPr lang="sk-SK" dirty="0" err="1"/>
                  <a:t>ácia</a:t>
                </a:r>
                <a:r>
                  <a:rPr lang="sk-SK" dirty="0"/>
                  <a:t> do </a:t>
                </a:r>
                <a:r>
                  <a:rPr lang="sk-SK" dirty="0" smtClean="0"/>
                  <a:t>M. zvyškového systému</a:t>
                </a:r>
                <a:endParaRPr lang="en-US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GB" dirty="0" smtClean="0"/>
                  <a:t>u = A</a:t>
                </a:r>
                <a:r>
                  <a:rPr lang="en-US" dirty="0" smtClean="0"/>
                  <a:t> * B * R = </a:t>
                </a:r>
                <a:r>
                  <a:rPr lang="en-GB" dirty="0" err="1" smtClean="0"/>
                  <a:t>MonPro</a:t>
                </a:r>
                <a:r>
                  <a:rPr lang="en-GB" dirty="0" smtClean="0"/>
                  <a:t>(A’,B’)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GB" dirty="0" smtClean="0"/>
                  <a:t>A*B = u * r mod N</a:t>
                </a:r>
                <a:r>
                  <a:rPr lang="sk-SK" dirty="0" smtClean="0"/>
                  <a:t/>
                </a:r>
                <a:br>
                  <a:rPr lang="sk-SK" dirty="0" smtClean="0"/>
                </a:br>
                <a:r>
                  <a:rPr lang="sk-SK" dirty="0" smtClean="0"/>
                  <a:t>- spätná </a:t>
                </a:r>
                <a:r>
                  <a:rPr lang="sk-SK" dirty="0"/>
                  <a:t>t</a:t>
                </a:r>
                <a:r>
                  <a:rPr lang="en-US" dirty="0" err="1"/>
                  <a:t>ransform</a:t>
                </a:r>
                <a:r>
                  <a:rPr lang="sk-SK" dirty="0" err="1" smtClean="0"/>
                  <a:t>ácia</a:t>
                </a:r>
                <a:endParaRPr lang="en-GB" dirty="0"/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268761"/>
                <a:ext cx="8964488" cy="5112568"/>
              </a:xfrm>
              <a:blipFill rotWithShape="1">
                <a:blip r:embed="rId2"/>
                <a:stretch>
                  <a:fillRect l="-2313" t="-1788" r="-1088" b="-5602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39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sz="1800" dirty="0" smtClean="0"/>
          </a:p>
          <a:p>
            <a:endParaRPr lang="sk-SK" sz="1800" dirty="0"/>
          </a:p>
          <a:p>
            <a:endParaRPr lang="sk-SK" sz="1800" smtClean="0"/>
          </a:p>
          <a:p>
            <a:r>
              <a:rPr lang="en-US" sz="1800" smtClean="0"/>
              <a:t>T</a:t>
            </a:r>
            <a:r>
              <a:rPr lang="sk-SK" sz="1800" dirty="0"/>
              <a:t>á</a:t>
            </a:r>
            <a:r>
              <a:rPr lang="en-US" sz="1800" dirty="0"/>
              <a:t>to </a:t>
            </a:r>
            <a:r>
              <a:rPr lang="en-US" sz="1800" dirty="0" err="1"/>
              <a:t>pr</a:t>
            </a:r>
            <a:r>
              <a:rPr lang="sk-SK" sz="1800" dirty="0"/>
              <a:t>á</a:t>
            </a:r>
            <a:r>
              <a:rPr lang="en-US" sz="1800" dirty="0" err="1"/>
              <a:t>ca</a:t>
            </a:r>
            <a:r>
              <a:rPr lang="en-US" sz="1800" dirty="0"/>
              <a:t> </a:t>
            </a:r>
            <a:r>
              <a:rPr lang="en-US" sz="1800" dirty="0" err="1"/>
              <a:t>vznikla</a:t>
            </a:r>
            <a:r>
              <a:rPr lang="en-US" sz="1800" dirty="0"/>
              <a:t> v </a:t>
            </a:r>
            <a:r>
              <a:rPr lang="en-US" sz="1800" dirty="0" err="1"/>
              <a:t>spolupr</a:t>
            </a:r>
            <a:r>
              <a:rPr lang="sk-SK" sz="1800" dirty="0"/>
              <a:t>á</a:t>
            </a:r>
            <a:r>
              <a:rPr lang="en-US" sz="1800" dirty="0"/>
              <a:t>ci s P.</a:t>
            </a:r>
            <a:r>
              <a:rPr lang="sk-SK" sz="1800" dirty="0"/>
              <a:t>Š</a:t>
            </a:r>
            <a:r>
              <a:rPr lang="en-US" sz="1800" dirty="0" err="1"/>
              <a:t>vendo</a:t>
            </a:r>
            <a:r>
              <a:rPr lang="sk-SK" sz="1800" dirty="0"/>
              <a:t>m</a:t>
            </a:r>
            <a:r>
              <a:rPr lang="en-US" sz="1800" dirty="0"/>
              <a:t> a </a:t>
            </a:r>
            <a:r>
              <a:rPr lang="en-US" sz="1800" dirty="0" err="1"/>
              <a:t>V.Matya</a:t>
            </a:r>
            <a:r>
              <a:rPr lang="sk-SK" sz="1800" dirty="0"/>
              <a:t>š</a:t>
            </a:r>
            <a:r>
              <a:rPr lang="pl-PL" sz="1800" dirty="0"/>
              <a:t>om za podpory projektu VG2010 2014 031 Ministerstva vnitra </a:t>
            </a:r>
            <a:r>
              <a:rPr lang="sk-SK" sz="1800" dirty="0"/>
              <a:t>Č</a:t>
            </a:r>
            <a:r>
              <a:rPr lang="en-US" sz="1800" dirty="0"/>
              <a:t>R v r</a:t>
            </a:r>
            <a:r>
              <a:rPr lang="sk-SK" sz="1800" dirty="0"/>
              <a:t>á</a:t>
            </a:r>
            <a:r>
              <a:rPr lang="en-US" sz="1800" dirty="0"/>
              <a:t>mci </a:t>
            </a:r>
            <a:r>
              <a:rPr lang="en-US" sz="1800" dirty="0" err="1"/>
              <a:t>programu</a:t>
            </a:r>
            <a:r>
              <a:rPr lang="en-US" sz="1800" dirty="0"/>
              <a:t> </a:t>
            </a:r>
            <a:r>
              <a:rPr lang="en-US" sz="1800" dirty="0" err="1"/>
              <a:t>bezp</a:t>
            </a:r>
            <a:r>
              <a:rPr lang="sk-SK" sz="1800" dirty="0" err="1"/>
              <a:t>eč</a:t>
            </a:r>
            <a:r>
              <a:rPr lang="en-US" sz="1800" dirty="0" err="1"/>
              <a:t>nostn</a:t>
            </a:r>
            <a:r>
              <a:rPr lang="sk-SK" sz="1800" dirty="0"/>
              <a:t>é</a:t>
            </a:r>
            <a:r>
              <a:rPr lang="en-US" sz="1800" dirty="0"/>
              <a:t>ho v</a:t>
            </a:r>
            <a:r>
              <a:rPr lang="sk-SK" sz="1800" dirty="0"/>
              <a:t>ý</a:t>
            </a:r>
            <a:r>
              <a:rPr lang="en-US" sz="1800" dirty="0" err="1"/>
              <a:t>zkumu</a:t>
            </a:r>
            <a:r>
              <a:rPr lang="en-US" sz="1800" dirty="0"/>
              <a:t> </a:t>
            </a:r>
            <a:r>
              <a:rPr lang="sk-SK" sz="1800" dirty="0"/>
              <a:t>Č</a:t>
            </a:r>
            <a:r>
              <a:rPr lang="en-US" sz="1800" dirty="0" err="1"/>
              <a:t>eskej</a:t>
            </a:r>
            <a:r>
              <a:rPr lang="en-US" sz="1800" dirty="0"/>
              <a:t> </a:t>
            </a:r>
            <a:r>
              <a:rPr lang="en-US" sz="1800" dirty="0" err="1"/>
              <a:t>republiky</a:t>
            </a:r>
            <a:r>
              <a:rPr lang="en-US" sz="1800" dirty="0"/>
              <a:t> v </a:t>
            </a:r>
            <a:r>
              <a:rPr lang="en-US" sz="1800" dirty="0" err="1"/>
              <a:t>rokoch</a:t>
            </a:r>
            <a:r>
              <a:rPr lang="en-US" sz="1800" dirty="0"/>
              <a:t> 2010-2015(BV II/2-VS)</a:t>
            </a:r>
            <a:endParaRPr lang="en-GB" sz="1800" dirty="0"/>
          </a:p>
        </p:txBody>
      </p:sp>
      <p:sp>
        <p:nvSpPr>
          <p:cNvPr id="43010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900113" y="6572250"/>
            <a:ext cx="2895600" cy="285750"/>
          </a:xfrm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mtClean="0">
                <a:solidFill>
                  <a:schemeClr val="bg1"/>
                </a:solidFill>
              </a:rPr>
              <a:t>Europen,Vranov, 30.9</a:t>
            </a:r>
            <a:endParaRPr lang="en-GB" dirty="0" smtClean="0">
              <a:solidFill>
                <a:schemeClr val="bg1"/>
              </a:solidFill>
            </a:endParaRPr>
          </a:p>
        </p:txBody>
      </p:sp>
      <p:pic>
        <p:nvPicPr>
          <p:cNvPr id="43012" name="Picture 3" descr="question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225" y="3448050"/>
            <a:ext cx="109537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3" name="Text Box 4"/>
          <p:cNvSpPr txBox="1">
            <a:spLocks noChangeArrowheads="1"/>
          </p:cNvSpPr>
          <p:nvPr/>
        </p:nvSpPr>
        <p:spPr bwMode="auto">
          <a:xfrm>
            <a:off x="2051720" y="2139950"/>
            <a:ext cx="49487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k-SK" sz="3600" b="0" dirty="0" smtClean="0"/>
              <a:t>Ďakujem za pozornosť</a:t>
            </a:r>
            <a:r>
              <a:rPr lang="en-US" sz="3600" b="0" dirty="0" smtClean="0"/>
              <a:t>!</a:t>
            </a:r>
            <a:endParaRPr lang="en-US" sz="3600" b="0" dirty="0"/>
          </a:p>
        </p:txBody>
      </p:sp>
      <p:sp>
        <p:nvSpPr>
          <p:cNvPr id="43014" name="Text Box 5"/>
          <p:cNvSpPr txBox="1">
            <a:spLocks noChangeArrowheads="1"/>
          </p:cNvSpPr>
          <p:nvPr/>
        </p:nvSpPr>
        <p:spPr bwMode="auto">
          <a:xfrm>
            <a:off x="2555875" y="3508375"/>
            <a:ext cx="162095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0" dirty="0" err="1" smtClean="0"/>
              <a:t>Ot</a:t>
            </a:r>
            <a:r>
              <a:rPr lang="sk-SK" sz="3600" b="0" dirty="0" err="1" smtClean="0"/>
              <a:t>ázky</a:t>
            </a:r>
            <a:endParaRPr lang="en-US" sz="3600" b="0" dirty="0"/>
          </a:p>
        </p:txBody>
      </p:sp>
    </p:spTree>
    <p:extLst>
      <p:ext uri="{BB962C8B-B14F-4D97-AF65-F5344CB8AC3E}">
        <p14:creationId xmlns:p14="http://schemas.microsoft.com/office/powerpoint/2010/main" val="131404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Prehľad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871663"/>
            <a:ext cx="8533258" cy="4149725"/>
          </a:xfrm>
        </p:spPr>
        <p:txBody>
          <a:bodyPr/>
          <a:lstStyle/>
          <a:p>
            <a:r>
              <a:rPr lang="sk-SK" dirty="0" smtClean="0"/>
              <a:t>Reprezentácia veľkých čísel a implementácia  klasických operácií</a:t>
            </a:r>
            <a:r>
              <a:rPr lang="en-US" dirty="0" smtClean="0"/>
              <a:t>:</a:t>
            </a:r>
            <a:r>
              <a:rPr lang="sk-SK" dirty="0" smtClean="0"/>
              <a:t> </a:t>
            </a:r>
            <a:r>
              <a:rPr lang="en-US" dirty="0" smtClean="0"/>
              <a:t>	</a:t>
            </a:r>
            <a:r>
              <a:rPr lang="sk-SK" b="1" dirty="0" smtClean="0"/>
              <a:t>+</a:t>
            </a:r>
            <a:r>
              <a:rPr lang="sk-SK" dirty="0" smtClean="0"/>
              <a:t>,</a:t>
            </a:r>
            <a:r>
              <a:rPr lang="en-US" dirty="0" smtClean="0"/>
              <a:t> </a:t>
            </a:r>
            <a:r>
              <a:rPr lang="sk-SK" b="1" dirty="0" smtClean="0"/>
              <a:t>-</a:t>
            </a:r>
            <a:r>
              <a:rPr lang="sk-SK" dirty="0" smtClean="0"/>
              <a:t>,</a:t>
            </a:r>
            <a:r>
              <a:rPr lang="en-US" dirty="0" smtClean="0"/>
              <a:t> </a:t>
            </a:r>
            <a:r>
              <a:rPr lang="sk-SK" b="1" dirty="0" smtClean="0"/>
              <a:t>*</a:t>
            </a:r>
            <a:r>
              <a:rPr lang="sk-SK" dirty="0" smtClean="0"/>
              <a:t>,</a:t>
            </a:r>
            <a:endParaRPr lang="en-US" dirty="0" smtClean="0"/>
          </a:p>
          <a:p>
            <a:endParaRPr lang="sk-SK" dirty="0" smtClean="0"/>
          </a:p>
          <a:p>
            <a:r>
              <a:rPr lang="sk-SK" dirty="0" smtClean="0"/>
              <a:t>Optimalizované násobia – </a:t>
            </a:r>
            <a:r>
              <a:rPr lang="sk-SK" dirty="0" err="1" smtClean="0"/>
              <a:t>Karatsuba</a:t>
            </a:r>
            <a:r>
              <a:rPr lang="sk-SK" dirty="0" smtClean="0"/>
              <a:t>, </a:t>
            </a:r>
            <a:r>
              <a:rPr lang="sk-SK" dirty="0" err="1" smtClean="0"/>
              <a:t>Toom-Cook</a:t>
            </a:r>
            <a:r>
              <a:rPr lang="sk-SK" dirty="0" smtClean="0"/>
              <a:t> </a:t>
            </a:r>
            <a:endParaRPr lang="en-US" dirty="0"/>
          </a:p>
          <a:p>
            <a:endParaRPr lang="sk-SK" dirty="0" smtClean="0"/>
          </a:p>
          <a:p>
            <a:endParaRPr lang="sk-SK" dirty="0" smtClean="0"/>
          </a:p>
          <a:p>
            <a:r>
              <a:rPr lang="en-US" dirty="0" err="1" smtClean="0"/>
              <a:t>Montgomeryho</a:t>
            </a:r>
            <a:r>
              <a:rPr lang="en-US" dirty="0" smtClean="0"/>
              <a:t> </a:t>
            </a:r>
            <a:r>
              <a:rPr lang="en-US" dirty="0" err="1" smtClean="0"/>
              <a:t>modul</a:t>
            </a:r>
            <a:r>
              <a:rPr lang="sk-SK" dirty="0" err="1" smtClean="0"/>
              <a:t>árne</a:t>
            </a:r>
            <a:r>
              <a:rPr lang="sk-SK" dirty="0" smtClean="0"/>
              <a:t> násobenie</a:t>
            </a:r>
          </a:p>
          <a:p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3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692696"/>
            <a:ext cx="8229600" cy="1008112"/>
          </a:xfrm>
        </p:spPr>
        <p:txBody>
          <a:bodyPr/>
          <a:lstStyle/>
          <a:p>
            <a:r>
              <a:rPr lang="sk-SK" dirty="0" smtClean="0"/>
              <a:t>Veľké čísla -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jednoducho</a:t>
            </a:r>
            <a:r>
              <a:rPr lang="en-US" dirty="0" smtClean="0"/>
              <a:t> a </a:t>
            </a:r>
            <a:r>
              <a:rPr lang="en-US" dirty="0" err="1" smtClean="0"/>
              <a:t>efek</a:t>
            </a:r>
            <a:r>
              <a:rPr lang="sk-SK" dirty="0" err="1" smtClean="0"/>
              <a:t>tívne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44824"/>
            <a:ext cx="9036496" cy="4149725"/>
          </a:xfrm>
        </p:spPr>
        <p:txBody>
          <a:bodyPr/>
          <a:lstStyle/>
          <a:p>
            <a:r>
              <a:rPr lang="sk-SK" dirty="0" smtClean="0"/>
              <a:t>Reprezentácia </a:t>
            </a:r>
            <a:r>
              <a:rPr lang="en-US" dirty="0" smtClean="0"/>
              <a:t>: p</a:t>
            </a:r>
            <a:r>
              <a:rPr lang="sk-SK" dirty="0" err="1" smtClean="0"/>
              <a:t>ole</a:t>
            </a:r>
            <a:r>
              <a:rPr lang="sk-SK" dirty="0" smtClean="0"/>
              <a:t> základných typov </a:t>
            </a:r>
            <a:r>
              <a:rPr lang="en-US" dirty="0" smtClean="0"/>
              <a:t>(</a:t>
            </a:r>
            <a:r>
              <a:rPr lang="en-US" dirty="0" err="1" smtClean="0"/>
              <a:t>typicky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sk-SK" dirty="0" smtClean="0"/>
              <a:t>Čo treba pre operáciu implementovať -</a:t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	klasické násobenie </a:t>
            </a:r>
            <a:r>
              <a:rPr lang="sk-SK" dirty="0" err="1" smtClean="0"/>
              <a:t>v.č</a:t>
            </a:r>
            <a:r>
              <a:rPr lang="sk-SK" dirty="0" smtClean="0"/>
              <a:t>.		</a:t>
            </a:r>
            <a:r>
              <a:rPr lang="en-US" dirty="0" smtClean="0"/>
              <a:t>:</a:t>
            </a:r>
            <a:r>
              <a:rPr lang="sk-SK" dirty="0" smtClean="0"/>
              <a:t> </a:t>
            </a:r>
            <a:r>
              <a:rPr lang="en-US" dirty="0" smtClean="0"/>
              <a:t>	</a:t>
            </a:r>
            <a:r>
              <a:rPr lang="sk-SK" b="1" dirty="0" smtClean="0"/>
              <a:t>nič</a:t>
            </a:r>
            <a:r>
              <a:rPr lang="sk-SK" dirty="0" smtClean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Karatsuba</a:t>
            </a:r>
            <a:r>
              <a:rPr lang="en-US" dirty="0" smtClean="0"/>
              <a:t> n</a:t>
            </a:r>
            <a:r>
              <a:rPr lang="sk-SK" dirty="0" smtClean="0"/>
              <a:t>á</a:t>
            </a:r>
            <a:r>
              <a:rPr lang="en-US" dirty="0" err="1" smtClean="0"/>
              <a:t>sobenie</a:t>
            </a:r>
            <a:r>
              <a:rPr lang="sk-SK" dirty="0" smtClean="0"/>
              <a:t>		</a:t>
            </a:r>
            <a:r>
              <a:rPr lang="en-US" dirty="0" smtClean="0"/>
              <a:t>:</a:t>
            </a:r>
            <a:r>
              <a:rPr lang="sk-SK" dirty="0" smtClean="0"/>
              <a:t>	</a:t>
            </a:r>
            <a:r>
              <a:rPr lang="en-US" dirty="0" smtClean="0"/>
              <a:t>+ </a:t>
            </a:r>
            <a:r>
              <a:rPr lang="sk-SK" dirty="0" smtClean="0"/>
              <a:t> -</a:t>
            </a:r>
          </a:p>
          <a:p>
            <a:pPr marL="0" indent="0">
              <a:buNone/>
            </a:pPr>
            <a:r>
              <a:rPr lang="sk-SK" dirty="0"/>
              <a:t>	</a:t>
            </a:r>
            <a:r>
              <a:rPr lang="sk-SK" dirty="0" err="1" smtClean="0"/>
              <a:t>Toom-Cook</a:t>
            </a:r>
            <a:r>
              <a:rPr lang="sk-SK" dirty="0" smtClean="0"/>
              <a:t> násobenie		</a:t>
            </a:r>
            <a:r>
              <a:rPr lang="en-US" dirty="0" smtClean="0"/>
              <a:t>:   +</a:t>
            </a:r>
            <a:r>
              <a:rPr lang="sk-SK" dirty="0" smtClean="0"/>
              <a:t>  </a:t>
            </a:r>
            <a:r>
              <a:rPr lang="en-US" dirty="0" smtClean="0"/>
              <a:t>-</a:t>
            </a:r>
            <a:r>
              <a:rPr lang="sk-SK" dirty="0" smtClean="0"/>
              <a:t>  </a:t>
            </a:r>
            <a:r>
              <a:rPr lang="en-US" dirty="0" smtClean="0"/>
              <a:t>/(mal</a:t>
            </a:r>
            <a:r>
              <a:rPr lang="sk-SK" dirty="0" err="1" smtClean="0"/>
              <a:t>ým</a:t>
            </a:r>
            <a:r>
              <a:rPr lang="sk-SK" dirty="0" smtClean="0"/>
              <a:t> číslom</a:t>
            </a:r>
            <a:r>
              <a:rPr lang="en-US" dirty="0" smtClean="0"/>
              <a:t>)</a:t>
            </a:r>
            <a:endParaRPr lang="sk-SK" dirty="0" smtClean="0"/>
          </a:p>
          <a:p>
            <a:pPr marL="0" indent="0">
              <a:buNone/>
            </a:pPr>
            <a:r>
              <a:rPr lang="sk-SK" dirty="0"/>
              <a:t>	</a:t>
            </a:r>
            <a:r>
              <a:rPr lang="en-US" dirty="0" err="1" smtClean="0"/>
              <a:t>modulovanie</a:t>
            </a:r>
            <a:r>
              <a:rPr lang="en-US" dirty="0" smtClean="0"/>
              <a:t>			:   - </a:t>
            </a:r>
            <a:r>
              <a:rPr lang="sk-SK" dirty="0" smtClean="0"/>
              <a:t> </a:t>
            </a:r>
            <a:r>
              <a:rPr lang="en-US" dirty="0" smtClean="0"/>
              <a:t> </a:t>
            </a:r>
            <a:r>
              <a:rPr lang="sk-SK" dirty="0" smtClean="0"/>
              <a:t> </a:t>
            </a:r>
            <a:r>
              <a:rPr lang="en-US" dirty="0"/>
              <a:t>&lt;</a:t>
            </a:r>
            <a:r>
              <a:rPr lang="en-US" dirty="0" smtClean="0"/>
              <a:t>(</a:t>
            </a:r>
            <a:r>
              <a:rPr lang="en-US" dirty="0" err="1" smtClean="0"/>
              <a:t>porovnanie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sk-SK" dirty="0" err="1" smtClean="0"/>
              <a:t>Montgomery</a:t>
            </a:r>
            <a:r>
              <a:rPr lang="sk-SK" dirty="0" smtClean="0"/>
              <a:t> modulárne nás.  </a:t>
            </a:r>
            <a:r>
              <a:rPr lang="en-US" dirty="0" smtClean="0"/>
              <a:t>:   +</a:t>
            </a:r>
            <a:r>
              <a:rPr lang="sk-SK" dirty="0" smtClean="0"/>
              <a:t>   </a:t>
            </a:r>
            <a:r>
              <a:rPr lang="en-US" dirty="0" smtClean="0"/>
              <a:t>-</a:t>
            </a:r>
            <a:r>
              <a:rPr lang="sk-SK" dirty="0" smtClean="0"/>
              <a:t>  </a:t>
            </a:r>
            <a:r>
              <a:rPr lang="en-US" dirty="0" smtClean="0"/>
              <a:t> &gt;&gt;</a:t>
            </a:r>
            <a:r>
              <a:rPr lang="sk-SK" dirty="0" smtClean="0"/>
              <a:t>  </a:t>
            </a:r>
            <a:r>
              <a:rPr lang="en-US" dirty="0" smtClean="0"/>
              <a:t> &lt;&lt;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         </a:t>
            </a:r>
            <a:r>
              <a:rPr lang="en-US" dirty="0" smtClean="0"/>
              <a:t> </a:t>
            </a:r>
            <a:endParaRPr lang="en-US" dirty="0"/>
          </a:p>
          <a:p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80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855" y="620688"/>
            <a:ext cx="8229600" cy="792088"/>
          </a:xfrm>
        </p:spPr>
        <p:txBody>
          <a:bodyPr/>
          <a:lstStyle/>
          <a:p>
            <a:r>
              <a:rPr lang="en-US" dirty="0" err="1" smtClean="0"/>
              <a:t>Klasick</a:t>
            </a:r>
            <a:r>
              <a:rPr lang="sk-SK" dirty="0" smtClean="0"/>
              <a:t>é </a:t>
            </a:r>
            <a:r>
              <a:rPr lang="en-US" dirty="0" smtClean="0"/>
              <a:t>(</a:t>
            </a:r>
            <a:r>
              <a:rPr lang="sk-SK" dirty="0" smtClean="0"/>
              <a:t>školské</a:t>
            </a:r>
            <a:r>
              <a:rPr lang="en-US" dirty="0" smtClean="0"/>
              <a:t>)</a:t>
            </a:r>
            <a:r>
              <a:rPr lang="sk-SK" dirty="0" smtClean="0"/>
              <a:t> násobenie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/>
          </a:p>
        </p:txBody>
      </p:sp>
      <p:sp>
        <p:nvSpPr>
          <p:cNvPr id="7" name="TextBox 6"/>
          <p:cNvSpPr txBox="1"/>
          <p:nvPr/>
        </p:nvSpPr>
        <p:spPr>
          <a:xfrm>
            <a:off x="1573967" y="1603303"/>
            <a:ext cx="1008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dirty="0" smtClean="0"/>
              <a:t>3 4</a:t>
            </a:r>
            <a:endParaRPr lang="sk-SK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781879" y="2345254"/>
            <a:ext cx="1757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*    </a:t>
            </a:r>
            <a:r>
              <a:rPr lang="sk-SK" sz="4000" dirty="0" smtClean="0"/>
              <a:t>5 </a:t>
            </a:r>
            <a:r>
              <a:rPr lang="en-US" sz="4000" dirty="0" smtClean="0"/>
              <a:t>7</a:t>
            </a:r>
            <a:endParaRPr lang="sk-SK" sz="40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637863" y="3053140"/>
            <a:ext cx="194421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05815" y="4511134"/>
            <a:ext cx="22242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dirty="0" smtClean="0"/>
              <a:t>+  </a:t>
            </a:r>
            <a:r>
              <a:rPr lang="en-US" sz="4000" dirty="0" smtClean="0"/>
              <a:t>1 5</a:t>
            </a:r>
            <a:endParaRPr lang="sk-SK" sz="4000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485861" y="5243966"/>
            <a:ext cx="194421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726095" y="3431014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smtClean="0"/>
              <a:t>30*  7</a:t>
            </a:r>
            <a:endParaRPr lang="sk-SK" sz="4000" dirty="0"/>
          </a:p>
        </p:txBody>
      </p:sp>
      <p:sp>
        <p:nvSpPr>
          <p:cNvPr id="30" name="TextBox 29"/>
          <p:cNvSpPr txBox="1"/>
          <p:nvPr/>
        </p:nvSpPr>
        <p:spPr>
          <a:xfrm>
            <a:off x="2726095" y="3935070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smtClean="0"/>
              <a:t>4*50</a:t>
            </a:r>
            <a:endParaRPr lang="sk-SK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2726095" y="4451320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smtClean="0"/>
              <a:t>30*50</a:t>
            </a:r>
            <a:endParaRPr lang="sk-SK" sz="4000" dirty="0"/>
          </a:p>
        </p:txBody>
      </p:sp>
      <p:sp>
        <p:nvSpPr>
          <p:cNvPr id="32" name="TextBox 31"/>
          <p:cNvSpPr txBox="1"/>
          <p:nvPr/>
        </p:nvSpPr>
        <p:spPr>
          <a:xfrm>
            <a:off x="733428" y="5347586"/>
            <a:ext cx="2168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 </a:t>
            </a:r>
            <a:r>
              <a:rPr lang="sk-SK" sz="4000" dirty="0" smtClean="0"/>
              <a:t>9 3 8</a:t>
            </a:r>
            <a:endParaRPr lang="sk-SK" sz="4000" dirty="0"/>
          </a:p>
        </p:txBody>
      </p:sp>
      <p:sp>
        <p:nvSpPr>
          <p:cNvPr id="37" name="Rounded Rectangle 36"/>
          <p:cNvSpPr/>
          <p:nvPr/>
        </p:nvSpPr>
        <p:spPr>
          <a:xfrm>
            <a:off x="1081416" y="3647038"/>
            <a:ext cx="996608" cy="99591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6" name="Rounded Rectangle 45"/>
          <p:cNvSpPr/>
          <p:nvPr/>
        </p:nvSpPr>
        <p:spPr>
          <a:xfrm>
            <a:off x="742944" y="4661247"/>
            <a:ext cx="996608" cy="497959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149905" y="4019272"/>
            <a:ext cx="1288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2 0 </a:t>
            </a:r>
            <a:endParaRPr lang="sk-SK" sz="4000" dirty="0"/>
          </a:p>
        </p:txBody>
      </p:sp>
      <p:sp>
        <p:nvSpPr>
          <p:cNvPr id="56" name="TextBox 55"/>
          <p:cNvSpPr txBox="1"/>
          <p:nvPr/>
        </p:nvSpPr>
        <p:spPr>
          <a:xfrm>
            <a:off x="1149905" y="3575030"/>
            <a:ext cx="12881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2 1 </a:t>
            </a:r>
            <a:endParaRPr lang="sk-SK" sz="40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1542292" y="2998966"/>
            <a:ext cx="2839987" cy="762060"/>
            <a:chOff x="1542292" y="2998966"/>
            <a:chExt cx="2839987" cy="762060"/>
          </a:xfrm>
        </p:grpSpPr>
        <p:sp>
          <p:nvSpPr>
            <p:cNvPr id="9" name="TextBox 8"/>
            <p:cNvSpPr txBox="1"/>
            <p:nvPr/>
          </p:nvSpPr>
          <p:spPr>
            <a:xfrm>
              <a:off x="1573967" y="3037000"/>
              <a:ext cx="100811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/>
                <a:t>2 8</a:t>
              </a:r>
              <a:endParaRPr lang="sk-SK" sz="4000" dirty="0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542292" y="2998966"/>
              <a:ext cx="2839987" cy="762060"/>
              <a:chOff x="1542292" y="2998966"/>
              <a:chExt cx="2839987" cy="762060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2726095" y="2998966"/>
                <a:ext cx="165618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4000" dirty="0" smtClean="0"/>
                  <a:t>4*  7</a:t>
                </a:r>
                <a:endParaRPr lang="sk-SK" sz="4000" dirty="0"/>
              </a:p>
            </p:txBody>
          </p:sp>
          <p:sp>
            <p:nvSpPr>
              <p:cNvPr id="45" name="Rounded Rectangle 44"/>
              <p:cNvSpPr/>
              <p:nvPr/>
            </p:nvSpPr>
            <p:spPr>
              <a:xfrm>
                <a:off x="1542292" y="3142982"/>
                <a:ext cx="996608" cy="497959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>
                  <a:solidFill>
                    <a:srgbClr val="FF0000"/>
                  </a:solidFill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1573967" y="3053140"/>
                <a:ext cx="100811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/>
                  <a:t>2 8</a:t>
                </a:r>
                <a:endParaRPr lang="sk-SK" sz="4000" dirty="0"/>
              </a:p>
            </p:txBody>
          </p:sp>
        </p:grpSp>
      </p:grpSp>
      <p:grpSp>
        <p:nvGrpSpPr>
          <p:cNvPr id="13" name="Group 12"/>
          <p:cNvGrpSpPr/>
          <p:nvPr/>
        </p:nvGrpSpPr>
        <p:grpSpPr>
          <a:xfrm>
            <a:off x="7812360" y="3153162"/>
            <a:ext cx="1224136" cy="707886"/>
            <a:chOff x="7668344" y="3626772"/>
            <a:chExt cx="1224136" cy="707886"/>
          </a:xfrm>
        </p:grpSpPr>
        <p:sp>
          <p:nvSpPr>
            <p:cNvPr id="66" name="Rectangle 65"/>
            <p:cNvSpPr/>
            <p:nvPr/>
          </p:nvSpPr>
          <p:spPr>
            <a:xfrm>
              <a:off x="7668344" y="3635322"/>
              <a:ext cx="1224136" cy="69933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670299" y="3626772"/>
              <a:ext cx="115017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sk-SK" sz="4000" dirty="0" smtClean="0"/>
                <a:t>2  </a:t>
              </a:r>
              <a:r>
                <a:rPr lang="en-US" sz="4000" dirty="0" smtClean="0"/>
                <a:t>8</a:t>
              </a:r>
              <a:endParaRPr lang="sk-SK" sz="40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106856" y="3861048"/>
            <a:ext cx="1209560" cy="722977"/>
            <a:chOff x="7070852" y="4374914"/>
            <a:chExt cx="1209560" cy="722977"/>
          </a:xfrm>
        </p:grpSpPr>
        <p:sp>
          <p:nvSpPr>
            <p:cNvPr id="67" name="Rectangle 66"/>
            <p:cNvSpPr/>
            <p:nvPr/>
          </p:nvSpPr>
          <p:spPr>
            <a:xfrm>
              <a:off x="7070852" y="4374914"/>
              <a:ext cx="1209560" cy="699335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197142" y="4390005"/>
              <a:ext cx="105433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sk-SK" sz="4000" dirty="0" smtClean="0"/>
                <a:t>4  1</a:t>
              </a:r>
              <a:endParaRPr lang="sk-SK" sz="40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868144" y="606186"/>
            <a:ext cx="3168352" cy="2446955"/>
            <a:chOff x="5364088" y="1020728"/>
            <a:chExt cx="3528392" cy="2480280"/>
          </a:xfrm>
        </p:grpSpPr>
        <p:sp>
          <p:nvSpPr>
            <p:cNvPr id="47" name="Rectangle 46"/>
            <p:cNvSpPr/>
            <p:nvPr/>
          </p:nvSpPr>
          <p:spPr>
            <a:xfrm>
              <a:off x="7653768" y="1627473"/>
              <a:ext cx="1224136" cy="93610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366867" y="1642073"/>
              <a:ext cx="1224136" cy="936104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5364088" y="1020728"/>
              <a:ext cx="3528392" cy="2480280"/>
              <a:chOff x="5364088" y="1082328"/>
              <a:chExt cx="3528392" cy="2480280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7668344" y="2626504"/>
                <a:ext cx="1224136" cy="936104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>
                  <a:solidFill>
                    <a:srgbClr val="FF0000"/>
                  </a:solidFill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367325" y="2626504"/>
                <a:ext cx="1224136" cy="936104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7812360" y="2694865"/>
                <a:ext cx="100811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/>
                  <a:t>2 8</a:t>
                </a:r>
                <a:endParaRPr lang="sk-SK" sz="4000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6596210" y="2740613"/>
                <a:ext cx="128815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/>
                  <a:t>2 1 </a:t>
                </a:r>
                <a:endParaRPr lang="sk-SK" sz="4000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6406330" y="1756182"/>
                <a:ext cx="139445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k-SK" sz="4000" dirty="0" smtClean="0"/>
                  <a:t> </a:t>
                </a:r>
                <a:r>
                  <a:rPr lang="en-US" sz="4000" dirty="0" smtClean="0"/>
                  <a:t>1 5</a:t>
                </a:r>
                <a:endParaRPr lang="sk-SK" sz="4000" dirty="0"/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7869792" y="1119028"/>
                <a:ext cx="100811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sk-SK" sz="4000" dirty="0"/>
                  <a:t> </a:t>
                </a:r>
                <a:r>
                  <a:rPr lang="en-US" sz="4000" dirty="0" smtClean="0"/>
                  <a:t>4</a:t>
                </a:r>
                <a:endParaRPr lang="sk-SK" sz="4000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6645656" y="1082328"/>
                <a:ext cx="100811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sk-SK" sz="4000" dirty="0"/>
                  <a:t> </a:t>
                </a:r>
                <a:r>
                  <a:rPr lang="en-US" sz="4000" dirty="0" smtClean="0"/>
                  <a:t>3</a:t>
                </a:r>
                <a:endParaRPr lang="sk-SK" sz="4000" dirty="0"/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5364088" y="1741582"/>
                <a:ext cx="100811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sk-SK" sz="4000" dirty="0"/>
                  <a:t> </a:t>
                </a:r>
                <a:r>
                  <a:rPr lang="en-US" sz="4000" dirty="0" smtClean="0"/>
                  <a:t>5</a:t>
                </a:r>
                <a:endParaRPr lang="sk-SK" sz="4000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364088" y="2696658"/>
                <a:ext cx="100811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sk-SK" sz="4000" dirty="0"/>
                  <a:t> </a:t>
                </a:r>
                <a:r>
                  <a:rPr lang="en-US" sz="4000" dirty="0" smtClean="0"/>
                  <a:t>7</a:t>
                </a:r>
                <a:endParaRPr lang="sk-SK" sz="4000" dirty="0"/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7800785" y="1778074"/>
                <a:ext cx="1019687" cy="7175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/>
                  <a:t>2 0</a:t>
                </a:r>
                <a:endParaRPr lang="sk-SK" sz="4000" dirty="0"/>
              </a:p>
            </p:txBody>
          </p:sp>
        </p:grpSp>
      </p:grpSp>
      <p:sp>
        <p:nvSpPr>
          <p:cNvPr id="102" name="Curved Left Arrow 101"/>
          <p:cNvSpPr/>
          <p:nvPr/>
        </p:nvSpPr>
        <p:spPr>
          <a:xfrm rot="5400000">
            <a:off x="8434681" y="5614991"/>
            <a:ext cx="306752" cy="54328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164288" y="5169386"/>
            <a:ext cx="18591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4000" dirty="0" smtClean="0"/>
              <a:t>5  </a:t>
            </a:r>
            <a:r>
              <a:rPr lang="en-US" sz="4000" dirty="0" smtClean="0"/>
              <a:t>2</a:t>
            </a:r>
            <a:r>
              <a:rPr lang="sk-SK" sz="4000" dirty="0" smtClean="0"/>
              <a:t>   8</a:t>
            </a:r>
            <a:endParaRPr lang="sk-SK" sz="40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6481455" y="4551688"/>
            <a:ext cx="1258897" cy="707886"/>
            <a:chOff x="6424022" y="5085828"/>
            <a:chExt cx="1258897" cy="707886"/>
          </a:xfrm>
        </p:grpSpPr>
        <p:sp>
          <p:nvSpPr>
            <p:cNvPr id="68" name="Rectangle 67"/>
            <p:cNvSpPr/>
            <p:nvPr/>
          </p:nvSpPr>
          <p:spPr>
            <a:xfrm>
              <a:off x="6458784" y="5111713"/>
              <a:ext cx="1224135" cy="656116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6424022" y="5085828"/>
              <a:ext cx="122413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sk-SK" sz="4000" dirty="0" smtClean="0"/>
                <a:t>1  5</a:t>
              </a:r>
              <a:endParaRPr lang="sk-SK" sz="4000" dirty="0"/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8316416" y="5949280"/>
            <a:ext cx="518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4000" dirty="0" smtClean="0">
                <a:solidFill>
                  <a:srgbClr val="FF0000"/>
                </a:solidFill>
              </a:rPr>
              <a:t>2</a:t>
            </a:r>
            <a:endParaRPr lang="sk-SK" sz="4000" dirty="0">
              <a:solidFill>
                <a:srgbClr val="FF0000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5868144" y="5259574"/>
            <a:ext cx="316835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3" name="Curved Left Arrow 62"/>
          <p:cNvSpPr/>
          <p:nvPr/>
        </p:nvSpPr>
        <p:spPr>
          <a:xfrm rot="5400000">
            <a:off x="7740466" y="5599690"/>
            <a:ext cx="234026" cy="60916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596336" y="5949280"/>
            <a:ext cx="518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  <a:endParaRPr lang="sk-SK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0" name="Curved Left Arrow 69"/>
          <p:cNvSpPr/>
          <p:nvPr/>
        </p:nvSpPr>
        <p:spPr>
          <a:xfrm rot="5400000">
            <a:off x="6991820" y="5611884"/>
            <a:ext cx="234026" cy="609169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847690" y="5961474"/>
            <a:ext cx="518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4000" dirty="0" smtClean="0">
                <a:solidFill>
                  <a:srgbClr val="00B050"/>
                </a:solidFill>
              </a:rPr>
              <a:t>1</a:t>
            </a:r>
            <a:endParaRPr lang="sk-SK" sz="4000" dirty="0">
              <a:solidFill>
                <a:srgbClr val="00B050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749784" y="4673272"/>
            <a:ext cx="996608" cy="497959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rgbClr val="FF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39552" y="4593322"/>
            <a:ext cx="13944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dirty="0" smtClean="0"/>
              <a:t> </a:t>
            </a:r>
            <a:r>
              <a:rPr lang="en-US" sz="4000" dirty="0" smtClean="0"/>
              <a:t>1 5</a:t>
            </a:r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199254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995" y="620688"/>
            <a:ext cx="8229600" cy="792088"/>
          </a:xfrm>
        </p:spPr>
        <p:txBody>
          <a:bodyPr/>
          <a:lstStyle/>
          <a:p>
            <a:r>
              <a:rPr lang="sk-SK" dirty="0" smtClean="0"/>
              <a:t>Klasické násobenie</a:t>
            </a:r>
            <a:endParaRPr lang="sk-S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662430"/>
                <a:ext cx="8484527" cy="4862914"/>
              </a:xfrm>
            </p:spPr>
            <p:txBody>
              <a:bodyPr/>
              <a:lstStyle/>
              <a:p>
                <a:r>
                  <a:rPr lang="en-US" dirty="0" smtClean="0"/>
                  <a:t>C = A * B</a:t>
                </a:r>
                <a:r>
                  <a:rPr lang="sk-SK" dirty="0" smtClean="0"/>
                  <a:t> </a:t>
                </a:r>
                <a:r>
                  <a:rPr lang="en-US" dirty="0" smtClean="0"/>
                  <a:t> </a:t>
                </a:r>
                <a:r>
                  <a:rPr lang="sk-SK" dirty="0" smtClean="0"/>
                  <a:t>polia A,B,C </a:t>
                </a:r>
                <a:endParaRPr lang="en-US" dirty="0"/>
              </a:p>
              <a:p>
                <a:endParaRPr lang="en-US" dirty="0" smtClean="0"/>
              </a:p>
              <a:p>
                <a:r>
                  <a:rPr lang="sk-SK" dirty="0" smtClean="0"/>
                  <a:t>C[i] = suma na diagonále</a:t>
                </a:r>
              </a:p>
              <a:p>
                <a:endParaRPr lang="sk-SK" dirty="0" smtClean="0"/>
              </a:p>
              <a:p>
                <a:endParaRPr lang="sk-SK" dirty="0" smtClean="0"/>
              </a:p>
              <a:p>
                <a:r>
                  <a:rPr lang="en-US" dirty="0" smtClean="0"/>
                  <a:t>C[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] += A[k] * B[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-k] </a:t>
                </a:r>
                <a:endParaRPr lang="sk-SK" dirty="0" smtClean="0"/>
              </a:p>
              <a:p>
                <a:r>
                  <a:rPr lang="en-US" dirty="0" smtClean="0"/>
                  <a:t>pre k = m</a:t>
                </a:r>
                <a:r>
                  <a:rPr lang="sk-SK" dirty="0" smtClean="0"/>
                  <a:t>in</a:t>
                </a:r>
                <a:r>
                  <a:rPr lang="en-US" dirty="0" smtClean="0"/>
                  <a:t>(0,</a:t>
                </a:r>
                <a:r>
                  <a:rPr lang="sk-SK" dirty="0" smtClean="0"/>
                  <a:t>i-bsize+1</a:t>
                </a:r>
                <a:r>
                  <a:rPr lang="en-US" dirty="0" smtClean="0"/>
                  <a:t>) …</a:t>
                </a:r>
                <a:endParaRPr lang="sk-SK" dirty="0" smtClean="0"/>
              </a:p>
              <a:p>
                <a:pPr marL="0" indent="0">
                  <a:buNone/>
                </a:pPr>
                <a:r>
                  <a:rPr lang="sk-SK" dirty="0"/>
                  <a:t>	 </a:t>
                </a:r>
                <a:r>
                  <a:rPr lang="sk-SK" dirty="0" smtClean="0"/>
                  <a:t>   ..</a:t>
                </a:r>
                <a:r>
                  <a:rPr lang="en-US" dirty="0" smtClean="0"/>
                  <a:t> m</a:t>
                </a:r>
                <a:r>
                  <a:rPr lang="sk-SK" dirty="0" err="1" smtClean="0"/>
                  <a:t>ax</a:t>
                </a:r>
                <a:r>
                  <a:rPr lang="en-US" dirty="0" smtClean="0"/>
                  <a:t>(</a:t>
                </a:r>
                <a:r>
                  <a:rPr lang="sk-SK" dirty="0" smtClean="0"/>
                  <a:t>i,asize-1</a:t>
                </a:r>
                <a:r>
                  <a:rPr lang="en-US" dirty="0" smtClean="0"/>
                  <a:t>)</a:t>
                </a:r>
              </a:p>
              <a:p>
                <a:endParaRPr lang="en-US" dirty="0" smtClean="0"/>
              </a:p>
              <a:p>
                <a:r>
                  <a:rPr lang="sk-SK" dirty="0" smtClean="0"/>
                  <a:t>Zložitosť</a:t>
                </a:r>
                <a:r>
                  <a:rPr lang="en-US" dirty="0" smtClean="0"/>
                  <a:t>:</a:t>
                </a:r>
                <a:r>
                  <a:rPr lang="sk-SK" dirty="0" smtClean="0"/>
                  <a:t> O</a:t>
                </a:r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)</a:t>
                </a:r>
                <a:r>
                  <a:rPr lang="sk-SK" dirty="0" smtClean="0"/>
                  <a:t> </a:t>
                </a:r>
                <a:r>
                  <a:rPr lang="en-US" dirty="0" smtClean="0"/>
                  <a:t> 	(“</a:t>
                </a:r>
                <a:r>
                  <a:rPr lang="sk-SK" dirty="0" smtClean="0"/>
                  <a:t>každý </a:t>
                </a:r>
                <a:r>
                  <a:rPr lang="en-US" dirty="0" err="1" smtClean="0"/>
                  <a:t>blok</a:t>
                </a:r>
                <a:r>
                  <a:rPr lang="en-US" dirty="0" smtClean="0"/>
                  <a:t> </a:t>
                </a:r>
                <a:r>
                  <a:rPr lang="sk-SK" dirty="0" smtClean="0"/>
                  <a:t>s každým</a:t>
                </a:r>
                <a:r>
                  <a:rPr lang="en-US" dirty="0" smtClean="0"/>
                  <a:t>”)</a:t>
                </a:r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662430"/>
                <a:ext cx="8484527" cy="4862914"/>
              </a:xfrm>
              <a:blipFill rotWithShape="1">
                <a:blip r:embed="rId2"/>
                <a:stretch>
                  <a:fillRect l="-2227" t="-2008" b="-4141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 dirty="0"/>
          </a:p>
        </p:txBody>
      </p:sp>
      <p:sp>
        <p:nvSpPr>
          <p:cNvPr id="6" name="Rectangle 5"/>
          <p:cNvSpPr/>
          <p:nvPr/>
        </p:nvSpPr>
        <p:spPr>
          <a:xfrm>
            <a:off x="8459979" y="3280048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8460073" y="2848000"/>
            <a:ext cx="288032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027931" y="2848000"/>
            <a:ext cx="288032" cy="2880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8027931" y="3280048"/>
            <a:ext cx="288032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Rectangle 9"/>
          <p:cNvSpPr/>
          <p:nvPr/>
        </p:nvSpPr>
        <p:spPr>
          <a:xfrm>
            <a:off x="8459979" y="2415952"/>
            <a:ext cx="288032" cy="2880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Rectangle 10"/>
          <p:cNvSpPr/>
          <p:nvPr/>
        </p:nvSpPr>
        <p:spPr>
          <a:xfrm>
            <a:off x="8460073" y="1983904"/>
            <a:ext cx="288032" cy="2880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Rectangle 11"/>
          <p:cNvSpPr/>
          <p:nvPr/>
        </p:nvSpPr>
        <p:spPr>
          <a:xfrm>
            <a:off x="8027931" y="1983904"/>
            <a:ext cx="288032" cy="2880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Rectangle 12"/>
          <p:cNvSpPr/>
          <p:nvPr/>
        </p:nvSpPr>
        <p:spPr>
          <a:xfrm>
            <a:off x="8027931" y="2415952"/>
            <a:ext cx="288032" cy="2880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Rectangle 13"/>
          <p:cNvSpPr/>
          <p:nvPr/>
        </p:nvSpPr>
        <p:spPr>
          <a:xfrm>
            <a:off x="7595883" y="2856384"/>
            <a:ext cx="288032" cy="2880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5" name="Rectangle 14"/>
          <p:cNvSpPr/>
          <p:nvPr/>
        </p:nvSpPr>
        <p:spPr>
          <a:xfrm>
            <a:off x="7595883" y="3280048"/>
            <a:ext cx="288032" cy="2880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Rectangle 15"/>
          <p:cNvSpPr/>
          <p:nvPr/>
        </p:nvSpPr>
        <p:spPr>
          <a:xfrm>
            <a:off x="7595883" y="1992288"/>
            <a:ext cx="288032" cy="288032"/>
          </a:xfrm>
          <a:prstGeom prst="rect">
            <a:avLst/>
          </a:prstGeom>
          <a:solidFill>
            <a:srgbClr val="FFFF0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7" name="Rectangle 16"/>
          <p:cNvSpPr/>
          <p:nvPr/>
        </p:nvSpPr>
        <p:spPr>
          <a:xfrm>
            <a:off x="7595883" y="2424336"/>
            <a:ext cx="288032" cy="26217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" name="Rectangle 17"/>
          <p:cNvSpPr/>
          <p:nvPr/>
        </p:nvSpPr>
        <p:spPr>
          <a:xfrm>
            <a:off x="7163835" y="2864768"/>
            <a:ext cx="288032" cy="26217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9" name="Rectangle 18"/>
          <p:cNvSpPr/>
          <p:nvPr/>
        </p:nvSpPr>
        <p:spPr>
          <a:xfrm>
            <a:off x="7163835" y="3296816"/>
            <a:ext cx="288032" cy="26217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Rectangle 19"/>
          <p:cNvSpPr/>
          <p:nvPr/>
        </p:nvSpPr>
        <p:spPr>
          <a:xfrm>
            <a:off x="7163835" y="2000672"/>
            <a:ext cx="288032" cy="28803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1" name="Rectangle 20"/>
          <p:cNvSpPr/>
          <p:nvPr/>
        </p:nvSpPr>
        <p:spPr>
          <a:xfrm>
            <a:off x="7163835" y="2432720"/>
            <a:ext cx="288032" cy="26217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3" name="Rectangle 22"/>
          <p:cNvSpPr/>
          <p:nvPr/>
        </p:nvSpPr>
        <p:spPr>
          <a:xfrm>
            <a:off x="8027931" y="3856112"/>
            <a:ext cx="288032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4" name="Rectangle 23"/>
          <p:cNvSpPr/>
          <p:nvPr/>
        </p:nvSpPr>
        <p:spPr>
          <a:xfrm>
            <a:off x="7595883" y="3856112"/>
            <a:ext cx="288032" cy="28803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5" name="Rectangle 24"/>
          <p:cNvSpPr/>
          <p:nvPr/>
        </p:nvSpPr>
        <p:spPr>
          <a:xfrm>
            <a:off x="7163835" y="3856112"/>
            <a:ext cx="288032" cy="2880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6" name="Rectangle 25"/>
          <p:cNvSpPr/>
          <p:nvPr/>
        </p:nvSpPr>
        <p:spPr>
          <a:xfrm>
            <a:off x="6731787" y="3856112"/>
            <a:ext cx="288032" cy="26217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7" name="Rectangle 26"/>
          <p:cNvSpPr/>
          <p:nvPr/>
        </p:nvSpPr>
        <p:spPr>
          <a:xfrm>
            <a:off x="6299739" y="3856112"/>
            <a:ext cx="288032" cy="26217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8" name="Rectangle 27"/>
          <p:cNvSpPr/>
          <p:nvPr/>
        </p:nvSpPr>
        <p:spPr>
          <a:xfrm>
            <a:off x="5867691" y="3856112"/>
            <a:ext cx="288032" cy="2621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29" name="Straight Connector 28"/>
          <p:cNvCxnSpPr/>
          <p:nvPr/>
        </p:nvCxnSpPr>
        <p:spPr>
          <a:xfrm>
            <a:off x="5831640" y="3712096"/>
            <a:ext cx="295242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849665" y="3029407"/>
            <a:ext cx="6121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000" dirty="0" smtClean="0"/>
              <a:t>+</a:t>
            </a:r>
            <a:endParaRPr lang="sk-SK" sz="4000" dirty="0"/>
          </a:p>
        </p:txBody>
      </p:sp>
      <p:sp>
        <p:nvSpPr>
          <p:cNvPr id="34" name="Rectangle 33"/>
          <p:cNvSpPr/>
          <p:nvPr/>
        </p:nvSpPr>
        <p:spPr>
          <a:xfrm>
            <a:off x="8460432" y="3856112"/>
            <a:ext cx="28803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6" name="Curved Left Arrow 35"/>
          <p:cNvSpPr/>
          <p:nvPr/>
        </p:nvSpPr>
        <p:spPr>
          <a:xfrm rot="5400000">
            <a:off x="8240025" y="4257370"/>
            <a:ext cx="468054" cy="53950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37" name="Curved Left Arrow 36"/>
          <p:cNvSpPr/>
          <p:nvPr/>
        </p:nvSpPr>
        <p:spPr>
          <a:xfrm rot="5400000">
            <a:off x="7738298" y="4295149"/>
            <a:ext cx="468054" cy="463947"/>
          </a:xfrm>
          <a:prstGeom prst="curved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38" name="Curved Left Arrow 37"/>
          <p:cNvSpPr/>
          <p:nvPr/>
        </p:nvSpPr>
        <p:spPr>
          <a:xfrm rot="5400000">
            <a:off x="7219344" y="4207308"/>
            <a:ext cx="468054" cy="573962"/>
          </a:xfrm>
          <a:prstGeom prst="curvedLef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39846" y="764704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4000" dirty="0"/>
              <a:t> </a:t>
            </a:r>
            <a:r>
              <a:rPr lang="sk-SK" sz="4000" dirty="0" smtClean="0"/>
              <a:t>A pole</a:t>
            </a:r>
            <a:endParaRPr lang="sk-SK" sz="4000" dirty="0"/>
          </a:p>
        </p:txBody>
      </p:sp>
      <p:sp>
        <p:nvSpPr>
          <p:cNvPr id="41" name="TextBox 40"/>
          <p:cNvSpPr txBox="1"/>
          <p:nvPr/>
        </p:nvSpPr>
        <p:spPr>
          <a:xfrm>
            <a:off x="5075603" y="2432720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k-SK" sz="4000" dirty="0"/>
              <a:t> </a:t>
            </a:r>
            <a:r>
              <a:rPr lang="sk-SK" sz="4000" dirty="0" smtClean="0"/>
              <a:t>B</a:t>
            </a:r>
            <a:endParaRPr lang="sk-SK" sz="4000" dirty="0"/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7019819" y="1983904"/>
            <a:ext cx="0" cy="15841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7063801" y="1772816"/>
            <a:ext cx="1720261" cy="83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163835" y="1403484"/>
            <a:ext cx="1800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…</a:t>
            </a:r>
            <a:r>
              <a:rPr lang="en-US" sz="2000" dirty="0" smtClean="0"/>
              <a:t>A[</a:t>
            </a:r>
            <a:r>
              <a:rPr lang="sk-SK" sz="2000" dirty="0" smtClean="0"/>
              <a:t>1</a:t>
            </a:r>
            <a:r>
              <a:rPr lang="en-US" sz="2000" dirty="0"/>
              <a:t>]</a:t>
            </a:r>
            <a:r>
              <a:rPr lang="sk-SK" sz="2000" dirty="0" smtClean="0"/>
              <a:t>, A</a:t>
            </a:r>
            <a:r>
              <a:rPr lang="en-US" sz="2000" dirty="0" smtClean="0"/>
              <a:t>[</a:t>
            </a:r>
            <a:r>
              <a:rPr lang="sk-SK" sz="2000" dirty="0" smtClean="0"/>
              <a:t>0</a:t>
            </a:r>
            <a:r>
              <a:rPr lang="en-US" dirty="0" smtClean="0"/>
              <a:t>]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6029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4" grpId="0" animBg="1"/>
      <p:bldP spid="36" grpId="0" animBg="1"/>
      <p:bldP spid="37" grpId="0" animBg="1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549" y="620688"/>
            <a:ext cx="8697144" cy="792088"/>
          </a:xfrm>
        </p:spPr>
        <p:txBody>
          <a:bodyPr/>
          <a:lstStyle/>
          <a:p>
            <a:r>
              <a:rPr lang="en-US" dirty="0" smtClean="0"/>
              <a:t>S</a:t>
            </a:r>
            <a:r>
              <a:rPr lang="sk-SK" dirty="0" smtClean="0"/>
              <a:t>čítanie</a:t>
            </a:r>
            <a:r>
              <a:rPr lang="en-US" dirty="0" smtClean="0"/>
              <a:t> </a:t>
            </a:r>
            <a:r>
              <a:rPr lang="sk-SK" dirty="0" smtClean="0"/>
              <a:t>a prenos</a:t>
            </a:r>
            <a:r>
              <a:rPr lang="en-US" dirty="0" smtClean="0"/>
              <a:t> carry bit</a:t>
            </a:r>
            <a:r>
              <a:rPr lang="sk-SK" dirty="0" smtClean="0"/>
              <a:t>u</a:t>
            </a:r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/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>
          <a:xfrm>
            <a:off x="32792" y="1268760"/>
            <a:ext cx="9111208" cy="5256584"/>
          </a:xfrm>
        </p:spPr>
        <p:txBody>
          <a:bodyPr/>
          <a:lstStyle/>
          <a:p>
            <a:r>
              <a:rPr lang="sk-SK" dirty="0" smtClean="0"/>
              <a:t>sčítanie - použiť väčší celočíselný typ</a:t>
            </a:r>
            <a:br>
              <a:rPr lang="sk-SK" dirty="0" smtClean="0"/>
            </a:br>
            <a:r>
              <a:rPr lang="sk-SK" dirty="0" smtClean="0"/>
              <a:t>		</a:t>
            </a:r>
            <a:r>
              <a:rPr lang="en-US" dirty="0" smtClean="0"/>
              <a:t>(</a:t>
            </a:r>
            <a:r>
              <a:rPr lang="sk-SK" dirty="0" smtClean="0"/>
              <a:t>extrakcia </a:t>
            </a:r>
            <a:r>
              <a:rPr lang="sk-SK" dirty="0" err="1" smtClean="0"/>
              <a:t>carry</a:t>
            </a:r>
            <a:r>
              <a:rPr lang="sk-SK" dirty="0" smtClean="0"/>
              <a:t> bitu pomocou </a:t>
            </a:r>
            <a:r>
              <a:rPr lang="sk-SK" dirty="0" err="1" smtClean="0"/>
              <a:t>shift</a:t>
            </a:r>
            <a:r>
              <a:rPr lang="en-US" dirty="0" smtClean="0"/>
              <a:t>(&gt;&gt;)</a:t>
            </a:r>
            <a:r>
              <a:rPr lang="sk-SK" dirty="0" smtClean="0"/>
              <a:t> </a:t>
            </a:r>
            <a:r>
              <a:rPr lang="en-US" dirty="0" smtClean="0"/>
              <a:t>)</a:t>
            </a:r>
            <a:endParaRPr lang="sk-SK" dirty="0" smtClean="0"/>
          </a:p>
          <a:p>
            <a:endParaRPr lang="sk-SK" dirty="0" smtClean="0"/>
          </a:p>
          <a:p>
            <a:r>
              <a:rPr lang="en-US" dirty="0" smtClean="0"/>
              <a:t>d</a:t>
            </a:r>
            <a:r>
              <a:rPr lang="sk-SK" dirty="0" err="1" smtClean="0"/>
              <a:t>etekcia</a:t>
            </a:r>
            <a:r>
              <a:rPr lang="sk-SK" dirty="0" smtClean="0"/>
              <a:t> </a:t>
            </a:r>
            <a:r>
              <a:rPr lang="sk-SK" dirty="0" err="1" smtClean="0"/>
              <a:t>carry</a:t>
            </a:r>
            <a:r>
              <a:rPr lang="sk-SK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s</a:t>
            </a:r>
            <a:r>
              <a:rPr lang="sk-SK" dirty="0" smtClean="0"/>
              <a:t>účte</a:t>
            </a:r>
          </a:p>
          <a:p>
            <a:pPr marL="0" indent="0">
              <a:buNone/>
            </a:pPr>
            <a:r>
              <a:rPr lang="sk-SK" dirty="0" smtClean="0"/>
              <a:t>	– </a:t>
            </a:r>
            <a:r>
              <a:rPr lang="en-US" dirty="0" err="1" smtClean="0"/>
              <a:t>sy</a:t>
            </a:r>
            <a:r>
              <a:rPr lang="sk-SK" dirty="0" smtClean="0"/>
              <a:t>s</a:t>
            </a:r>
            <a:r>
              <a:rPr lang="en-US" dirty="0" smtClean="0"/>
              <a:t>t</a:t>
            </a:r>
            <a:r>
              <a:rPr lang="sk-SK" dirty="0" err="1" smtClean="0"/>
              <a:t>ém</a:t>
            </a:r>
            <a:r>
              <a:rPr lang="sk-SK" dirty="0" smtClean="0"/>
              <a:t> - možnosť zistiť </a:t>
            </a:r>
            <a:r>
              <a:rPr lang="en-US" dirty="0" smtClean="0"/>
              <a:t>“</a:t>
            </a:r>
            <a:r>
              <a:rPr lang="sk-SK" dirty="0" err="1" smtClean="0"/>
              <a:t>carry</a:t>
            </a:r>
            <a:r>
              <a:rPr lang="sk-SK" dirty="0" smtClean="0"/>
              <a:t> </a:t>
            </a:r>
            <a:r>
              <a:rPr lang="sk-SK" dirty="0" err="1" smtClean="0"/>
              <a:t>flag</a:t>
            </a:r>
            <a:r>
              <a:rPr lang="en-US" dirty="0" smtClean="0"/>
              <a:t>”</a:t>
            </a:r>
            <a:r>
              <a:rPr lang="sk-SK" dirty="0"/>
              <a:t/>
            </a:r>
            <a:br>
              <a:rPr lang="sk-SK" dirty="0"/>
            </a:b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	–  testom –  </a:t>
            </a:r>
            <a:r>
              <a:rPr lang="en-US" dirty="0" err="1" smtClean="0"/>
              <a:t>porovnan</a:t>
            </a:r>
            <a:r>
              <a:rPr lang="sk-SK" dirty="0" err="1" smtClean="0"/>
              <a:t>ím</a:t>
            </a:r>
            <a:r>
              <a:rPr lang="sk-SK" dirty="0" smtClean="0"/>
              <a:t> s maximálnou hodnotou typu</a:t>
            </a:r>
          </a:p>
          <a:p>
            <a:pPr marL="0" indent="0">
              <a:buNone/>
            </a:pPr>
            <a:r>
              <a:rPr lang="sk-SK" dirty="0"/>
              <a:t>	</a:t>
            </a: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sk-SK" dirty="0" smtClean="0"/>
              <a:t>	</a:t>
            </a:r>
            <a:r>
              <a:rPr lang="sk-SK" dirty="0" err="1" smtClean="0"/>
              <a:t>a+b</a:t>
            </a:r>
            <a:r>
              <a:rPr lang="sk-SK" dirty="0" smtClean="0"/>
              <a:t> </a:t>
            </a:r>
            <a:r>
              <a:rPr lang="en-US" dirty="0" smtClean="0"/>
              <a:t>&gt; max     </a:t>
            </a:r>
            <a:r>
              <a:rPr lang="sk-SK" dirty="0" smtClean="0"/>
              <a:t>   </a:t>
            </a:r>
            <a:r>
              <a:rPr lang="en-US" b="1" dirty="0" err="1" smtClean="0">
                <a:solidFill>
                  <a:srgbClr val="FF0000"/>
                </a:solidFill>
              </a:rPr>
              <a:t>Probl</a:t>
            </a:r>
            <a:r>
              <a:rPr lang="sk-SK" b="1" dirty="0" err="1" smtClean="0">
                <a:solidFill>
                  <a:srgbClr val="FF0000"/>
                </a:solidFill>
              </a:rPr>
              <a:t>ém</a:t>
            </a:r>
            <a:r>
              <a:rPr lang="en-US" b="1" dirty="0" smtClean="0">
                <a:solidFill>
                  <a:srgbClr val="FF0000"/>
                </a:solidFill>
              </a:rPr>
              <a:t>!!!</a:t>
            </a:r>
            <a:r>
              <a:rPr lang="sk-SK" b="1" dirty="0" smtClean="0">
                <a:solidFill>
                  <a:srgbClr val="FF0000"/>
                </a:solidFill>
              </a:rPr>
              <a:t> </a:t>
            </a:r>
            <a:r>
              <a:rPr lang="sk-SK" dirty="0" err="1" smtClean="0"/>
              <a:t>a+b</a:t>
            </a:r>
            <a:r>
              <a:rPr lang="sk-SK" dirty="0" smtClean="0"/>
              <a:t> sa oreže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sk-SK" dirty="0" smtClean="0"/>
              <a:t>ekvivalentne</a:t>
            </a:r>
            <a:r>
              <a:rPr lang="en-US" dirty="0" smtClean="0"/>
              <a:t> </a:t>
            </a:r>
            <a:r>
              <a:rPr lang="sk-SK" dirty="0" smtClean="0"/>
              <a:t>  a </a:t>
            </a:r>
            <a:r>
              <a:rPr lang="en-US" dirty="0" smtClean="0"/>
              <a:t>&gt; max – b </a:t>
            </a:r>
            <a:r>
              <a:rPr lang="sk-SK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OK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	</a:t>
            </a:r>
            <a:br>
              <a:rPr lang="sk-SK" dirty="0" smtClean="0"/>
            </a:br>
            <a:r>
              <a:rPr lang="sk-SK" dirty="0" smtClean="0"/>
              <a:t>			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878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04" y="476672"/>
            <a:ext cx="8229600" cy="792088"/>
          </a:xfrm>
        </p:spPr>
        <p:txBody>
          <a:bodyPr/>
          <a:lstStyle/>
          <a:p>
            <a:r>
              <a:rPr lang="en-US" dirty="0" smtClean="0"/>
              <a:t>S</a:t>
            </a:r>
            <a:r>
              <a:rPr lang="sk-SK" dirty="0" smtClean="0"/>
              <a:t>čí</a:t>
            </a:r>
            <a:r>
              <a:rPr lang="en-US" dirty="0" err="1" smtClean="0"/>
              <a:t>tanie</a:t>
            </a:r>
            <a:r>
              <a:rPr lang="en-US" dirty="0" smtClean="0"/>
              <a:t> a v</a:t>
            </a:r>
            <a:r>
              <a:rPr lang="sk-SK" dirty="0" err="1" smtClean="0"/>
              <a:t>äčší</a:t>
            </a:r>
            <a:r>
              <a:rPr lang="sk-SK" dirty="0" smtClean="0"/>
              <a:t> typ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5256584"/>
          </a:xfrm>
        </p:spPr>
        <p:txBody>
          <a:bodyPr/>
          <a:lstStyle/>
          <a:p>
            <a:pPr marL="714375" lvl="2" indent="0">
              <a:buNone/>
            </a:pPr>
            <a:r>
              <a:rPr lang="sk-SK" sz="2800" dirty="0" smtClean="0"/>
              <a:t>Celočíselné typy   </a:t>
            </a:r>
            <a:r>
              <a:rPr lang="en-US" sz="2800" dirty="0" smtClean="0"/>
              <a:t>t(n-</a:t>
            </a:r>
            <a:r>
              <a:rPr lang="en-US" sz="2800" dirty="0" err="1" smtClean="0"/>
              <a:t>bitov</a:t>
            </a:r>
            <a:r>
              <a:rPr lang="en-US" sz="2800" dirty="0" smtClean="0"/>
              <a:t>)</a:t>
            </a:r>
            <a:r>
              <a:rPr lang="sk-SK" sz="2800" dirty="0" smtClean="0"/>
              <a:t/>
            </a:r>
            <a:br>
              <a:rPr lang="sk-SK" sz="2800" dirty="0" smtClean="0"/>
            </a:br>
            <a:r>
              <a:rPr lang="sk-SK" sz="2800" dirty="0" smtClean="0"/>
              <a:t>				</a:t>
            </a:r>
            <a:r>
              <a:rPr lang="en-US" sz="2800" dirty="0" smtClean="0"/>
              <a:t>T (m-</a:t>
            </a:r>
            <a:r>
              <a:rPr lang="en-US" sz="2800" dirty="0" err="1" smtClean="0"/>
              <a:t>bitov</a:t>
            </a:r>
            <a:r>
              <a:rPr lang="en-US" sz="2800" dirty="0" smtClean="0"/>
              <a:t>, m &gt; n)</a:t>
            </a:r>
          </a:p>
          <a:p>
            <a:pPr marL="714375" lvl="2" indent="0">
              <a:buNone/>
            </a:pPr>
            <a:r>
              <a:rPr lang="en-US" sz="2800" dirty="0" smtClean="0"/>
              <a:t>t  </a:t>
            </a:r>
            <a:r>
              <a:rPr lang="en-US" sz="2800" dirty="0" err="1" smtClean="0"/>
              <a:t>a,b,c</a:t>
            </a:r>
            <a:r>
              <a:rPr lang="en-US" sz="2800" dirty="0" smtClean="0"/>
              <a:t>;</a:t>
            </a:r>
          </a:p>
          <a:p>
            <a:pPr marL="714375" lvl="2" indent="0">
              <a:buNone/>
            </a:pPr>
            <a:r>
              <a:rPr lang="en-US" sz="2800" dirty="0" smtClean="0"/>
              <a:t>T </a:t>
            </a:r>
            <a:r>
              <a:rPr lang="en-US" sz="2800" dirty="0" err="1" smtClean="0"/>
              <a:t>tmp</a:t>
            </a:r>
            <a:r>
              <a:rPr lang="en-US" sz="2800" dirty="0" smtClean="0"/>
              <a:t>; </a:t>
            </a:r>
            <a:br>
              <a:rPr lang="en-US" sz="2800" dirty="0" smtClean="0"/>
            </a:br>
            <a:endParaRPr lang="en-US" sz="2800" dirty="0" smtClean="0"/>
          </a:p>
          <a:p>
            <a:pPr marL="714375" lvl="2" indent="0">
              <a:buNone/>
            </a:pPr>
            <a:r>
              <a:rPr lang="sk-SK" sz="2800" dirty="0" smtClean="0"/>
              <a:t/>
            </a:r>
            <a:br>
              <a:rPr lang="sk-SK" sz="2800" dirty="0" smtClean="0"/>
            </a:br>
            <a:r>
              <a:rPr lang="en-US" sz="2800" dirty="0" err="1" smtClean="0"/>
              <a:t>tmp</a:t>
            </a:r>
            <a:r>
              <a:rPr lang="en-US" sz="2800" dirty="0" smtClean="0"/>
              <a:t> = a; (“</a:t>
            </a:r>
            <a:r>
              <a:rPr lang="en-US" sz="2800" dirty="0" err="1" smtClean="0"/>
              <a:t>pretypovanie</a:t>
            </a:r>
            <a:r>
              <a:rPr lang="en-US" sz="2800" dirty="0" smtClean="0"/>
              <a:t>” )</a:t>
            </a:r>
          </a:p>
          <a:p>
            <a:pPr marL="714375" lvl="2" indent="0">
              <a:buNone/>
            </a:pPr>
            <a:r>
              <a:rPr lang="en-US" sz="2800" dirty="0" err="1" smtClean="0"/>
              <a:t>tmp</a:t>
            </a:r>
            <a:r>
              <a:rPr lang="en-US" sz="2800" dirty="0" smtClean="0"/>
              <a:t> = </a:t>
            </a:r>
            <a:r>
              <a:rPr lang="en-US" sz="2800" dirty="0" err="1" smtClean="0"/>
              <a:t>tmp</a:t>
            </a:r>
            <a:r>
              <a:rPr lang="en-US" sz="2800" dirty="0" smtClean="0"/>
              <a:t> + b; </a:t>
            </a:r>
            <a:br>
              <a:rPr lang="en-US" sz="2800" dirty="0" smtClean="0"/>
            </a:br>
            <a:r>
              <a:rPr lang="en-US" sz="2800" dirty="0" smtClean="0"/>
              <a:t>c = </a:t>
            </a:r>
            <a:r>
              <a:rPr lang="en-US" sz="2800" dirty="0" err="1" smtClean="0"/>
              <a:t>tmp</a:t>
            </a:r>
            <a:r>
              <a:rPr lang="en-US" sz="2800" dirty="0" smtClean="0"/>
              <a:t>;</a:t>
            </a:r>
          </a:p>
          <a:p>
            <a:pPr marL="714375" lvl="2" indent="0">
              <a:buNone/>
            </a:pPr>
            <a:r>
              <a:rPr lang="en-US" sz="2800" dirty="0" err="1" smtClean="0"/>
              <a:t>tmp</a:t>
            </a:r>
            <a:r>
              <a:rPr lang="en-US" sz="2800" dirty="0" smtClean="0"/>
              <a:t>  &gt;&gt;= 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/>
          </a:p>
        </p:txBody>
      </p:sp>
      <p:grpSp>
        <p:nvGrpSpPr>
          <p:cNvPr id="9" name="Group 8"/>
          <p:cNvGrpSpPr/>
          <p:nvPr/>
        </p:nvGrpSpPr>
        <p:grpSpPr>
          <a:xfrm>
            <a:off x="6948264" y="2348880"/>
            <a:ext cx="2871538" cy="584775"/>
            <a:chOff x="6560066" y="2348880"/>
            <a:chExt cx="2871538" cy="584775"/>
          </a:xfrm>
        </p:grpSpPr>
        <p:grpSp>
          <p:nvGrpSpPr>
            <p:cNvPr id="6" name="Group 5"/>
            <p:cNvGrpSpPr/>
            <p:nvPr/>
          </p:nvGrpSpPr>
          <p:grpSpPr>
            <a:xfrm>
              <a:off x="6560066" y="2420888"/>
              <a:ext cx="1480899" cy="511373"/>
              <a:chOff x="6560066" y="2725296"/>
              <a:chExt cx="1480899" cy="511373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6560066" y="2725296"/>
                <a:ext cx="1396308" cy="511373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6573145" y="2742899"/>
                <a:ext cx="146782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1001 0010</a:t>
                </a:r>
                <a:endParaRPr lang="sk-SK" sz="2000" dirty="0"/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8027956" y="2348880"/>
              <a:ext cx="14036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a</a:t>
              </a:r>
              <a:endParaRPr lang="sk-SK" sz="32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948264" y="2988241"/>
            <a:ext cx="2896209" cy="608468"/>
            <a:chOff x="6535823" y="2988241"/>
            <a:chExt cx="2896209" cy="608468"/>
          </a:xfrm>
        </p:grpSpPr>
        <p:grpSp>
          <p:nvGrpSpPr>
            <p:cNvPr id="7" name="Group 6"/>
            <p:cNvGrpSpPr/>
            <p:nvPr/>
          </p:nvGrpSpPr>
          <p:grpSpPr>
            <a:xfrm>
              <a:off x="6535823" y="3085336"/>
              <a:ext cx="1612333" cy="511373"/>
              <a:chOff x="6548305" y="3450785"/>
              <a:chExt cx="1612333" cy="511373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6581962" y="3450785"/>
                <a:ext cx="1352516" cy="511373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6548305" y="3506416"/>
                <a:ext cx="161233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1101  0001</a:t>
                </a:r>
                <a:endParaRPr lang="sk-SK" sz="2000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8028384" y="2988241"/>
              <a:ext cx="14036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b</a:t>
              </a:r>
              <a:endParaRPr lang="sk-SK" sz="32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292080" y="3888756"/>
            <a:ext cx="4427984" cy="584775"/>
            <a:chOff x="5292080" y="3888756"/>
            <a:chExt cx="4427984" cy="584775"/>
          </a:xfrm>
        </p:grpSpPr>
        <p:grpSp>
          <p:nvGrpSpPr>
            <p:cNvPr id="56" name="Group 55"/>
            <p:cNvGrpSpPr/>
            <p:nvPr/>
          </p:nvGrpSpPr>
          <p:grpSpPr>
            <a:xfrm>
              <a:off x="5292080" y="3962158"/>
              <a:ext cx="3124074" cy="511373"/>
              <a:chOff x="6524600" y="5733256"/>
              <a:chExt cx="1429053" cy="511373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6530472" y="5733256"/>
                <a:ext cx="1390438" cy="511373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6524600" y="5788887"/>
                <a:ext cx="142905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k-SK" sz="2000" dirty="0" smtClean="0"/>
                  <a:t>... ......</a:t>
                </a:r>
                <a:r>
                  <a:rPr lang="en-US" sz="2000" dirty="0" smtClean="0"/>
                  <a:t>...</a:t>
                </a:r>
                <a:r>
                  <a:rPr lang="sk-SK" sz="2000" dirty="0" smtClean="0"/>
                  <a:t>.</a:t>
                </a:r>
                <a:r>
                  <a:rPr lang="en-US" sz="2000" dirty="0" smtClean="0"/>
                  <a:t>... </a:t>
                </a:r>
                <a:r>
                  <a:rPr lang="en-US" sz="2000" dirty="0"/>
                  <a:t>00  1001 0010</a:t>
                </a:r>
                <a:endParaRPr lang="sk-SK" sz="2000" dirty="0"/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8316416" y="3888756"/>
              <a:ext cx="14036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/>
                <a:t>tmp</a:t>
              </a:r>
              <a:endParaRPr lang="sk-SK" sz="3200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5292080" y="4572417"/>
            <a:ext cx="4427984" cy="584775"/>
            <a:chOff x="5292080" y="3888756"/>
            <a:chExt cx="4427984" cy="584775"/>
          </a:xfrm>
        </p:grpSpPr>
        <p:grpSp>
          <p:nvGrpSpPr>
            <p:cNvPr id="34" name="Group 33"/>
            <p:cNvGrpSpPr/>
            <p:nvPr/>
          </p:nvGrpSpPr>
          <p:grpSpPr>
            <a:xfrm>
              <a:off x="5292080" y="3962158"/>
              <a:ext cx="3124074" cy="511373"/>
              <a:chOff x="6524600" y="5733256"/>
              <a:chExt cx="1429053" cy="511373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6530472" y="5733256"/>
                <a:ext cx="1390438" cy="511373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6524600" y="5788887"/>
                <a:ext cx="142905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k-SK" sz="2000" dirty="0" smtClean="0"/>
                  <a:t>... ......</a:t>
                </a:r>
                <a:r>
                  <a:rPr lang="en-US" sz="2000" dirty="0" smtClean="0"/>
                  <a:t>...</a:t>
                </a:r>
                <a:r>
                  <a:rPr lang="sk-SK" sz="2000" dirty="0" smtClean="0"/>
                  <a:t>.</a:t>
                </a:r>
                <a:r>
                  <a:rPr lang="en-US" sz="2000" dirty="0" smtClean="0"/>
                  <a:t>... 01  0110 0011</a:t>
                </a:r>
                <a:endParaRPr lang="sk-SK" sz="2000" dirty="0"/>
              </a:p>
            </p:txBody>
          </p:sp>
        </p:grpSp>
        <p:sp>
          <p:nvSpPr>
            <p:cNvPr id="36" name="TextBox 35"/>
            <p:cNvSpPr txBox="1"/>
            <p:nvPr/>
          </p:nvSpPr>
          <p:spPr>
            <a:xfrm>
              <a:off x="8316416" y="3888756"/>
              <a:ext cx="14036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err="1" smtClean="0"/>
                <a:t>tmp</a:t>
              </a:r>
              <a:endParaRPr lang="sk-SK" sz="32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948264" y="5124788"/>
            <a:ext cx="2896209" cy="608468"/>
            <a:chOff x="6535823" y="2988241"/>
            <a:chExt cx="2896209" cy="608468"/>
          </a:xfrm>
        </p:grpSpPr>
        <p:grpSp>
          <p:nvGrpSpPr>
            <p:cNvPr id="50" name="Group 49"/>
            <p:cNvGrpSpPr/>
            <p:nvPr/>
          </p:nvGrpSpPr>
          <p:grpSpPr>
            <a:xfrm>
              <a:off x="6535823" y="3085336"/>
              <a:ext cx="1612333" cy="511373"/>
              <a:chOff x="6548305" y="3450785"/>
              <a:chExt cx="1612333" cy="511373"/>
            </a:xfrm>
          </p:grpSpPr>
          <p:sp>
            <p:nvSpPr>
              <p:cNvPr id="59" name="Rectangle 58"/>
              <p:cNvSpPr/>
              <p:nvPr/>
            </p:nvSpPr>
            <p:spPr>
              <a:xfrm>
                <a:off x="6581962" y="3450785"/>
                <a:ext cx="1352516" cy="511373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6548305" y="3506416"/>
                <a:ext cx="161233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0110  0011</a:t>
                </a:r>
                <a:endParaRPr lang="sk-SK" sz="2000" dirty="0"/>
              </a:p>
            </p:txBody>
          </p:sp>
        </p:grpSp>
        <p:sp>
          <p:nvSpPr>
            <p:cNvPr id="53" name="TextBox 52"/>
            <p:cNvSpPr txBox="1"/>
            <p:nvPr/>
          </p:nvSpPr>
          <p:spPr>
            <a:xfrm>
              <a:off x="8028384" y="2988241"/>
              <a:ext cx="14036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c</a:t>
              </a:r>
              <a:endParaRPr lang="sk-SK" sz="3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292080" y="5724545"/>
            <a:ext cx="4427984" cy="584775"/>
            <a:chOff x="5292080" y="5724545"/>
            <a:chExt cx="4427984" cy="584775"/>
          </a:xfrm>
        </p:grpSpPr>
        <p:grpSp>
          <p:nvGrpSpPr>
            <p:cNvPr id="61" name="Group 60"/>
            <p:cNvGrpSpPr/>
            <p:nvPr/>
          </p:nvGrpSpPr>
          <p:grpSpPr>
            <a:xfrm>
              <a:off x="5292080" y="5724545"/>
              <a:ext cx="4427984" cy="584775"/>
              <a:chOff x="5292080" y="3888756"/>
              <a:chExt cx="4427984" cy="584775"/>
            </a:xfrm>
          </p:grpSpPr>
          <p:grpSp>
            <p:nvGrpSpPr>
              <p:cNvPr id="62" name="Group 61"/>
              <p:cNvGrpSpPr/>
              <p:nvPr/>
            </p:nvGrpSpPr>
            <p:grpSpPr>
              <a:xfrm>
                <a:off x="5292080" y="3962158"/>
                <a:ext cx="3124074" cy="511373"/>
                <a:chOff x="6524600" y="5733256"/>
                <a:chExt cx="1429053" cy="511373"/>
              </a:xfrm>
            </p:grpSpPr>
            <p:sp>
              <p:nvSpPr>
                <p:cNvPr id="64" name="Rectangle 63"/>
                <p:cNvSpPr/>
                <p:nvPr/>
              </p:nvSpPr>
              <p:spPr>
                <a:xfrm>
                  <a:off x="6530472" y="5733256"/>
                  <a:ext cx="1390438" cy="511373"/>
                </a:xfrm>
                <a:prstGeom prst="rect">
                  <a:avLst/>
                </a:prstGeom>
                <a:no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sp>
              <p:nvSpPr>
                <p:cNvPr id="65" name="TextBox 64"/>
                <p:cNvSpPr txBox="1"/>
                <p:nvPr/>
              </p:nvSpPr>
              <p:spPr>
                <a:xfrm>
                  <a:off x="6524600" y="5788887"/>
                  <a:ext cx="1429053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sk-SK" sz="2000" dirty="0" smtClean="0"/>
                    <a:t>... ......</a:t>
                  </a:r>
                  <a:r>
                    <a:rPr lang="en-US" sz="2000" dirty="0" smtClean="0"/>
                    <a:t>...</a:t>
                  </a:r>
                  <a:r>
                    <a:rPr lang="sk-SK" sz="2000" dirty="0" smtClean="0"/>
                    <a:t>.</a:t>
                  </a:r>
                  <a:r>
                    <a:rPr lang="en-US" sz="2000" dirty="0" smtClean="0"/>
                    <a:t>... 01  0110 0011</a:t>
                  </a:r>
                  <a:endParaRPr lang="sk-SK" sz="2000" dirty="0"/>
                </a:p>
              </p:txBody>
            </p:sp>
          </p:grpSp>
          <p:sp>
            <p:nvSpPr>
              <p:cNvPr id="63" name="TextBox 62"/>
              <p:cNvSpPr txBox="1"/>
              <p:nvPr/>
            </p:nvSpPr>
            <p:spPr>
              <a:xfrm>
                <a:off x="8316416" y="3888756"/>
                <a:ext cx="140364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err="1" smtClean="0"/>
                  <a:t>tmp</a:t>
                </a:r>
                <a:endParaRPr lang="sk-SK" sz="3200" dirty="0"/>
              </a:p>
            </p:txBody>
          </p:sp>
        </p:grpSp>
        <p:cxnSp>
          <p:nvCxnSpPr>
            <p:cNvPr id="12" name="Straight Connector 11"/>
            <p:cNvCxnSpPr/>
            <p:nvPr/>
          </p:nvCxnSpPr>
          <p:spPr>
            <a:xfrm>
              <a:off x="7006517" y="5853578"/>
              <a:ext cx="1434308" cy="45574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V="1">
              <a:off x="7006517" y="5853578"/>
              <a:ext cx="1338057" cy="40011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7006517" y="6081449"/>
              <a:ext cx="1165883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2183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04" y="476672"/>
            <a:ext cx="8229600" cy="792088"/>
          </a:xfrm>
        </p:spPr>
        <p:txBody>
          <a:bodyPr/>
          <a:lstStyle/>
          <a:p>
            <a:r>
              <a:rPr lang="en-US" dirty="0" smtClean="0"/>
              <a:t>S</a:t>
            </a:r>
            <a:r>
              <a:rPr lang="sk-SK" dirty="0" smtClean="0"/>
              <a:t>čí</a:t>
            </a:r>
            <a:r>
              <a:rPr lang="en-US" dirty="0" err="1" smtClean="0"/>
              <a:t>tanie</a:t>
            </a:r>
            <a:r>
              <a:rPr lang="en-US" dirty="0"/>
              <a:t> a v</a:t>
            </a:r>
            <a:r>
              <a:rPr lang="sk-SK" dirty="0" err="1"/>
              <a:t>äčší</a:t>
            </a:r>
            <a:r>
              <a:rPr lang="sk-SK" dirty="0"/>
              <a:t> typ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8409112" cy="4725789"/>
          </a:xfrm>
        </p:spPr>
        <p:txBody>
          <a:bodyPr/>
          <a:lstStyle/>
          <a:p>
            <a:pPr marL="714375" lvl="2" indent="0">
              <a:buNone/>
            </a:pPr>
            <a:r>
              <a:rPr lang="en-US" sz="2800" dirty="0" smtClean="0"/>
              <a:t>u </a:t>
            </a:r>
            <a:r>
              <a:rPr lang="en-US" sz="2800" dirty="0" smtClean="0">
                <a:solidFill>
                  <a:srgbClr val="FF0000"/>
                </a:solidFill>
              </a:rPr>
              <a:t>char</a:t>
            </a:r>
            <a:r>
              <a:rPr lang="en-US" sz="2800" dirty="0" smtClean="0"/>
              <a:t>  A[],B[],C[];</a:t>
            </a:r>
          </a:p>
          <a:p>
            <a:pPr marL="714375" lvl="2" indent="0">
              <a:buNone/>
            </a:pPr>
            <a:r>
              <a:rPr lang="sk-SK" sz="2800" dirty="0" smtClean="0"/>
              <a:t>u </a:t>
            </a:r>
            <a:r>
              <a:rPr lang="sk-SK" sz="2800" dirty="0" err="1" smtClean="0">
                <a:solidFill>
                  <a:srgbClr val="FF0000"/>
                </a:solidFill>
              </a:rPr>
              <a:t>int</a:t>
            </a:r>
            <a:r>
              <a:rPr lang="sk-SK" sz="2800" dirty="0" smtClean="0"/>
              <a:t>    </a:t>
            </a:r>
            <a:r>
              <a:rPr lang="en-US" sz="2800" dirty="0" err="1" smtClean="0"/>
              <a:t>tmp</a:t>
            </a:r>
            <a:r>
              <a:rPr lang="en-US" sz="2800" dirty="0" smtClean="0"/>
              <a:t> = 0</a:t>
            </a:r>
            <a:r>
              <a:rPr lang="sk-SK" sz="2800" dirty="0" smtClean="0"/>
              <a:t>;</a:t>
            </a:r>
            <a:endParaRPr lang="en-US" sz="2800" dirty="0" smtClean="0"/>
          </a:p>
          <a:p>
            <a:pPr marL="714375" lvl="2" indent="0">
              <a:buNone/>
            </a:pPr>
            <a:endParaRPr lang="en-US" sz="2800" dirty="0" smtClean="0"/>
          </a:p>
          <a:p>
            <a:pPr marL="714375" lvl="2" indent="0">
              <a:buNone/>
            </a:pPr>
            <a:r>
              <a:rPr lang="en-US" sz="2800" dirty="0" err="1"/>
              <a:t>tmp</a:t>
            </a:r>
            <a:r>
              <a:rPr lang="en-US" sz="2800" dirty="0"/>
              <a:t> += </a:t>
            </a:r>
            <a:r>
              <a:rPr lang="en-US" sz="2800" dirty="0" smtClean="0"/>
              <a:t>A[0] + B[0];</a:t>
            </a:r>
            <a:r>
              <a:rPr lang="sk-SK" sz="2800" dirty="0" smtClean="0"/>
              <a:t>	</a:t>
            </a:r>
            <a:endParaRPr lang="en-US" sz="2800" dirty="0" smtClean="0"/>
          </a:p>
          <a:p>
            <a:pPr marL="714375" lvl="2" indent="0">
              <a:buNone/>
            </a:pPr>
            <a:r>
              <a:rPr lang="en-US" sz="2800" dirty="0" smtClean="0"/>
              <a:t>C[0] = </a:t>
            </a:r>
            <a:r>
              <a:rPr lang="sk-SK" sz="2800" dirty="0" err="1" smtClean="0"/>
              <a:t>tmp</a:t>
            </a:r>
            <a:r>
              <a:rPr lang="en-US" sz="2800" dirty="0" smtClean="0"/>
              <a:t>;</a:t>
            </a:r>
          </a:p>
          <a:p>
            <a:pPr marL="714375" lvl="2" indent="0">
              <a:buNone/>
            </a:pPr>
            <a:r>
              <a:rPr lang="en-US" sz="2800" dirty="0" err="1"/>
              <a:t>tmp</a:t>
            </a:r>
            <a:r>
              <a:rPr lang="en-US" sz="2800" dirty="0"/>
              <a:t> &gt;&gt;= </a:t>
            </a:r>
            <a:r>
              <a:rPr lang="en-US" sz="2800" dirty="0" smtClean="0"/>
              <a:t>8;</a:t>
            </a:r>
          </a:p>
          <a:p>
            <a:pPr marL="714375" lvl="2" indent="0">
              <a:buNone/>
            </a:pPr>
            <a:endParaRPr lang="en-US" sz="2800" dirty="0" smtClean="0"/>
          </a:p>
          <a:p>
            <a:pPr marL="714375" lvl="2" indent="0">
              <a:buNone/>
            </a:pPr>
            <a:r>
              <a:rPr lang="en-US" sz="2800" dirty="0" err="1"/>
              <a:t>tmp</a:t>
            </a:r>
            <a:r>
              <a:rPr lang="en-US" sz="2800" dirty="0"/>
              <a:t> += </a:t>
            </a:r>
            <a:r>
              <a:rPr lang="en-US" sz="2800" dirty="0" smtClean="0"/>
              <a:t>A[</a:t>
            </a:r>
            <a:r>
              <a:rPr lang="sk-SK" sz="2800" dirty="0"/>
              <a:t>1</a:t>
            </a:r>
            <a:r>
              <a:rPr lang="en-US" sz="2800" dirty="0" smtClean="0"/>
              <a:t>] </a:t>
            </a:r>
            <a:r>
              <a:rPr lang="en-US" sz="2800" dirty="0"/>
              <a:t>+ </a:t>
            </a:r>
            <a:r>
              <a:rPr lang="en-US" sz="2800" dirty="0" smtClean="0"/>
              <a:t>B[</a:t>
            </a:r>
            <a:r>
              <a:rPr lang="sk-SK" sz="2800" dirty="0" smtClean="0"/>
              <a:t>1</a:t>
            </a:r>
            <a:r>
              <a:rPr lang="en-US" sz="2800" dirty="0" smtClean="0"/>
              <a:t>];</a:t>
            </a:r>
            <a:endParaRPr lang="sk-SK" sz="2800" dirty="0" smtClean="0"/>
          </a:p>
          <a:p>
            <a:pPr marL="714375" lvl="2" indent="0">
              <a:buNone/>
            </a:pPr>
            <a:r>
              <a:rPr lang="en-US" sz="2800" dirty="0" smtClean="0"/>
              <a:t>C[</a:t>
            </a:r>
            <a:r>
              <a:rPr lang="sk-SK" sz="2800" dirty="0"/>
              <a:t>1</a:t>
            </a:r>
            <a:r>
              <a:rPr lang="en-US" sz="2800" dirty="0" smtClean="0"/>
              <a:t>] </a:t>
            </a:r>
            <a:r>
              <a:rPr lang="en-US" sz="2800" dirty="0"/>
              <a:t>= </a:t>
            </a:r>
            <a:r>
              <a:rPr lang="en-US" sz="2800" dirty="0" err="1"/>
              <a:t>tmp</a:t>
            </a:r>
            <a:r>
              <a:rPr lang="en-US" sz="2800" dirty="0"/>
              <a:t> </a:t>
            </a:r>
            <a:r>
              <a:rPr lang="en-US" sz="2800" dirty="0" smtClean="0"/>
              <a:t>;</a:t>
            </a:r>
          </a:p>
          <a:p>
            <a:pPr marL="714375" lvl="2" indent="0">
              <a:buNone/>
            </a:pPr>
            <a:r>
              <a:rPr lang="sk-SK" sz="2800" dirty="0" smtClean="0"/>
              <a:t>...</a:t>
            </a:r>
            <a:endParaRPr lang="en-US" sz="2800" dirty="0"/>
          </a:p>
          <a:p>
            <a:pPr marL="714375" lvl="2" indent="0">
              <a:buNone/>
            </a:pP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Europen,Vranov, 30.9</a:t>
            </a:r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5119906" y="1196752"/>
            <a:ext cx="4315069" cy="584775"/>
            <a:chOff x="5119906" y="2024146"/>
            <a:chExt cx="4315069" cy="584775"/>
          </a:xfrm>
        </p:grpSpPr>
        <p:sp>
          <p:nvSpPr>
            <p:cNvPr id="49" name="TextBox 48"/>
            <p:cNvSpPr txBox="1"/>
            <p:nvPr/>
          </p:nvSpPr>
          <p:spPr>
            <a:xfrm>
              <a:off x="8031327" y="2024146"/>
              <a:ext cx="14036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3200" dirty="0" smtClean="0"/>
                <a:t>A</a:t>
              </a:r>
              <a:endParaRPr lang="sk-SK" sz="3200" dirty="0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5119906" y="2060848"/>
              <a:ext cx="2836470" cy="511373"/>
              <a:chOff x="5119906" y="2060848"/>
              <a:chExt cx="2836470" cy="511373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6560066" y="2060848"/>
                <a:ext cx="1396310" cy="511373"/>
                <a:chOff x="6524600" y="5733256"/>
                <a:chExt cx="1396310" cy="511373"/>
              </a:xfrm>
            </p:grpSpPr>
            <p:sp>
              <p:nvSpPr>
                <p:cNvPr id="43" name="Rectangle 42"/>
                <p:cNvSpPr/>
                <p:nvPr/>
              </p:nvSpPr>
              <p:spPr>
                <a:xfrm>
                  <a:off x="6530472" y="5733256"/>
                  <a:ext cx="1390438" cy="511373"/>
                </a:xfrm>
                <a:prstGeom prst="rect">
                  <a:avLst/>
                </a:prstGeom>
                <a:no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sp>
              <p:nvSpPr>
                <p:cNvPr id="44" name="TextBox 43"/>
                <p:cNvSpPr txBox="1"/>
                <p:nvPr/>
              </p:nvSpPr>
              <p:spPr>
                <a:xfrm>
                  <a:off x="6524600" y="5788887"/>
                  <a:ext cx="136815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 smtClean="0"/>
                    <a:t>1</a:t>
                  </a:r>
                  <a:r>
                    <a:rPr lang="sk-SK" sz="2000" dirty="0" smtClean="0"/>
                    <a:t>10</a:t>
                  </a:r>
                  <a:r>
                    <a:rPr lang="en-US" sz="2000" dirty="0" smtClean="0"/>
                    <a:t>1 0000</a:t>
                  </a:r>
                  <a:endParaRPr lang="sk-SK" sz="20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5119906" y="2060848"/>
                <a:ext cx="1396310" cy="511373"/>
                <a:chOff x="6524600" y="5733256"/>
                <a:chExt cx="1396310" cy="511373"/>
              </a:xfrm>
            </p:grpSpPr>
            <p:sp>
              <p:nvSpPr>
                <p:cNvPr id="26" name="Rectangle 25"/>
                <p:cNvSpPr/>
                <p:nvPr/>
              </p:nvSpPr>
              <p:spPr>
                <a:xfrm>
                  <a:off x="6530472" y="5733256"/>
                  <a:ext cx="1390438" cy="511373"/>
                </a:xfrm>
                <a:prstGeom prst="rect">
                  <a:avLst/>
                </a:prstGeom>
                <a:no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6524600" y="5788887"/>
                  <a:ext cx="136815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 smtClean="0"/>
                    <a:t>1</a:t>
                  </a:r>
                  <a:r>
                    <a:rPr lang="sk-SK" sz="2000" dirty="0" smtClean="0"/>
                    <a:t>10</a:t>
                  </a:r>
                  <a:r>
                    <a:rPr lang="en-US" sz="2000" dirty="0" smtClean="0"/>
                    <a:t>1 0001</a:t>
                  </a:r>
                  <a:endParaRPr lang="sk-SK" sz="2000" dirty="0"/>
                </a:p>
              </p:txBody>
            </p:sp>
          </p:grpSp>
        </p:grpSp>
      </p:grpSp>
      <p:grpSp>
        <p:nvGrpSpPr>
          <p:cNvPr id="36" name="Group 35"/>
          <p:cNvGrpSpPr/>
          <p:nvPr/>
        </p:nvGrpSpPr>
        <p:grpSpPr>
          <a:xfrm>
            <a:off x="5148064" y="1836113"/>
            <a:ext cx="4315069" cy="584775"/>
            <a:chOff x="5119906" y="2024146"/>
            <a:chExt cx="4315069" cy="584775"/>
          </a:xfrm>
        </p:grpSpPr>
        <p:sp>
          <p:nvSpPr>
            <p:cNvPr id="37" name="TextBox 36"/>
            <p:cNvSpPr txBox="1"/>
            <p:nvPr/>
          </p:nvSpPr>
          <p:spPr>
            <a:xfrm>
              <a:off x="8031327" y="2024146"/>
              <a:ext cx="14036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B</a:t>
              </a:r>
              <a:endParaRPr lang="sk-SK" sz="3200" dirty="0"/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5119906" y="2060848"/>
              <a:ext cx="2836470" cy="511373"/>
              <a:chOff x="5119906" y="2060848"/>
              <a:chExt cx="2836470" cy="511373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6560066" y="2060848"/>
                <a:ext cx="1396310" cy="511373"/>
                <a:chOff x="6524600" y="5733256"/>
                <a:chExt cx="1396310" cy="511373"/>
              </a:xfrm>
            </p:grpSpPr>
            <p:sp>
              <p:nvSpPr>
                <p:cNvPr id="60" name="Rectangle 59"/>
                <p:cNvSpPr/>
                <p:nvPr/>
              </p:nvSpPr>
              <p:spPr>
                <a:xfrm>
                  <a:off x="6530472" y="5733256"/>
                  <a:ext cx="1390438" cy="511373"/>
                </a:xfrm>
                <a:prstGeom prst="rect">
                  <a:avLst/>
                </a:prstGeom>
                <a:no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sp>
              <p:nvSpPr>
                <p:cNvPr id="61" name="TextBox 60"/>
                <p:cNvSpPr txBox="1"/>
                <p:nvPr/>
              </p:nvSpPr>
              <p:spPr>
                <a:xfrm>
                  <a:off x="6524600" y="5788887"/>
                  <a:ext cx="136815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 smtClean="0"/>
                    <a:t>1</a:t>
                  </a:r>
                  <a:r>
                    <a:rPr lang="sk-SK" sz="2000" dirty="0" smtClean="0"/>
                    <a:t>10</a:t>
                  </a:r>
                  <a:r>
                    <a:rPr lang="en-US" sz="2000" dirty="0" smtClean="0"/>
                    <a:t>1 0000</a:t>
                  </a:r>
                  <a:endParaRPr lang="sk-SK" sz="2000" dirty="0"/>
                </a:p>
              </p:txBody>
            </p:sp>
          </p:grpSp>
          <p:grpSp>
            <p:nvGrpSpPr>
              <p:cNvPr id="50" name="Group 49"/>
              <p:cNvGrpSpPr/>
              <p:nvPr/>
            </p:nvGrpSpPr>
            <p:grpSpPr>
              <a:xfrm>
                <a:off x="5119906" y="2060848"/>
                <a:ext cx="1446032" cy="511373"/>
                <a:chOff x="6524600" y="5733256"/>
                <a:chExt cx="1446032" cy="511373"/>
              </a:xfrm>
            </p:grpSpPr>
            <p:sp>
              <p:nvSpPr>
                <p:cNvPr id="53" name="Rectangle 52"/>
                <p:cNvSpPr/>
                <p:nvPr/>
              </p:nvSpPr>
              <p:spPr>
                <a:xfrm>
                  <a:off x="6530472" y="5733256"/>
                  <a:ext cx="1390438" cy="511373"/>
                </a:xfrm>
                <a:prstGeom prst="rect">
                  <a:avLst/>
                </a:prstGeom>
                <a:no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sk-SK"/>
                </a:p>
              </p:txBody>
            </p:sp>
            <p:sp>
              <p:nvSpPr>
                <p:cNvPr id="59" name="TextBox 58"/>
                <p:cNvSpPr txBox="1"/>
                <p:nvPr/>
              </p:nvSpPr>
              <p:spPr>
                <a:xfrm>
                  <a:off x="6524600" y="5788887"/>
                  <a:ext cx="1446032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000" dirty="0" smtClean="0"/>
                    <a:t>0101 0010</a:t>
                  </a:r>
                  <a:endParaRPr lang="sk-SK" sz="2000" dirty="0"/>
                </a:p>
              </p:txBody>
            </p:sp>
          </p:grpSp>
        </p:grpSp>
      </p:grpSp>
      <p:grpSp>
        <p:nvGrpSpPr>
          <p:cNvPr id="7" name="Group 6"/>
          <p:cNvGrpSpPr/>
          <p:nvPr/>
        </p:nvGrpSpPr>
        <p:grpSpPr>
          <a:xfrm>
            <a:off x="6537780" y="3265845"/>
            <a:ext cx="2831365" cy="584775"/>
            <a:chOff x="6537780" y="3265845"/>
            <a:chExt cx="2831365" cy="584775"/>
          </a:xfrm>
        </p:grpSpPr>
        <p:sp>
          <p:nvSpPr>
            <p:cNvPr id="35" name="TextBox 34"/>
            <p:cNvSpPr txBox="1"/>
            <p:nvPr/>
          </p:nvSpPr>
          <p:spPr>
            <a:xfrm>
              <a:off x="7965497" y="3265845"/>
              <a:ext cx="14036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C</a:t>
              </a:r>
              <a:endParaRPr lang="sk-SK" sz="3200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537780" y="3302545"/>
              <a:ext cx="1390438" cy="511373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588224" y="3316922"/>
              <a:ext cx="13681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0</a:t>
              </a:r>
              <a:r>
                <a:rPr lang="sk-SK" sz="2000" dirty="0" smtClean="0"/>
                <a:t>1</a:t>
              </a:r>
              <a:r>
                <a:rPr lang="en-US" sz="2000" dirty="0" smtClean="0"/>
                <a:t>10 0000</a:t>
              </a:r>
              <a:endParaRPr lang="sk-SK" sz="20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903882" y="1489140"/>
            <a:ext cx="4484300" cy="1776705"/>
            <a:chOff x="4903882" y="1489140"/>
            <a:chExt cx="4484300" cy="1776705"/>
          </a:xfrm>
        </p:grpSpPr>
        <p:grpSp>
          <p:nvGrpSpPr>
            <p:cNvPr id="39" name="Group 38"/>
            <p:cNvGrpSpPr/>
            <p:nvPr/>
          </p:nvGrpSpPr>
          <p:grpSpPr>
            <a:xfrm>
              <a:off x="4903882" y="2708920"/>
              <a:ext cx="3052494" cy="511373"/>
              <a:chOff x="6524600" y="5733256"/>
              <a:chExt cx="1396310" cy="511373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6530472" y="5733256"/>
                <a:ext cx="1390438" cy="511373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6524600" y="5788887"/>
                <a:ext cx="139213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k-SK" sz="2000" dirty="0" smtClean="0"/>
                  <a:t>... 0000 0001 </a:t>
                </a:r>
                <a:r>
                  <a:rPr lang="en-US" sz="2000" dirty="0" smtClean="0"/>
                  <a:t> 0110 0000</a:t>
                </a:r>
                <a:endParaRPr lang="sk-SK" sz="2000" dirty="0"/>
              </a:p>
            </p:txBody>
          </p:sp>
        </p:grpSp>
        <p:cxnSp>
          <p:nvCxnSpPr>
            <p:cNvPr id="15" name="Straight Arrow Connector 14"/>
            <p:cNvCxnSpPr/>
            <p:nvPr/>
          </p:nvCxnSpPr>
          <p:spPr>
            <a:xfrm>
              <a:off x="7244142" y="1489140"/>
              <a:ext cx="0" cy="147546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7984534" y="2681070"/>
              <a:ext cx="14036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3200" dirty="0" err="1" smtClean="0"/>
                <a:t>tmp</a:t>
              </a:r>
              <a:endParaRPr lang="sk-SK" sz="3200" dirty="0"/>
            </a:p>
          </p:txBody>
        </p:sp>
      </p:grpSp>
      <p:cxnSp>
        <p:nvCxnSpPr>
          <p:cNvPr id="71" name="Straight Arrow Connector 70"/>
          <p:cNvCxnSpPr/>
          <p:nvPr/>
        </p:nvCxnSpPr>
        <p:spPr>
          <a:xfrm flipH="1">
            <a:off x="5803982" y="1626447"/>
            <a:ext cx="6594" cy="30986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4572000" y="4725144"/>
            <a:ext cx="3347864" cy="584775"/>
            <a:chOff x="4572000" y="4788441"/>
            <a:chExt cx="3347864" cy="584775"/>
          </a:xfrm>
        </p:grpSpPr>
        <p:grpSp>
          <p:nvGrpSpPr>
            <p:cNvPr id="9" name="Group 8"/>
            <p:cNvGrpSpPr/>
            <p:nvPr/>
          </p:nvGrpSpPr>
          <p:grpSpPr>
            <a:xfrm>
              <a:off x="4572000" y="4861843"/>
              <a:ext cx="2448272" cy="511373"/>
              <a:chOff x="4355976" y="4861843"/>
              <a:chExt cx="2448272" cy="511373"/>
            </a:xfrm>
          </p:grpSpPr>
          <p:sp>
            <p:nvSpPr>
              <p:cNvPr id="67" name="Rectangle 66"/>
              <p:cNvSpPr/>
              <p:nvPr/>
            </p:nvSpPr>
            <p:spPr>
              <a:xfrm>
                <a:off x="4355976" y="4861843"/>
                <a:ext cx="1966502" cy="511373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k-SK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4788024" y="4901098"/>
                <a:ext cx="201622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k-SK" sz="2000" dirty="0" smtClean="0"/>
                  <a:t>...</a:t>
                </a:r>
                <a:r>
                  <a:rPr lang="en-US" sz="2000" dirty="0" smtClean="0"/>
                  <a:t>0010 0101</a:t>
                </a:r>
                <a:endParaRPr lang="sk-SK" sz="2000" dirty="0"/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6516216" y="4788441"/>
              <a:ext cx="14036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k-SK" sz="3200" dirty="0" err="1" smtClean="0"/>
                <a:t>tmp</a:t>
              </a:r>
              <a:endParaRPr lang="sk-SK" sz="3200" dirty="0"/>
            </a:p>
          </p:txBody>
        </p:sp>
      </p:grpSp>
      <p:cxnSp>
        <p:nvCxnSpPr>
          <p:cNvPr id="16" name="Straight Connector 15"/>
          <p:cNvCxnSpPr>
            <a:stCxn id="40" idx="0"/>
          </p:cNvCxnSpPr>
          <p:nvPr/>
        </p:nvCxnSpPr>
        <p:spPr>
          <a:xfrm>
            <a:off x="6436548" y="2708920"/>
            <a:ext cx="1519828" cy="466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40" idx="2"/>
          </p:cNvCxnSpPr>
          <p:nvPr/>
        </p:nvCxnSpPr>
        <p:spPr>
          <a:xfrm flipV="1">
            <a:off x="6436548" y="2764552"/>
            <a:ext cx="1483316" cy="45574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6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4224</TotalTime>
  <Words>1068</Words>
  <Application>Microsoft Office PowerPoint</Application>
  <PresentationFormat>On-screen Show (4:3)</PresentationFormat>
  <Paragraphs>386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Motiv systému Office</vt:lpstr>
      <vt:lpstr>Optimalizácia numerických operácií používaných pri šifrovaní</vt:lpstr>
      <vt:lpstr>Motivácia –  optimalizácia RSA</vt:lpstr>
      <vt:lpstr>Prehľad</vt:lpstr>
      <vt:lpstr>Veľké čísla -  jednoducho a efektívne</vt:lpstr>
      <vt:lpstr>Klasické (školské) násobenie</vt:lpstr>
      <vt:lpstr>Klasické násobenie</vt:lpstr>
      <vt:lpstr>Sčítanie a prenos carry bitu</vt:lpstr>
      <vt:lpstr>Sčítanie a väčší typ</vt:lpstr>
      <vt:lpstr>Sčítanie a väčší typ</vt:lpstr>
      <vt:lpstr>Sčítanie a prenos carry bitu (unsigned char)</vt:lpstr>
      <vt:lpstr>Optimalizované násobenia – všeobecná idea</vt:lpstr>
      <vt:lpstr>Násobenie</vt:lpstr>
      <vt:lpstr>Karatsubovo násobenie - idea</vt:lpstr>
      <vt:lpstr>Karatsubovo násobenie - rekurzia</vt:lpstr>
      <vt:lpstr>Implementácia</vt:lpstr>
      <vt:lpstr>Implementácia: funkcie</vt:lpstr>
      <vt:lpstr>Výpočet midle</vt:lpstr>
      <vt:lpstr>Výpočet midle</vt:lpstr>
      <vt:lpstr>Toom Cook</vt:lpstr>
      <vt:lpstr>Toom Cook3</vt:lpstr>
      <vt:lpstr>Toom Cook3</vt:lpstr>
      <vt:lpstr>Toom Cook3</vt:lpstr>
      <vt:lpstr>Porovnanie</vt:lpstr>
      <vt:lpstr>Modulárne násobenie </vt:lpstr>
      <vt:lpstr>Modulárne násobenie</vt:lpstr>
      <vt:lpstr>Modulovanie</vt:lpstr>
      <vt:lpstr>Montgomeryho procedúra</vt:lpstr>
      <vt:lpstr>Montgomeryho násobenie</vt:lpstr>
      <vt:lpstr>PowerPoint Presentation</vt:lpstr>
    </vt:vector>
  </TitlesOfParts>
  <Company>Omega Design,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marek</cp:lastModifiedBy>
  <cp:revision>755</cp:revision>
  <cp:lastPrinted>2012-09-10T13:56:59Z</cp:lastPrinted>
  <dcterms:created xsi:type="dcterms:W3CDTF">2012-06-27T07:21:19Z</dcterms:created>
  <dcterms:modified xsi:type="dcterms:W3CDTF">2013-09-30T09:52:36Z</dcterms:modified>
</cp:coreProperties>
</file>