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37"/>
  </p:notesMasterIdLst>
  <p:sldIdLst>
    <p:sldId id="256" r:id="rId2"/>
    <p:sldId id="257" r:id="rId3"/>
    <p:sldId id="261" r:id="rId4"/>
    <p:sldId id="284" r:id="rId5"/>
    <p:sldId id="285" r:id="rId6"/>
    <p:sldId id="282" r:id="rId7"/>
    <p:sldId id="286" r:id="rId8"/>
    <p:sldId id="283" r:id="rId9"/>
    <p:sldId id="287" r:id="rId10"/>
    <p:sldId id="292" r:id="rId11"/>
    <p:sldId id="293" r:id="rId12"/>
    <p:sldId id="270" r:id="rId13"/>
    <p:sldId id="288" r:id="rId14"/>
    <p:sldId id="290" r:id="rId15"/>
    <p:sldId id="296" r:id="rId16"/>
    <p:sldId id="278" r:id="rId17"/>
    <p:sldId id="301" r:id="rId18"/>
    <p:sldId id="304" r:id="rId19"/>
    <p:sldId id="305" r:id="rId20"/>
    <p:sldId id="279" r:id="rId21"/>
    <p:sldId id="303" r:id="rId22"/>
    <p:sldId id="258" r:id="rId23"/>
    <p:sldId id="309" r:id="rId24"/>
    <p:sldId id="312" r:id="rId25"/>
    <p:sldId id="260" r:id="rId26"/>
    <p:sldId id="308" r:id="rId27"/>
    <p:sldId id="307" r:id="rId28"/>
    <p:sldId id="281" r:id="rId29"/>
    <p:sldId id="313" r:id="rId30"/>
    <p:sldId id="289" r:id="rId31"/>
    <p:sldId id="314" r:id="rId32"/>
    <p:sldId id="315" r:id="rId33"/>
    <p:sldId id="306" r:id="rId34"/>
    <p:sldId id="310" r:id="rId35"/>
    <p:sldId id="316" r:id="rId36"/>
  </p:sldIdLst>
  <p:sldSz cx="12192000" cy="6858000"/>
  <p:notesSz cx="6881813" cy="100028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30" autoAdjust="0"/>
    <p:restoredTop sz="60440" autoAdjust="0"/>
  </p:normalViewPr>
  <p:slideViewPr>
    <p:cSldViewPr snapToGrid="0">
      <p:cViewPr varScale="1">
        <p:scale>
          <a:sx n="59" d="100"/>
          <a:sy n="59" d="100"/>
        </p:scale>
        <p:origin x="123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267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501879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501879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r">
              <a:defRPr sz="1300"/>
            </a:lvl1pPr>
          </a:lstStyle>
          <a:p>
            <a:fld id="{EBE0623E-3D32-4AA0-9FAA-6F497D95A1FD}" type="datetimeFigureOut">
              <a:rPr lang="cs-CZ" smtClean="0"/>
              <a:t>7.10.2014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2913" y="1250950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78" tIns="48239" rIns="96478" bIns="48239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813866"/>
            <a:ext cx="5505450" cy="3938617"/>
          </a:xfrm>
          <a:prstGeom prst="rect">
            <a:avLst/>
          </a:prstGeom>
        </p:spPr>
        <p:txBody>
          <a:bodyPr vert="horz" lIns="96478" tIns="48239" rIns="96478" bIns="4823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00961"/>
            <a:ext cx="2982119" cy="501878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9500961"/>
            <a:ext cx="2982119" cy="501878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r">
              <a:defRPr sz="1300"/>
            </a:lvl1pPr>
          </a:lstStyle>
          <a:p>
            <a:fld id="{8872731A-84CE-46D7-B25F-5A2624B46B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5048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800" dirty="0" smtClean="0"/>
              <a:t>Bezkontaktní platební karty mají za sebou již deset</a:t>
            </a:r>
            <a:r>
              <a:rPr lang="cs-CZ" sz="1800" baseline="0" dirty="0" smtClean="0"/>
              <a:t> </a:t>
            </a:r>
            <a:r>
              <a:rPr lang="cs-CZ" sz="1800" dirty="0" smtClean="0"/>
              <a:t>let své existence.</a:t>
            </a:r>
            <a:r>
              <a:rPr lang="cs-CZ" sz="1800" baseline="0" dirty="0" smtClean="0"/>
              <a:t> Na našem trhu jsou čtvrtým rokem, ale závratné oslavy se nekonají a stále přetrvává nedostatečná informovanost a ní související důvěra v tuto technologii. Proč a jak to vlastně s technologií vypadá? Na související otázky se pokusí přednáška odpovědět</a:t>
            </a:r>
            <a:r>
              <a:rPr lang="cs-CZ" sz="1800" baseline="0" dirty="0" smtClean="0"/>
              <a:t>.</a:t>
            </a:r>
            <a:endParaRPr lang="cs-CZ" sz="18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2731A-84CE-46D7-B25F-5A2624B46BB1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1447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 READ RECORDS Processing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restrictions</a:t>
            </a:r>
            <a:endParaRPr lang="cs-CZ" baseline="0" dirty="0" smtClean="0"/>
          </a:p>
          <a:p>
            <a:r>
              <a:rPr lang="cs-CZ" baseline="0" dirty="0" smtClean="0"/>
              <a:t>Místo VERIFY může být Online PIN, podpis se řeší terminálem až po online schválení vydavatelem.</a:t>
            </a:r>
          </a:p>
          <a:p>
            <a:r>
              <a:rPr lang="cs-CZ" baseline="0" dirty="0" smtClean="0"/>
              <a:t>Pozn. Critical </a:t>
            </a:r>
            <a:r>
              <a:rPr lang="en-US" baseline="0" dirty="0" smtClean="0"/>
              <a:t>I</a:t>
            </a:r>
            <a:r>
              <a:rPr lang="cs-CZ" baseline="0" dirty="0" err="1" smtClean="0"/>
              <a:t>ssuer</a:t>
            </a:r>
            <a:r>
              <a:rPr lang="cs-CZ" baseline="0" dirty="0" smtClean="0"/>
              <a:t> Scripts mohou být vykonány před druhým generováním kryptogramu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2731A-84CE-46D7-B25F-5A2624B46BB1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7017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E4B64D-5A36-4E6D-82A2-7C35D0AB0049}" type="slidenum">
              <a:rPr lang="en-US"/>
              <a:pPr/>
              <a:t>11</a:t>
            </a:fld>
            <a:endParaRPr lang="en-US"/>
          </a:p>
        </p:txBody>
      </p:sp>
      <p:sp>
        <p:nvSpPr>
          <p:cNvPr id="466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9938"/>
            <a:ext cx="6853238" cy="3856037"/>
          </a:xfrm>
          <a:ln/>
        </p:spPr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3669" y="4883330"/>
            <a:ext cx="5709356" cy="4628050"/>
          </a:xfrm>
        </p:spPr>
        <p:txBody>
          <a:bodyPr/>
          <a:lstStyle/>
          <a:p>
            <a:pPr marL="117248" indent="-117248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22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9F7096-F7F5-41F7-A0CA-82DED92CB54A}" type="slidenum">
              <a:rPr lang="en-US"/>
              <a:pPr/>
              <a:t>12</a:t>
            </a:fld>
            <a:endParaRPr lang="en-US"/>
          </a:p>
        </p:txBody>
      </p:sp>
      <p:sp>
        <p:nvSpPr>
          <p:cNvPr id="464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9938"/>
            <a:ext cx="6853238" cy="3856037"/>
          </a:xfrm>
          <a:ln/>
        </p:spPr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3669" y="4883330"/>
            <a:ext cx="5709356" cy="4628050"/>
          </a:xfrm>
        </p:spPr>
        <p:txBody>
          <a:bodyPr/>
          <a:lstStyle/>
          <a:p>
            <a:pPr marL="360119" lvl="1" indent="-122273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8209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Technologie</a:t>
            </a:r>
            <a:r>
              <a:rPr lang="cs-CZ" baseline="0" dirty="0" smtClean="0"/>
              <a:t> </a:t>
            </a:r>
            <a:r>
              <a:rPr lang="en-US" baseline="0" dirty="0" smtClean="0"/>
              <a:t>z </a:t>
            </a:r>
            <a:r>
              <a:rPr lang="en-US" baseline="0" dirty="0" err="1" smtClean="0"/>
              <a:t>definici</a:t>
            </a:r>
            <a:r>
              <a:rPr lang="en-US" baseline="0" dirty="0" smtClean="0"/>
              <a:t> </a:t>
            </a:r>
            <a:r>
              <a:rPr lang="cs-CZ" baseline="0" dirty="0" smtClean="0"/>
              <a:t>umožňuje i statické kódy CVC3</a:t>
            </a:r>
            <a:r>
              <a:rPr lang="en-US" baseline="0" dirty="0" smtClean="0"/>
              <a:t>, pop</a:t>
            </a:r>
            <a:r>
              <a:rPr lang="cs-CZ" baseline="0" dirty="0" smtClean="0"/>
              <a:t>ř. nulové </a:t>
            </a:r>
            <a:r>
              <a:rPr lang="cs-CZ" baseline="0" dirty="0" err="1" smtClean="0"/>
              <a:t>nUN</a:t>
            </a:r>
            <a:r>
              <a:rPr lang="en-US" baseline="0" dirty="0" smtClean="0"/>
              <a:t>!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2731A-84CE-46D7-B25F-5A2624B46BB1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2992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Celá komunikace musí proběhnout</a:t>
            </a:r>
            <a:r>
              <a:rPr lang="cs-CZ" baseline="0" dirty="0" smtClean="0"/>
              <a:t> v časovém limitu 300ms, v realitě je mnohem rychlejší. Rychlost je mj. závislá na výrobci čipu a délce klíčů.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2731A-84CE-46D7-B25F-5A2624B46BB1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1338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9F7096-F7F5-41F7-A0CA-82DED92CB54A}" type="slidenum">
              <a:rPr lang="en-US"/>
              <a:pPr/>
              <a:t>15</a:t>
            </a:fld>
            <a:endParaRPr lang="en-US"/>
          </a:p>
        </p:txBody>
      </p:sp>
      <p:sp>
        <p:nvSpPr>
          <p:cNvPr id="464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9938"/>
            <a:ext cx="6853238" cy="3856037"/>
          </a:xfrm>
          <a:ln/>
        </p:spPr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3669" y="4883330"/>
            <a:ext cx="5709356" cy="4628050"/>
          </a:xfrm>
        </p:spPr>
        <p:txBody>
          <a:bodyPr/>
          <a:lstStyle/>
          <a:p>
            <a:pPr marL="360119" lvl="1" indent="-122273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5116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4783">
              <a:defRPr/>
            </a:pPr>
            <a:r>
              <a:rPr lang="cs-CZ" dirty="0" smtClean="0">
                <a:solidFill>
                  <a:srgbClr val="00B0F0"/>
                </a:solidFill>
              </a:rPr>
              <a:t>Mělo by být </a:t>
            </a:r>
            <a:r>
              <a:rPr lang="cs-CZ" dirty="0" smtClean="0"/>
              <a:t>personalizováno bez Cardholder name</a:t>
            </a:r>
          </a:p>
          <a:p>
            <a:r>
              <a:rPr lang="en-US" dirty="0" smtClean="0"/>
              <a:t>ISO 14443</a:t>
            </a:r>
            <a:endParaRPr lang="cs-CZ" dirty="0" smtClean="0"/>
          </a:p>
          <a:p>
            <a:pPr defTabSz="964783">
              <a:defRPr/>
            </a:pPr>
            <a:r>
              <a:rPr lang="en-US" dirty="0" smtClean="0"/>
              <a:t>qVSDC </a:t>
            </a:r>
            <a:r>
              <a:rPr lang="en-US" dirty="0" err="1" smtClean="0"/>
              <a:t>vyu</a:t>
            </a:r>
            <a:r>
              <a:rPr lang="cs-CZ" dirty="0" err="1" smtClean="0"/>
              <a:t>žívá</a:t>
            </a:r>
            <a:r>
              <a:rPr lang="cs-CZ" dirty="0" smtClean="0"/>
              <a:t> části EMV např. DDA, klíče, čítače a risk analýzu</a:t>
            </a:r>
          </a:p>
          <a:p>
            <a:pPr defTabSz="964783">
              <a:defRPr/>
            </a:pPr>
            <a:r>
              <a:rPr lang="cs-CZ" dirty="0" smtClean="0"/>
              <a:t>Bez CVM, bez SDA, generuje ARQC a/nebo TC jako kontaktní VSDC</a:t>
            </a:r>
          </a:p>
          <a:p>
            <a:pPr defTabSz="964783">
              <a:defRPr/>
            </a:pPr>
            <a:r>
              <a:rPr lang="cs-CZ" dirty="0" smtClean="0"/>
              <a:t>Parametry: limit jedné transakce, kumulativní limity, čítače pro </a:t>
            </a:r>
            <a:r>
              <a:rPr lang="cs-CZ" sz="1700" dirty="0">
                <a:solidFill>
                  <a:srgbClr val="00B0F0"/>
                </a:solidFill>
              </a:rPr>
              <a:t>vyžádání či vynucení kontaktní transakce </a:t>
            </a:r>
          </a:p>
          <a:p>
            <a:pPr defTabSz="964783">
              <a:defRPr/>
            </a:pPr>
            <a:r>
              <a:rPr lang="cs-CZ" dirty="0" smtClean="0"/>
              <a:t>Track my měl</a:t>
            </a:r>
            <a:r>
              <a:rPr lang="cs-CZ" baseline="0" dirty="0" smtClean="0"/>
              <a:t> obsahovat </a:t>
            </a:r>
            <a:r>
              <a:rPr lang="cs-CZ" baseline="0" dirty="0" err="1" smtClean="0"/>
              <a:t>iCVV</a:t>
            </a:r>
            <a:r>
              <a:rPr lang="cs-CZ" baseline="0" dirty="0" smtClean="0"/>
              <a:t> (či </a:t>
            </a:r>
            <a:r>
              <a:rPr lang="cs-CZ" baseline="0" dirty="0" err="1" smtClean="0"/>
              <a:t>placeholder</a:t>
            </a:r>
            <a:r>
              <a:rPr lang="cs-CZ" baseline="0" dirty="0" smtClean="0"/>
              <a:t>) jiné od CVV použitého na magnetické pásce</a:t>
            </a:r>
            <a:endParaRPr lang="cs-CZ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2731A-84CE-46D7-B25F-5A2624B46BB1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6160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Minimalizuje</a:t>
            </a:r>
            <a:r>
              <a:rPr lang="cs-CZ" baseline="0" dirty="0" smtClean="0"/>
              <a:t> množství příkazů mezi terminálem a kartou a redukuje tak čas potřebný k transakci. </a:t>
            </a:r>
          </a:p>
          <a:p>
            <a:r>
              <a:rPr lang="cs-CZ" baseline="0" dirty="0" smtClean="0"/>
              <a:t>Nabízí offline data autentizaci (fDDA) i online autentizaci karty pomocí CVN 10, CVN 17 nebo CVN 18.</a:t>
            </a:r>
          </a:p>
          <a:p>
            <a:r>
              <a:rPr lang="cs-CZ" baseline="0" dirty="0" smtClean="0"/>
              <a:t>Pozn. ODA může </a:t>
            </a:r>
            <a:r>
              <a:rPr lang="cs-CZ" baseline="0" dirty="0" err="1" smtClean="0"/>
              <a:t>issuer</a:t>
            </a:r>
            <a:r>
              <a:rPr lang="cs-CZ" baseline="0" dirty="0" smtClean="0"/>
              <a:t> na kartě </a:t>
            </a:r>
            <a:r>
              <a:rPr lang="cs-CZ" baseline="0" dirty="0" err="1" smtClean="0"/>
              <a:t>volitělně</a:t>
            </a:r>
            <a:r>
              <a:rPr lang="cs-CZ" baseline="0" dirty="0" smtClean="0"/>
              <a:t> aktivovat i pro online transakce.</a:t>
            </a:r>
            <a:endParaRPr lang="cs-CZ" dirty="0" smtClean="0"/>
          </a:p>
          <a:p>
            <a:r>
              <a:rPr lang="cs-CZ" dirty="0" smtClean="0"/>
              <a:t>Issuer Update provede</a:t>
            </a:r>
            <a:r>
              <a:rPr lang="cs-CZ" baseline="0" dirty="0" smtClean="0"/>
              <a:t> Select a pro ověření karta využije hodnoty z poslední transakce, vyžaduje CVN 18.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2731A-84CE-46D7-B25F-5A2624B46BB1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11467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Issuer Update provede</a:t>
            </a:r>
            <a:r>
              <a:rPr lang="cs-CZ" baseline="0" dirty="0" smtClean="0"/>
              <a:t> Select a pro ověření karta využije hodnoty z poslední transakce.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2731A-84CE-46D7-B25F-5A2624B46BB1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8387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Issuer Update provede</a:t>
            </a:r>
            <a:r>
              <a:rPr lang="cs-CZ" baseline="0" dirty="0" smtClean="0"/>
              <a:t> Select a pro ověření karta využije hodnoty z poslední transakce.</a:t>
            </a:r>
          </a:p>
          <a:p>
            <a:r>
              <a:rPr lang="cs-CZ" baseline="0" dirty="0" smtClean="0"/>
              <a:t>Při offline transakci jsou prostřednictvím fDDA podepsány statická i následující dynamická data:</a:t>
            </a:r>
          </a:p>
          <a:p>
            <a:r>
              <a:rPr lang="cs-CZ" baseline="0" dirty="0" smtClean="0"/>
              <a:t>UN (reader), částka, kód měny, UN (karty).</a:t>
            </a:r>
          </a:p>
          <a:p>
            <a:r>
              <a:rPr lang="cs-CZ" baseline="0" dirty="0" smtClean="0"/>
              <a:t>fDDA vráceno již při GPO, čímž klesá riziko jeho chybného načtení při vyjmutí karty z pole (max. se nepodaří načíst všechna statická data)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2731A-84CE-46D7-B25F-5A2624B46BB1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4551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 přednášce se soustředíme jen na nejčastěji</a:t>
            </a:r>
            <a:r>
              <a:rPr lang="cs-CZ" baseline="0" dirty="0" smtClean="0"/>
              <a:t> používané karty, tzn. od asociací VISA a Mastercard, které tvoří 97</a:t>
            </a:r>
            <a:r>
              <a:rPr lang="en-US" baseline="0" dirty="0" smtClean="0"/>
              <a:t>% v</a:t>
            </a:r>
            <a:r>
              <a:rPr lang="cs-CZ" baseline="0" dirty="0" smtClean="0"/>
              <a:t>šech karet vydávaných u nás. V zahraničí existují další jako je </a:t>
            </a:r>
            <a:r>
              <a:rPr lang="cs-CZ" baseline="0" dirty="0" err="1" smtClean="0"/>
              <a:t>American</a:t>
            </a:r>
            <a:r>
              <a:rPr lang="cs-CZ" baseline="0" dirty="0" smtClean="0"/>
              <a:t> Express (</a:t>
            </a:r>
            <a:r>
              <a:rPr lang="cs-CZ" baseline="0" dirty="0" err="1" smtClean="0"/>
              <a:t>ExpressPay</a:t>
            </a:r>
            <a:r>
              <a:rPr lang="cs-CZ" baseline="0" dirty="0" smtClean="0"/>
              <a:t>), </a:t>
            </a:r>
            <a:r>
              <a:rPr lang="cs-CZ" baseline="0" dirty="0" err="1" smtClean="0"/>
              <a:t>Diners</a:t>
            </a:r>
            <a:r>
              <a:rPr lang="cs-CZ" baseline="0" dirty="0" smtClean="0"/>
              <a:t> Club </a:t>
            </a:r>
            <a:r>
              <a:rPr lang="en-US" baseline="0" dirty="0" smtClean="0"/>
              <a:t>&amp;</a:t>
            </a:r>
            <a:r>
              <a:rPr lang="cs-CZ" baseline="0" dirty="0" smtClean="0"/>
              <a:t> Discover </a:t>
            </a:r>
            <a:r>
              <a:rPr lang="cs-CZ" baseline="0" dirty="0" err="1" smtClean="0"/>
              <a:t>Financial</a:t>
            </a:r>
            <a:r>
              <a:rPr lang="cs-CZ" baseline="0" dirty="0" smtClean="0"/>
              <a:t> (ZIP) či japonská  JCB (Japan Credit </a:t>
            </a:r>
            <a:r>
              <a:rPr lang="cs-CZ" baseline="0" dirty="0" err="1" smtClean="0"/>
              <a:t>Bureau</a:t>
            </a:r>
            <a:r>
              <a:rPr lang="cs-CZ" baseline="0" dirty="0" smtClean="0"/>
              <a:t>) a </a:t>
            </a:r>
            <a:r>
              <a:rPr lang="cs-CZ" baseline="0" dirty="0" err="1" smtClean="0"/>
              <a:t>China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UnionPay</a:t>
            </a:r>
            <a:r>
              <a:rPr lang="cs-CZ" baseline="0" dirty="0" smtClean="0"/>
              <a:t>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2731A-84CE-46D7-B25F-5A2624B46BB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87791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4783">
              <a:defRPr/>
            </a:pPr>
            <a:r>
              <a:rPr lang="cs-CZ" dirty="0" smtClean="0"/>
              <a:t>MSD vyžadováno pro globální akceptovatelnost – bez čítačů, bez CVM, vždy online. Personalizováno bez Cardholder name</a:t>
            </a:r>
          </a:p>
          <a:p>
            <a:pPr defTabSz="964783">
              <a:defRPr/>
            </a:pPr>
            <a:endParaRPr lang="cs-CZ" dirty="0" smtClean="0"/>
          </a:p>
          <a:p>
            <a:pPr defTabSz="964783">
              <a:defRPr/>
            </a:pPr>
            <a:r>
              <a:rPr lang="cs-CZ" dirty="0" smtClean="0"/>
              <a:t>Jeden společný ATC inkrementovaný při každé transakci =</a:t>
            </a:r>
            <a:r>
              <a:rPr lang="en-US" dirty="0" smtClean="0"/>
              <a:t>&gt;dCVV </a:t>
            </a:r>
            <a:r>
              <a:rPr lang="cs-CZ" dirty="0" smtClean="0"/>
              <a:t>a nebo </a:t>
            </a:r>
            <a:r>
              <a:rPr lang="en-US" dirty="0" smtClean="0"/>
              <a:t>CVN 17</a:t>
            </a:r>
            <a:r>
              <a:rPr lang="cs-CZ" dirty="0" smtClean="0"/>
              <a:t>. ATC má fixně</a:t>
            </a:r>
            <a:r>
              <a:rPr lang="cs-CZ" baseline="0" dirty="0" smtClean="0"/>
              <a:t> 4 BCD cifry.</a:t>
            </a:r>
            <a:endParaRPr lang="cs-CZ" dirty="0" smtClean="0"/>
          </a:p>
          <a:p>
            <a:pPr defTabSz="964783">
              <a:defRPr/>
            </a:pPr>
            <a:r>
              <a:rPr lang="en-US" dirty="0" smtClean="0"/>
              <a:t>Bez </a:t>
            </a:r>
            <a:r>
              <a:rPr lang="en-US" dirty="0" err="1" smtClean="0"/>
              <a:t>transak</a:t>
            </a:r>
            <a:r>
              <a:rPr lang="cs-CZ" dirty="0" err="1" smtClean="0"/>
              <a:t>čních</a:t>
            </a:r>
            <a:r>
              <a:rPr lang="cs-CZ" dirty="0" smtClean="0"/>
              <a:t> limitů, vždy online, </a:t>
            </a:r>
            <a:r>
              <a:rPr lang="cs-CZ" dirty="0" smtClean="0">
                <a:solidFill>
                  <a:srgbClr val="00B0F0"/>
                </a:solidFill>
              </a:rPr>
              <a:t>bez CVM. Transakční limity stanoví jen terminál.</a:t>
            </a:r>
          </a:p>
          <a:p>
            <a:pPr defTabSz="964783">
              <a:defRPr/>
            </a:pPr>
            <a:endParaRPr lang="cs-CZ" dirty="0" smtClean="0"/>
          </a:p>
          <a:p>
            <a:pPr defTabSz="964783">
              <a:defRPr/>
            </a:pPr>
            <a:r>
              <a:rPr lang="cs-CZ" dirty="0" smtClean="0"/>
              <a:t>Pozn.:</a:t>
            </a:r>
            <a:r>
              <a:rPr lang="cs-CZ" baseline="0" dirty="0" smtClean="0"/>
              <a:t> </a:t>
            </a:r>
            <a:r>
              <a:rPr lang="cs-CZ" dirty="0" smtClean="0"/>
              <a:t>Pro</a:t>
            </a:r>
            <a:r>
              <a:rPr lang="cs-CZ" baseline="0" dirty="0" smtClean="0"/>
              <a:t> CVN17 může </a:t>
            </a:r>
            <a:r>
              <a:rPr lang="cs-CZ" baseline="0" dirty="0" err="1" smtClean="0"/>
              <a:t>issuer</a:t>
            </a:r>
            <a:r>
              <a:rPr lang="cs-CZ" baseline="0" dirty="0" smtClean="0"/>
              <a:t> povolit ODA.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VCPS 2.1 CV</a:t>
            </a:r>
            <a:r>
              <a:rPr lang="cs-CZ" dirty="0" smtClean="0">
                <a:solidFill>
                  <a:srgbClr val="00B0F0"/>
                </a:solidFill>
              </a:rPr>
              <a:t>N</a:t>
            </a:r>
            <a:r>
              <a:rPr lang="en-US" dirty="0" smtClean="0">
                <a:solidFill>
                  <a:srgbClr val="00B0F0"/>
                </a:solidFill>
              </a:rPr>
              <a:t>18</a:t>
            </a:r>
            <a:r>
              <a:rPr lang="cs-CZ" dirty="0" smtClean="0">
                <a:solidFill>
                  <a:srgbClr val="00B0F0"/>
                </a:solidFill>
              </a:rPr>
              <a:t> se netýká MSD.</a:t>
            </a:r>
            <a:endParaRPr lang="en-US" dirty="0" smtClean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2731A-84CE-46D7-B25F-5A2624B46BB1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764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400" dirty="0" smtClean="0"/>
              <a:t>Používá</a:t>
            </a:r>
            <a:r>
              <a:rPr lang="cs-CZ" sz="1400" baseline="0" dirty="0" smtClean="0"/>
              <a:t> se je</a:t>
            </a:r>
            <a:r>
              <a:rPr lang="cs-CZ" sz="1400" dirty="0" smtClean="0"/>
              <a:t>n na nečipových</a:t>
            </a:r>
            <a:r>
              <a:rPr lang="cs-CZ" sz="1400" baseline="0" dirty="0" smtClean="0"/>
              <a:t> </a:t>
            </a:r>
            <a:r>
              <a:rPr lang="cs-CZ" sz="1400" dirty="0" smtClean="0"/>
              <a:t>trzích</a:t>
            </a:r>
            <a:r>
              <a:rPr lang="cs-CZ" sz="1400" baseline="0" dirty="0" smtClean="0"/>
              <a:t> – tzn. ne u nás.</a:t>
            </a:r>
            <a:endParaRPr lang="cs-CZ" sz="1400" dirty="0" smtClean="0"/>
          </a:p>
          <a:p>
            <a:r>
              <a:rPr lang="cs-CZ" sz="1400" dirty="0" smtClean="0"/>
              <a:t>V realitě dvě varianty</a:t>
            </a:r>
            <a:r>
              <a:rPr lang="cs-CZ" sz="1400" baseline="0" dirty="0" smtClean="0"/>
              <a:t> – buď generování kryptogramu 17 a nebo </a:t>
            </a:r>
            <a:r>
              <a:rPr lang="cs-CZ" sz="1400" baseline="0" dirty="0" err="1" smtClean="0"/>
              <a:t>legacy</a:t>
            </a:r>
            <a:r>
              <a:rPr lang="cs-CZ" sz="1400" baseline="0" dirty="0" smtClean="0"/>
              <a:t> dCVV.</a:t>
            </a:r>
          </a:p>
          <a:p>
            <a:r>
              <a:rPr lang="cs-CZ" sz="1400" baseline="0" dirty="0" smtClean="0"/>
              <a:t>dCVV se dynamicky mění s každou transakcí a je uloženo v Track 2 </a:t>
            </a:r>
            <a:r>
              <a:rPr lang="cs-CZ" sz="1400" baseline="0" dirty="0" err="1" smtClean="0"/>
              <a:t>Equivalent</a:t>
            </a:r>
            <a:r>
              <a:rPr lang="cs-CZ" sz="1400" baseline="0" dirty="0" smtClean="0"/>
              <a:t> Data/</a:t>
            </a:r>
            <a:r>
              <a:rPr lang="cs-CZ" sz="1400" baseline="0" dirty="0" err="1" smtClean="0"/>
              <a:t>Discr</a:t>
            </a:r>
            <a:r>
              <a:rPr lang="cs-CZ" sz="1400" baseline="0" dirty="0" smtClean="0"/>
              <a:t>. Data spolu s 4 </a:t>
            </a:r>
            <a:r>
              <a:rPr lang="cs-CZ" sz="1400" baseline="0" dirty="0" err="1" smtClean="0"/>
              <a:t>ciframy</a:t>
            </a:r>
            <a:r>
              <a:rPr lang="cs-CZ" sz="1400" baseline="0" dirty="0" smtClean="0"/>
              <a:t> z ATC.</a:t>
            </a:r>
          </a:p>
          <a:p>
            <a:r>
              <a:rPr lang="cs-CZ" sz="1400" baseline="0" dirty="0" smtClean="0"/>
              <a:t>UN se používá jen v </a:t>
            </a:r>
            <a:r>
              <a:rPr lang="cs-CZ" sz="1400" baseline="0" dirty="0" err="1" smtClean="0"/>
              <a:t>kryprogramu</a:t>
            </a:r>
            <a:r>
              <a:rPr lang="cs-CZ" sz="1400" baseline="0" dirty="0" smtClean="0"/>
              <a:t> 17- ten je jen z amount, UN, ATC a bytu 2 z CVR. </a:t>
            </a:r>
            <a:endParaRPr lang="cs-CZ" sz="1400" dirty="0" smtClean="0"/>
          </a:p>
          <a:p>
            <a:r>
              <a:rPr lang="cs-CZ" sz="1400" dirty="0" smtClean="0"/>
              <a:t>Transakce se vždy</a:t>
            </a:r>
            <a:r>
              <a:rPr lang="cs-CZ" sz="1400" baseline="0" dirty="0" smtClean="0"/>
              <a:t> autorizuje online, proto se neprovádí READ RECORDS.</a:t>
            </a:r>
            <a:endParaRPr lang="cs-CZ" sz="1400" dirty="0" smtClean="0"/>
          </a:p>
          <a:p>
            <a:r>
              <a:rPr lang="cs-CZ" sz="1400" dirty="0" smtClean="0"/>
              <a:t>Issuer Update není možný</a:t>
            </a:r>
          </a:p>
          <a:p>
            <a:endParaRPr lang="cs-CZ" sz="1400" dirty="0" smtClean="0"/>
          </a:p>
          <a:p>
            <a:r>
              <a:rPr lang="cs-CZ" sz="1400" dirty="0" smtClean="0"/>
              <a:t>Pozn.</a:t>
            </a:r>
            <a:r>
              <a:rPr lang="cs-CZ" sz="1400" baseline="0" dirty="0" smtClean="0"/>
              <a:t> Pro urychlení se používá menší množství dat k zabezpečení integrity transakce – např. do výpočtu nevstupuje kód měny transakce, kód země terminálů, datum, typ transakce atp.</a:t>
            </a:r>
          </a:p>
          <a:p>
            <a:pPr defTabSz="964783">
              <a:defRPr/>
            </a:pPr>
            <a:r>
              <a:rPr lang="cs-CZ" sz="1400" dirty="0" smtClean="0"/>
              <a:t>MSD terminály nemusí deaktivovat bezkontaktní</a:t>
            </a:r>
            <a:r>
              <a:rPr lang="cs-CZ" sz="1400" baseline="0" dirty="0" smtClean="0"/>
              <a:t> rozhraní a mohou tak přečíst kartu kdykoli.</a:t>
            </a:r>
            <a:endParaRPr lang="cs-CZ" sz="1400" dirty="0" smtClean="0"/>
          </a:p>
          <a:p>
            <a:endParaRPr lang="cs-CZ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2731A-84CE-46D7-B25F-5A2624B46BB1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38614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dirty="0" err="1" smtClean="0"/>
              <a:t>Acquiring</a:t>
            </a:r>
            <a:endParaRPr lang="cs-CZ" baseline="0" dirty="0" smtClean="0"/>
          </a:p>
          <a:p>
            <a:endParaRPr lang="cs-CZ" dirty="0" smtClean="0"/>
          </a:p>
          <a:p>
            <a:r>
              <a:rPr lang="cs-CZ" dirty="0" smtClean="0"/>
              <a:t>Základní rozdělení</a:t>
            </a:r>
            <a:r>
              <a:rPr lang="cs-CZ" baseline="0" dirty="0" smtClean="0"/>
              <a:t> z hlediska technologií a jak je to uvnitř terminálů. Možné napojení na POS i manuální start transakce.</a:t>
            </a:r>
          </a:p>
          <a:p>
            <a:r>
              <a:rPr lang="cs-CZ" baseline="0" dirty="0" smtClean="0"/>
              <a:t>Možnost manuálního zadávání. Rozdíl mezi přítomností obsluhy a nepřítomností.</a:t>
            </a:r>
          </a:p>
          <a:p>
            <a:endParaRPr lang="cs-CZ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2731A-84CE-46D7-B25F-5A2624B46BB1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1675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</a:t>
            </a:r>
            <a:r>
              <a:rPr lang="en-US" dirty="0" err="1" smtClean="0"/>
              <a:t>ffline</a:t>
            </a:r>
            <a:r>
              <a:rPr lang="en-US" dirty="0" smtClean="0"/>
              <a:t> </a:t>
            </a:r>
            <a:r>
              <a:rPr lang="cs-CZ" dirty="0" smtClean="0"/>
              <a:t>čítače</a:t>
            </a:r>
            <a:r>
              <a:rPr lang="cs-CZ" baseline="0" dirty="0" smtClean="0"/>
              <a:t> jsou aktualizovány pouze </a:t>
            </a:r>
            <a:r>
              <a:rPr lang="cs-CZ" dirty="0" smtClean="0"/>
              <a:t>při </a:t>
            </a:r>
            <a:r>
              <a:rPr lang="en-US" dirty="0" smtClean="0"/>
              <a:t>offline</a:t>
            </a:r>
            <a:r>
              <a:rPr lang="cs-CZ" dirty="0" smtClean="0"/>
              <a:t> </a:t>
            </a:r>
            <a:r>
              <a:rPr lang="cs-CZ" baseline="0" dirty="0" smtClean="0"/>
              <a:t>schválení</a:t>
            </a:r>
            <a:endParaRPr lang="en-US" dirty="0" smtClean="0"/>
          </a:p>
          <a:p>
            <a:r>
              <a:rPr lang="cs-CZ" dirty="0" smtClean="0"/>
              <a:t>O</a:t>
            </a:r>
            <a:r>
              <a:rPr lang="en-US" dirty="0" err="1" smtClean="0"/>
              <a:t>ffline</a:t>
            </a:r>
            <a:r>
              <a:rPr lang="en-US" dirty="0" smtClean="0"/>
              <a:t> </a:t>
            </a:r>
            <a:r>
              <a:rPr lang="cs-CZ" dirty="0" smtClean="0"/>
              <a:t>čítače</a:t>
            </a:r>
            <a:r>
              <a:rPr lang="cs-CZ" baseline="0" dirty="0" smtClean="0"/>
              <a:t> mohou být resetovány jen po </a:t>
            </a:r>
            <a:r>
              <a:rPr lang="en-US" dirty="0" smtClean="0"/>
              <a:t>issuer </a:t>
            </a:r>
            <a:r>
              <a:rPr lang="en-US" dirty="0" err="1" smtClean="0"/>
              <a:t>autenti</a:t>
            </a:r>
            <a:r>
              <a:rPr lang="cs-CZ" dirty="0" err="1" smtClean="0"/>
              <a:t>zaci</a:t>
            </a:r>
            <a:r>
              <a:rPr lang="cs-CZ" dirty="0" smtClean="0"/>
              <a:t> =</a:t>
            </a:r>
            <a:r>
              <a:rPr lang="cs-CZ" baseline="0" dirty="0" smtClean="0"/>
              <a:t> při online EMV transakci</a:t>
            </a:r>
            <a:endParaRPr lang="en-US" dirty="0" smtClean="0"/>
          </a:p>
          <a:p>
            <a:endParaRPr lang="en-US" dirty="0" smtClean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2731A-84CE-46D7-B25F-5A2624B46BB1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40694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</a:t>
            </a:r>
            <a:r>
              <a:rPr lang="en-US" dirty="0" err="1" smtClean="0"/>
              <a:t>ffline</a:t>
            </a:r>
            <a:r>
              <a:rPr lang="en-US" dirty="0" smtClean="0"/>
              <a:t> </a:t>
            </a:r>
            <a:r>
              <a:rPr lang="cs-CZ" dirty="0" smtClean="0"/>
              <a:t>čítače</a:t>
            </a:r>
            <a:r>
              <a:rPr lang="cs-CZ" baseline="0" dirty="0" smtClean="0"/>
              <a:t> jsou aktualizovány nejen </a:t>
            </a:r>
            <a:r>
              <a:rPr lang="cs-CZ" dirty="0" smtClean="0"/>
              <a:t>při </a:t>
            </a:r>
            <a:r>
              <a:rPr lang="en-US" dirty="0" smtClean="0"/>
              <a:t>offline</a:t>
            </a:r>
            <a:r>
              <a:rPr lang="cs-CZ" dirty="0" smtClean="0"/>
              <a:t> </a:t>
            </a:r>
            <a:r>
              <a:rPr lang="cs-CZ" baseline="0" dirty="0" smtClean="0"/>
              <a:t>schválení</a:t>
            </a:r>
            <a:endParaRPr lang="en-US" dirty="0" smtClean="0"/>
          </a:p>
          <a:p>
            <a:r>
              <a:rPr lang="cs-CZ" dirty="0" smtClean="0"/>
              <a:t>O</a:t>
            </a:r>
            <a:r>
              <a:rPr lang="en-US" dirty="0" err="1" smtClean="0"/>
              <a:t>ffline</a:t>
            </a:r>
            <a:r>
              <a:rPr lang="en-US" dirty="0" smtClean="0"/>
              <a:t> </a:t>
            </a:r>
            <a:r>
              <a:rPr lang="cs-CZ" dirty="0" smtClean="0"/>
              <a:t>čítače</a:t>
            </a:r>
            <a:r>
              <a:rPr lang="cs-CZ" baseline="0" dirty="0" smtClean="0"/>
              <a:t> mohou být resetovány po </a:t>
            </a:r>
            <a:r>
              <a:rPr lang="en-US" dirty="0" smtClean="0"/>
              <a:t>issuer </a:t>
            </a:r>
            <a:r>
              <a:rPr lang="en-US" dirty="0" err="1" smtClean="0"/>
              <a:t>autenti</a:t>
            </a:r>
            <a:r>
              <a:rPr lang="cs-CZ" dirty="0" err="1" smtClean="0"/>
              <a:t>zaci</a:t>
            </a:r>
            <a:r>
              <a:rPr lang="cs-CZ" dirty="0" smtClean="0"/>
              <a:t> v </a:t>
            </a:r>
            <a:r>
              <a:rPr lang="cs-CZ" dirty="0" err="1" smtClean="0"/>
              <a:t>závistlosti</a:t>
            </a:r>
            <a:r>
              <a:rPr lang="cs-CZ" baseline="0" dirty="0" smtClean="0"/>
              <a:t> na nastavení ADA karty</a:t>
            </a:r>
            <a:r>
              <a:rPr lang="cs-CZ" dirty="0" smtClean="0"/>
              <a:t>,</a:t>
            </a:r>
            <a:r>
              <a:rPr lang="cs-CZ" baseline="0" dirty="0" smtClean="0"/>
              <a:t> ale mohou být též jen navýšeny </a:t>
            </a:r>
            <a:r>
              <a:rPr lang="cs-CZ" dirty="0" smtClean="0"/>
              <a:t>=</a:t>
            </a:r>
            <a:r>
              <a:rPr lang="cs-CZ" baseline="0" dirty="0" smtClean="0"/>
              <a:t> při online EMV transakci nebo při Issuer Update (jen CVN18)</a:t>
            </a:r>
          </a:p>
          <a:p>
            <a:r>
              <a:rPr lang="cs-CZ" baseline="0" dirty="0" smtClean="0"/>
              <a:t>Lze např. resetovat zadáním PINu… sad je v kontaktním několik, pro CL se používá jen jedna, obvykle </a:t>
            </a:r>
            <a:r>
              <a:rPr lang="cs-CZ" baseline="0" dirty="0" err="1" smtClean="0"/>
              <a:t>prvni</a:t>
            </a:r>
            <a:endParaRPr lang="en-US" dirty="0" smtClean="0"/>
          </a:p>
          <a:p>
            <a:r>
              <a:rPr lang="cs-CZ" dirty="0" smtClean="0"/>
              <a:t>Rozlišují mezinárodní</a:t>
            </a:r>
            <a:r>
              <a:rPr lang="cs-CZ" baseline="0" dirty="0" smtClean="0"/>
              <a:t> a domestic čítače</a:t>
            </a:r>
            <a:endParaRPr lang="en-US" dirty="0" smtClean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2731A-84CE-46D7-B25F-5A2624B46BB1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30103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Často si online</a:t>
            </a:r>
            <a:r>
              <a:rPr lang="cs-CZ" baseline="0" dirty="0" smtClean="0"/>
              <a:t> limity může klient měnit např. přes Internetové bankovnictví</a:t>
            </a:r>
          </a:p>
          <a:p>
            <a:endParaRPr lang="cs-CZ" dirty="0" smtClean="0"/>
          </a:p>
          <a:p>
            <a:r>
              <a:rPr lang="cs-CZ" dirty="0" err="1" smtClean="0"/>
              <a:t>Charge</a:t>
            </a:r>
            <a:r>
              <a:rPr lang="cs-CZ" baseline="0" dirty="0" smtClean="0"/>
              <a:t> karty, </a:t>
            </a:r>
            <a:r>
              <a:rPr lang="cs-CZ" baseline="0" dirty="0" err="1" smtClean="0"/>
              <a:t>gift</a:t>
            </a:r>
            <a:r>
              <a:rPr lang="cs-CZ" baseline="0" dirty="0" smtClean="0"/>
              <a:t> karty, </a:t>
            </a:r>
            <a:r>
              <a:rPr lang="cs-CZ" baseline="0" dirty="0" err="1" smtClean="0"/>
              <a:t>debetni</a:t>
            </a:r>
            <a:r>
              <a:rPr lang="cs-CZ" baseline="0" dirty="0" smtClean="0"/>
              <a:t> karty, </a:t>
            </a:r>
            <a:r>
              <a:rPr lang="cs-CZ" baseline="0" dirty="0" err="1" smtClean="0"/>
              <a:t>unlimited</a:t>
            </a:r>
            <a:r>
              <a:rPr lang="cs-CZ" baseline="0" dirty="0" smtClean="0"/>
              <a:t> karty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err="1" smtClean="0"/>
              <a:t>Limity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nastaveny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nejen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bankami</a:t>
            </a:r>
            <a:r>
              <a:rPr lang="en-US" baseline="0" dirty="0" smtClean="0"/>
              <a:t>, ale v r</a:t>
            </a:r>
            <a:r>
              <a:rPr lang="cs-CZ" baseline="0" dirty="0" err="1" smtClean="0"/>
              <a:t>ámci</a:t>
            </a:r>
            <a:r>
              <a:rPr lang="cs-CZ" baseline="0" dirty="0" smtClean="0"/>
              <a:t> regionů regulovány asociacemi.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2731A-84CE-46D7-B25F-5A2624B46BB1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02402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2731A-84CE-46D7-B25F-5A2624B46BB1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12383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Aktivní</a:t>
            </a:r>
            <a:r>
              <a:rPr lang="cs-CZ" baseline="0" dirty="0" smtClean="0"/>
              <a:t> útoky typické v USA za účelem získání dat z karty a vytvoření kopie karty či její magstripe verze.</a:t>
            </a:r>
          </a:p>
          <a:p>
            <a:pPr defTabSz="964783">
              <a:defRPr/>
            </a:pPr>
            <a:r>
              <a:rPr lang="cs-CZ" sz="1800" dirty="0"/>
              <a:t> Pokusy o realizaci transakce na skutečném či falešném terminálu mohou vést ke znemožnění platby postiženou kartou.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2731A-84CE-46D7-B25F-5A2624B46BB1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15398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2731A-84CE-46D7-B25F-5A2624B46BB1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24842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2731A-84CE-46D7-B25F-5A2624B46BB1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446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4783">
              <a:defRPr/>
            </a:pPr>
            <a:r>
              <a:rPr lang="cs-CZ" sz="1400" dirty="0" smtClean="0"/>
              <a:t>Smart</a:t>
            </a:r>
            <a:r>
              <a:rPr lang="cs-CZ" sz="1400" baseline="0" dirty="0" smtClean="0"/>
              <a:t> </a:t>
            </a:r>
            <a:r>
              <a:rPr lang="cs-CZ" sz="1400" baseline="0" dirty="0" smtClean="0"/>
              <a:t>karty vznikly v Evropě, kde bylo hlavním přínosem snížení telekomunikačních nákladů na autorizaci zavedením offline transakcí. V USA byly </a:t>
            </a:r>
            <a:r>
              <a:rPr lang="cs-CZ" sz="1100" baseline="0" dirty="0" smtClean="0"/>
              <a:t>komunikace</a:t>
            </a:r>
            <a:r>
              <a:rPr lang="cs-CZ" sz="1400" baseline="0" dirty="0" smtClean="0"/>
              <a:t> vždy levné a proto nebyl důvod k zavedení této technologie.</a:t>
            </a:r>
          </a:p>
          <a:p>
            <a:pPr defTabSz="964783">
              <a:defRPr/>
            </a:pPr>
            <a:r>
              <a:rPr lang="cs-CZ" sz="1400" baseline="0" dirty="0" smtClean="0"/>
              <a:t>S nárůstem podvodů s magstripe kartami v USA byla zavedena RFID technologie, jež využívala stávající datové linky a formáty výměny dat. Nebylo možné akceptovat čipová data </a:t>
            </a:r>
            <a:r>
              <a:rPr lang="en-US" sz="1400" baseline="0" dirty="0" smtClean="0"/>
              <a:t>=&gt; </a:t>
            </a:r>
            <a:r>
              <a:rPr lang="en-US" sz="1400" baseline="0" dirty="0" err="1" smtClean="0"/>
              <a:t>vznik</a:t>
            </a:r>
            <a:r>
              <a:rPr lang="cs-CZ" sz="1400" baseline="0" dirty="0" smtClean="0"/>
              <a:t> duálních specifikací.</a:t>
            </a:r>
          </a:p>
          <a:p>
            <a:pPr defTabSz="964783">
              <a:defRPr/>
            </a:pPr>
            <a:endParaRPr lang="cs-CZ" sz="1400" baseline="0" dirty="0" smtClean="0"/>
          </a:p>
          <a:p>
            <a:pPr defTabSz="964783">
              <a:defRPr/>
            </a:pPr>
            <a:r>
              <a:rPr lang="cs-CZ" sz="1400" baseline="0" dirty="0" smtClean="0"/>
              <a:t>Problém slepice a vejce: Nejprve zavedeny karty a pak se teprve řeší jak se akceptují.</a:t>
            </a:r>
          </a:p>
          <a:p>
            <a:pPr defTabSz="964783">
              <a:defRPr/>
            </a:pPr>
            <a:endParaRPr lang="cs-CZ" sz="1400" baseline="0" dirty="0" smtClean="0"/>
          </a:p>
          <a:p>
            <a:pPr defTabSz="964783">
              <a:defRPr/>
            </a:pPr>
            <a:r>
              <a:rPr lang="cs-CZ" sz="1400" baseline="0" dirty="0" smtClean="0"/>
              <a:t>Budoucnost Smart karet je světlá – stále se zmenšuje velikost čipů, jejich spotřeba energie a navyšuje jejich rychlost či kapacita. Na inicializaci transakce je potřeba více času.</a:t>
            </a:r>
          </a:p>
          <a:p>
            <a:pPr defTabSz="964783">
              <a:defRPr/>
            </a:pPr>
            <a:endParaRPr lang="cs-CZ" sz="1400" dirty="0" smtClean="0"/>
          </a:p>
          <a:p>
            <a:pPr defTabSz="964783">
              <a:defRPr/>
            </a:pPr>
            <a:r>
              <a:rPr lang="cs-CZ" sz="1400" dirty="0" smtClean="0"/>
              <a:t>V USA podpora ochrany zákazníka – stačí</a:t>
            </a:r>
            <a:r>
              <a:rPr lang="cs-CZ" sz="1400" baseline="0" dirty="0" smtClean="0"/>
              <a:t> hovor do banky a zneužití bylo napraveno, v Evropě se požaduje písemná žádost.</a:t>
            </a:r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2731A-84CE-46D7-B25F-5A2624B46BB1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6293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Jde o kombinovaný útok na MC PayPass Magstripe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2731A-84CE-46D7-B25F-5A2624B46BB1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5018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2731A-84CE-46D7-B25F-5A2624B46BB1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46532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2731A-84CE-46D7-B25F-5A2624B46BB1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92595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2731A-84CE-46D7-B25F-5A2624B46BB1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27531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2731A-84CE-46D7-B25F-5A2624B46BB1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1635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Bonus slide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2731A-84CE-46D7-B25F-5A2624B46BB1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9790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800" dirty="0" smtClean="0"/>
              <a:t>Technologie</a:t>
            </a:r>
          </a:p>
          <a:p>
            <a:r>
              <a:rPr lang="cs-CZ" sz="1800" dirty="0" smtClean="0"/>
              <a:t>+ Nenáročná na výrobu</a:t>
            </a:r>
          </a:p>
          <a:p>
            <a:r>
              <a:rPr lang="cs-CZ" sz="1800" dirty="0" smtClean="0"/>
              <a:t>+ Jednoduchá čtečka, rychlá interakce s papírovou</a:t>
            </a:r>
            <a:r>
              <a:rPr lang="cs-CZ" sz="1800" baseline="0" dirty="0" smtClean="0"/>
              <a:t> </a:t>
            </a:r>
            <a:r>
              <a:rPr lang="cs-CZ" sz="1800" dirty="0" smtClean="0"/>
              <a:t>kartou např. v turniketu</a:t>
            </a:r>
          </a:p>
          <a:p>
            <a:r>
              <a:rPr lang="cs-CZ" sz="1800" dirty="0" smtClean="0"/>
              <a:t>+ Univerzální</a:t>
            </a:r>
            <a:r>
              <a:rPr lang="cs-CZ" sz="1800" baseline="0" dirty="0" smtClean="0"/>
              <a:t> použití nejen v platebním průmyslu – např. na papíře (letenky, jízdenky, vstupenky, </a:t>
            </a:r>
            <a:r>
              <a:rPr lang="cs-CZ" sz="1800" baseline="0" dirty="0" err="1" smtClean="0"/>
              <a:t>loyalty</a:t>
            </a:r>
            <a:r>
              <a:rPr lang="cs-CZ" sz="1800" baseline="0" dirty="0" smtClean="0"/>
              <a:t>)</a:t>
            </a:r>
          </a:p>
          <a:p>
            <a:r>
              <a:rPr lang="cs-CZ" sz="1800" baseline="0" dirty="0" err="1" smtClean="0"/>
              <a:t>Holomagnetics</a:t>
            </a:r>
            <a:r>
              <a:rPr lang="cs-CZ" sz="1800" baseline="0" dirty="0" smtClean="0"/>
              <a:t>, </a:t>
            </a:r>
            <a:r>
              <a:rPr lang="cs-CZ" sz="1800" baseline="0" dirty="0" err="1" smtClean="0"/>
              <a:t>Xsec</a:t>
            </a:r>
            <a:r>
              <a:rPr lang="cs-CZ" sz="1800" baseline="0" dirty="0" smtClean="0"/>
              <a:t>, </a:t>
            </a:r>
            <a:r>
              <a:rPr lang="cs-CZ" sz="1800" baseline="0" dirty="0" err="1" smtClean="0"/>
              <a:t>WaterMark</a:t>
            </a:r>
            <a:r>
              <a:rPr lang="cs-CZ" sz="1800" baseline="0" dirty="0" smtClean="0"/>
              <a:t> </a:t>
            </a:r>
            <a:r>
              <a:rPr lang="cs-CZ" sz="1800" baseline="0" dirty="0" err="1" smtClean="0"/>
              <a:t>Magnetics</a:t>
            </a:r>
            <a:r>
              <a:rPr lang="cs-CZ" sz="1800" baseline="0" dirty="0" smtClean="0"/>
              <a:t>, </a:t>
            </a:r>
            <a:r>
              <a:rPr lang="cs-CZ" sz="1800" baseline="0" dirty="0" err="1" smtClean="0"/>
              <a:t>MagnePrint</a:t>
            </a:r>
            <a:r>
              <a:rPr lang="cs-CZ" sz="1800" baseline="0" dirty="0" smtClean="0"/>
              <a:t>, </a:t>
            </a:r>
            <a:r>
              <a:rPr lang="cs-CZ" sz="1800" baseline="0" dirty="0" err="1" smtClean="0"/>
              <a:t>XiShield</a:t>
            </a:r>
            <a:r>
              <a:rPr lang="cs-CZ" sz="1800" baseline="0" dirty="0" smtClean="0"/>
              <a:t>, </a:t>
            </a:r>
            <a:r>
              <a:rPr lang="cs-CZ" sz="1800" baseline="0" dirty="0" err="1" smtClean="0"/>
              <a:t>ValuGard</a:t>
            </a:r>
            <a:r>
              <a:rPr lang="cs-CZ" sz="1800" baseline="0" dirty="0" smtClean="0"/>
              <a:t> atp.</a:t>
            </a:r>
          </a:p>
          <a:p>
            <a:pPr marL="180897" indent="-180897" defTabSz="964783">
              <a:buFontTx/>
              <a:buChar char="-"/>
              <a:defRPr/>
            </a:pPr>
            <a:r>
              <a:rPr lang="cs-CZ" sz="1800" dirty="0" smtClean="0"/>
              <a:t>chyby při čtení a životnost čteček</a:t>
            </a:r>
            <a:endParaRPr lang="en-US" sz="1800" dirty="0" smtClean="0"/>
          </a:p>
          <a:p>
            <a:pPr marL="180897" indent="-180897" defTabSz="964783">
              <a:buFontTx/>
              <a:buChar char="-"/>
              <a:defRPr/>
            </a:pPr>
            <a:r>
              <a:rPr lang="en-US" sz="1800" dirty="0" err="1" smtClean="0"/>
              <a:t>Dodnes</a:t>
            </a:r>
            <a:r>
              <a:rPr lang="en-US" sz="1800" dirty="0" smtClean="0"/>
              <a:t> </a:t>
            </a:r>
            <a:r>
              <a:rPr lang="en-US" sz="1800" dirty="0" err="1" smtClean="0"/>
              <a:t>pou</a:t>
            </a:r>
            <a:r>
              <a:rPr lang="cs-CZ" sz="1800" dirty="0" err="1" smtClean="0"/>
              <a:t>žíváno</a:t>
            </a:r>
            <a:r>
              <a:rPr lang="cs-CZ" sz="1800" baseline="0" dirty="0" smtClean="0"/>
              <a:t> pro vstupy do poboček (spíše už ne), u obsluhovaných terminálů, u mýtných bran či parkovišť</a:t>
            </a:r>
            <a:endParaRPr lang="cs-CZ" sz="1800" dirty="0" smtClean="0"/>
          </a:p>
          <a:p>
            <a:endParaRPr lang="cs-CZ" sz="1800" dirty="0" smtClean="0"/>
          </a:p>
          <a:p>
            <a:endParaRPr lang="cs-CZ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2731A-84CE-46D7-B25F-5A2624B46BB1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100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4783">
              <a:defRPr/>
            </a:pPr>
            <a:r>
              <a:rPr lang="cs-CZ" sz="1200" dirty="0" smtClean="0"/>
              <a:t>+ Zabezpečení transakcí</a:t>
            </a:r>
          </a:p>
          <a:p>
            <a:pPr defTabSz="964783">
              <a:defRPr/>
            </a:pPr>
            <a:r>
              <a:rPr lang="cs-CZ" sz="1200" dirty="0" smtClean="0"/>
              <a:t>+ Redukce podvodů s falešnými, ztracenými či</a:t>
            </a:r>
            <a:r>
              <a:rPr lang="cs-CZ" sz="1200" baseline="0" dirty="0" smtClean="0"/>
              <a:t> ukradenými kartami</a:t>
            </a:r>
          </a:p>
          <a:p>
            <a:pPr defTabSz="964783">
              <a:defRPr/>
            </a:pPr>
            <a:r>
              <a:rPr lang="cs-CZ" sz="1200" dirty="0" smtClean="0"/>
              <a:t>+ Vylepšené metody ověření držitele</a:t>
            </a:r>
          </a:p>
          <a:p>
            <a:pPr defTabSz="964783">
              <a:defRPr/>
            </a:pPr>
            <a:r>
              <a:rPr lang="cs-CZ" sz="1200" dirty="0" smtClean="0"/>
              <a:t>+ Kompatibilita EMV karet a EMV terminálů</a:t>
            </a:r>
          </a:p>
          <a:p>
            <a:pPr defTabSz="964783">
              <a:defRPr/>
            </a:pPr>
            <a:endParaRPr lang="cs-CZ" sz="1200" dirty="0" smtClean="0"/>
          </a:p>
          <a:p>
            <a:pPr defTabSz="964783">
              <a:defRPr/>
            </a:pPr>
            <a:r>
              <a:rPr lang="cs-CZ" sz="1200" dirty="0" smtClean="0"/>
              <a:t>Bezpečnost:</a:t>
            </a:r>
          </a:p>
          <a:p>
            <a:pPr defTabSz="964783">
              <a:defRPr/>
            </a:pPr>
            <a:r>
              <a:rPr lang="cs-CZ" sz="1200" dirty="0" smtClean="0"/>
              <a:t>Ověření</a:t>
            </a:r>
            <a:r>
              <a:rPr lang="cs-CZ" sz="1200" baseline="0" dirty="0" smtClean="0"/>
              <a:t> karty – pravost karty je ověřena při transakci online dynamickým kryptogramem nebo offline SDA, DDA nebo </a:t>
            </a:r>
            <a:r>
              <a:rPr lang="cs-CZ" sz="1200" baseline="0" dirty="0" err="1" smtClean="0"/>
              <a:t>Combined</a:t>
            </a:r>
            <a:r>
              <a:rPr lang="cs-CZ" sz="1200" baseline="0" dirty="0" smtClean="0"/>
              <a:t> DDA při generování kryptogramu. Transakční data jsou unikátní a nelze je zneužít k realizaci nové transakce (Replay Attack).</a:t>
            </a:r>
          </a:p>
          <a:p>
            <a:pPr defTabSz="964783">
              <a:defRPr/>
            </a:pPr>
            <a:r>
              <a:rPr lang="cs-CZ" sz="1200" baseline="0" dirty="0" smtClean="0"/>
              <a:t>Ověření držitele – ochrana proto ztrátě karty. Transakci provádí ten, komu patří (proto se PIN nesmí sdělovat). Podpora 4 metod: offline PIN, online PIN, podpis a bez CVM. Vydavatel karty priorit</a:t>
            </a:r>
            <a:r>
              <a:rPr lang="en-US" sz="1200" baseline="0" dirty="0" err="1" smtClean="0"/>
              <a:t>i</a:t>
            </a:r>
            <a:r>
              <a:rPr lang="cs-CZ" sz="1200" baseline="0" dirty="0" smtClean="0"/>
              <a:t>zuje CVM metody dle rizikovosti transakce – např. na neobsluhovaných zařízeních s nízkými částkami lze použít bez CVM.</a:t>
            </a:r>
          </a:p>
          <a:p>
            <a:pPr defTabSz="964783">
              <a:defRPr/>
            </a:pPr>
            <a:r>
              <a:rPr lang="cs-CZ" sz="1200" baseline="0" dirty="0" smtClean="0"/>
              <a:t>Ověření transakce – používají se vydavatelem definované pravidla k autorizaci transakce online nebo offline. Online zpracování je podobné zpracování magstripe doplněné o čipová data a kryptogram. Vydavatel rozhodne o zamítnutí či schválení. Při offline transakci terminál a kartou vyhodnocuje risk parametry za účelem zjištění, zda lze transakci autorizovat. Offline transakce se využívají na terminálech bez online připojení a nebo kde jsou komunikační náklady vysoké (popř. jen pro urychlení odbavení transakce, neboť neodeslané transakce v terminálu představují riziko při jeho ztrátě/krádeži/rozbití)</a:t>
            </a:r>
          </a:p>
          <a:p>
            <a:pPr defTabSz="964783">
              <a:defRPr/>
            </a:pPr>
            <a:endParaRPr lang="cs-CZ" sz="1200" dirty="0" smtClean="0"/>
          </a:p>
          <a:p>
            <a:endParaRPr lang="cs-CZ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2731A-84CE-46D7-B25F-5A2624B46BB1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7124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2731A-84CE-46D7-B25F-5A2624B46BB1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5368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 READ RECORDS Processing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restrictions</a:t>
            </a:r>
            <a:endParaRPr lang="cs-CZ" baseline="0" dirty="0" smtClean="0"/>
          </a:p>
          <a:p>
            <a:r>
              <a:rPr lang="cs-CZ" baseline="0" dirty="0" smtClean="0"/>
              <a:t>Místo VERIFY může být Online PIN, podpis se řeší terminálem až po online schválení vydavatelem.</a:t>
            </a:r>
          </a:p>
          <a:p>
            <a:r>
              <a:rPr lang="cs-CZ" baseline="0" dirty="0" smtClean="0"/>
              <a:t>Pozn. Critical </a:t>
            </a:r>
            <a:r>
              <a:rPr lang="en-US" baseline="0" dirty="0" smtClean="0"/>
              <a:t>I</a:t>
            </a:r>
            <a:r>
              <a:rPr lang="cs-CZ" baseline="0" dirty="0" err="1" smtClean="0"/>
              <a:t>ssuer</a:t>
            </a:r>
            <a:r>
              <a:rPr lang="cs-CZ" baseline="0" dirty="0" smtClean="0"/>
              <a:t> Scripts mohou být vykonány před druhým generováním kryptogramu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2731A-84CE-46D7-B25F-5A2624B46BB1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2671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4783">
              <a:defRPr/>
            </a:pPr>
            <a:r>
              <a:rPr lang="cs-CZ" sz="900" dirty="0" smtClean="0"/>
              <a:t>97 </a:t>
            </a:r>
            <a:r>
              <a:rPr lang="en-US" sz="900" dirty="0" smtClean="0"/>
              <a:t>% </a:t>
            </a:r>
            <a:r>
              <a:rPr lang="cs-CZ" sz="900" dirty="0" smtClean="0"/>
              <a:t>našeho trhu </a:t>
            </a:r>
            <a:r>
              <a:rPr lang="en-US" sz="900" dirty="0" smtClean="0"/>
              <a:t>Mastercard a VISA</a:t>
            </a:r>
            <a:r>
              <a:rPr lang="cs-CZ" sz="900" dirty="0" smtClean="0"/>
              <a:t>.</a:t>
            </a:r>
          </a:p>
          <a:p>
            <a:pPr defTabSz="964783">
              <a:defRPr/>
            </a:pPr>
            <a:r>
              <a:rPr lang="cs-CZ" sz="900" baseline="0" dirty="0" smtClean="0"/>
              <a:t>V zahraničí existují další jako je </a:t>
            </a:r>
            <a:r>
              <a:rPr lang="cs-CZ" sz="900" baseline="0" dirty="0" err="1" smtClean="0"/>
              <a:t>American</a:t>
            </a:r>
            <a:r>
              <a:rPr lang="cs-CZ" sz="900" baseline="0" dirty="0" smtClean="0"/>
              <a:t> Express (</a:t>
            </a:r>
            <a:r>
              <a:rPr lang="cs-CZ" sz="900" baseline="0" dirty="0" err="1" smtClean="0"/>
              <a:t>ExpressPay</a:t>
            </a:r>
            <a:r>
              <a:rPr lang="cs-CZ" sz="900" baseline="0" dirty="0" smtClean="0"/>
              <a:t>), </a:t>
            </a:r>
            <a:r>
              <a:rPr lang="cs-CZ" sz="900" baseline="0" dirty="0" err="1" smtClean="0"/>
              <a:t>Diners</a:t>
            </a:r>
            <a:r>
              <a:rPr lang="cs-CZ" sz="900" baseline="0" dirty="0" smtClean="0"/>
              <a:t> Club </a:t>
            </a:r>
            <a:r>
              <a:rPr lang="en-US" sz="900" baseline="0" dirty="0" smtClean="0"/>
              <a:t>&amp;</a:t>
            </a:r>
            <a:r>
              <a:rPr lang="cs-CZ" sz="900" baseline="0" dirty="0" smtClean="0"/>
              <a:t> Discover </a:t>
            </a:r>
            <a:r>
              <a:rPr lang="cs-CZ" sz="900" baseline="0" dirty="0" err="1" smtClean="0"/>
              <a:t>Financial</a:t>
            </a:r>
            <a:r>
              <a:rPr lang="cs-CZ" sz="900" baseline="0" dirty="0" smtClean="0"/>
              <a:t> (ZIP) či japonská  JCB (Japan Credit </a:t>
            </a:r>
            <a:r>
              <a:rPr lang="cs-CZ" sz="900" baseline="0" dirty="0" err="1" smtClean="0"/>
              <a:t>Bureau</a:t>
            </a:r>
            <a:r>
              <a:rPr lang="cs-CZ" sz="900" baseline="0" dirty="0" smtClean="0"/>
              <a:t>) a </a:t>
            </a:r>
            <a:r>
              <a:rPr lang="cs-CZ" sz="900" baseline="0" dirty="0" err="1" smtClean="0"/>
              <a:t>China</a:t>
            </a:r>
            <a:r>
              <a:rPr lang="cs-CZ" sz="900" baseline="0" dirty="0" smtClean="0"/>
              <a:t> </a:t>
            </a:r>
            <a:r>
              <a:rPr lang="cs-CZ" sz="900" baseline="0" dirty="0" err="1" smtClean="0"/>
              <a:t>UnionPay</a:t>
            </a:r>
            <a:r>
              <a:rPr lang="cs-CZ" sz="900" baseline="0" dirty="0" smtClean="0"/>
              <a:t> …</a:t>
            </a:r>
          </a:p>
          <a:p>
            <a:pPr defTabSz="964783">
              <a:defRPr/>
            </a:pPr>
            <a:endParaRPr lang="cs-CZ" sz="900" baseline="0" dirty="0" smtClean="0"/>
          </a:p>
          <a:p>
            <a:pPr defTabSz="964783">
              <a:defRPr/>
            </a:pPr>
            <a:r>
              <a:rPr lang="cs-CZ" sz="900" baseline="0" dirty="0" smtClean="0"/>
              <a:t>Magstripe a EMV</a:t>
            </a:r>
            <a:r>
              <a:rPr lang="en-US" sz="900" baseline="0" dirty="0" smtClean="0"/>
              <a:t> m</a:t>
            </a:r>
            <a:r>
              <a:rPr lang="cs-CZ" sz="900" baseline="0" dirty="0" smtClean="0"/>
              <a:t>ód jsou u MC PayPass v Evropě povinné (jinde postačuje Magstripe mód)</a:t>
            </a:r>
          </a:p>
          <a:p>
            <a:pPr defTabSz="964783">
              <a:defRPr/>
            </a:pPr>
            <a:endParaRPr lang="en-US" sz="900" dirty="0" smtClean="0"/>
          </a:p>
          <a:p>
            <a:r>
              <a:rPr lang="en-US" sz="900" dirty="0" smtClean="0"/>
              <a:t>99.9% of terminals in Europe are chip-enabled</a:t>
            </a:r>
          </a:p>
          <a:p>
            <a:r>
              <a:rPr lang="en-US" sz="900" dirty="0" smtClean="0"/>
              <a:t>84.7% of terminals in Canada, Latin America, and the Caribbean are chip-enabled</a:t>
            </a:r>
          </a:p>
          <a:p>
            <a:r>
              <a:rPr lang="en-US" sz="900" dirty="0" smtClean="0"/>
              <a:t>86.3% of terminals in Africa and the Middle East are chip-enabled</a:t>
            </a:r>
          </a:p>
          <a:p>
            <a:r>
              <a:rPr lang="en-US" sz="900" dirty="0" smtClean="0"/>
              <a:t>71.7% of terminals in Asia Pacific are chip-enabled</a:t>
            </a:r>
          </a:p>
          <a:p>
            <a:endParaRPr lang="cs-CZ" sz="900" dirty="0" smtClean="0"/>
          </a:p>
          <a:p>
            <a:r>
              <a:rPr lang="cs-CZ" sz="900" dirty="0" smtClean="0"/>
              <a:t>Migrace na EMV v USA atp.: http://www.emv-connection.com/emv-faq/</a:t>
            </a:r>
          </a:p>
          <a:p>
            <a:r>
              <a:rPr lang="cs-CZ" sz="900" dirty="0" smtClean="0"/>
              <a:t>Od 1.4.2013</a:t>
            </a:r>
            <a:r>
              <a:rPr lang="cs-CZ" sz="900" baseline="0" dirty="0" smtClean="0"/>
              <a:t> musí být </a:t>
            </a:r>
            <a:r>
              <a:rPr lang="cs-CZ" sz="900" baseline="0" dirty="0" err="1" smtClean="0"/>
              <a:t>acquireři</a:t>
            </a:r>
            <a:r>
              <a:rPr lang="cs-CZ" sz="900" baseline="0" dirty="0" smtClean="0"/>
              <a:t> v USA schopni zpracovávat plné čipové transakce (nejen </a:t>
            </a:r>
            <a:r>
              <a:rPr lang="cs-CZ" sz="900" baseline="0" dirty="0" err="1" smtClean="0"/>
              <a:t>partial</a:t>
            </a:r>
            <a:r>
              <a:rPr lang="cs-CZ" sz="900" baseline="0" dirty="0" smtClean="0"/>
              <a:t> grade).</a:t>
            </a:r>
          </a:p>
          <a:p>
            <a:r>
              <a:rPr lang="cs-CZ" sz="900" baseline="0" dirty="0" smtClean="0"/>
              <a:t>VISA: Od 1.10.2015 jsou chráněni všichni, kdo budou používat EMV (vyjma AFD, pro něž to platí od 1.10.2017).</a:t>
            </a:r>
          </a:p>
          <a:p>
            <a:r>
              <a:rPr lang="cs-CZ" sz="900" baseline="0" dirty="0" smtClean="0"/>
              <a:t>MC</a:t>
            </a:r>
            <a:r>
              <a:rPr lang="cs-CZ" sz="900" dirty="0" smtClean="0"/>
              <a:t> PP 2.x </a:t>
            </a:r>
            <a:r>
              <a:rPr lang="cs-CZ" sz="900" dirty="0" err="1" smtClean="0"/>
              <a:t>obsoleted</a:t>
            </a:r>
            <a:r>
              <a:rPr lang="cs-CZ" sz="900" dirty="0" smtClean="0"/>
              <a:t>,</a:t>
            </a:r>
            <a:r>
              <a:rPr lang="cs-CZ" sz="900" baseline="0" dirty="0" smtClean="0"/>
              <a:t> postupně nahrazován terminály dle </a:t>
            </a:r>
            <a:r>
              <a:rPr lang="en-US" sz="900" dirty="0" smtClean="0"/>
              <a:t>PP 3:</a:t>
            </a:r>
            <a:r>
              <a:rPr lang="en-US" sz="900" baseline="0" dirty="0" smtClean="0"/>
              <a:t> </a:t>
            </a:r>
            <a:endParaRPr lang="cs-CZ" sz="900" baseline="0" dirty="0" smtClean="0"/>
          </a:p>
          <a:p>
            <a:pPr marL="180897" indent="-180897">
              <a:buFont typeface="Arial" panose="020B0604020202020204" pitchFamily="34" charset="0"/>
              <a:buChar char="•"/>
            </a:pPr>
            <a:r>
              <a:rPr lang="cs-CZ" sz="900" baseline="0" dirty="0" smtClean="0"/>
              <a:t>P</a:t>
            </a:r>
            <a:r>
              <a:rPr lang="en-US" sz="900" baseline="0" dirty="0" err="1" smtClean="0"/>
              <a:t>odpora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mobiln</a:t>
            </a:r>
            <a:r>
              <a:rPr lang="cs-CZ" sz="900" baseline="0" dirty="0" err="1" smtClean="0"/>
              <a:t>ích</a:t>
            </a:r>
            <a:r>
              <a:rPr lang="cs-CZ" sz="900" baseline="0" dirty="0" smtClean="0"/>
              <a:t> transakcí (on </a:t>
            </a:r>
            <a:r>
              <a:rPr lang="cs-CZ" sz="900" baseline="0" dirty="0" err="1" smtClean="0"/>
              <a:t>device</a:t>
            </a:r>
            <a:r>
              <a:rPr lang="cs-CZ" sz="900" baseline="0" dirty="0" smtClean="0"/>
              <a:t> CVM) = konfigurační podpora NFC zařízení, jež nelze kontaktně použít</a:t>
            </a:r>
          </a:p>
          <a:p>
            <a:pPr marL="180897" indent="-180897">
              <a:buFont typeface="Arial" panose="020B0604020202020204" pitchFamily="34" charset="0"/>
              <a:buChar char="•"/>
            </a:pPr>
            <a:r>
              <a:rPr lang="cs-CZ" sz="900" baseline="0" dirty="0" smtClean="0"/>
              <a:t>Zobrazení kreditu na kartě – obdoba </a:t>
            </a:r>
            <a:r>
              <a:rPr lang="cs-CZ" sz="900" baseline="0" dirty="0" err="1" smtClean="0"/>
              <a:t>Available</a:t>
            </a:r>
            <a:r>
              <a:rPr lang="cs-CZ" sz="900" baseline="0" dirty="0" smtClean="0"/>
              <a:t> Offline </a:t>
            </a:r>
            <a:r>
              <a:rPr lang="cs-CZ" sz="900" baseline="0" dirty="0" err="1" smtClean="0"/>
              <a:t>Spending</a:t>
            </a:r>
            <a:r>
              <a:rPr lang="cs-CZ" sz="900" baseline="0" dirty="0" smtClean="0"/>
              <a:t> Amount na VISA kartách</a:t>
            </a:r>
          </a:p>
          <a:p>
            <a:pPr marL="180897" indent="-180897">
              <a:buFont typeface="Arial" panose="020B0604020202020204" pitchFamily="34" charset="0"/>
              <a:buChar char="•"/>
            </a:pPr>
            <a:r>
              <a:rPr lang="cs-CZ" sz="900" dirty="0" smtClean="0"/>
              <a:t>Dokončení</a:t>
            </a:r>
            <a:r>
              <a:rPr lang="cs-CZ" sz="900" baseline="0" dirty="0" smtClean="0"/>
              <a:t> přerušených transakcí – terminál vede jejich log u karet, které tuto funkci podporují</a:t>
            </a:r>
          </a:p>
          <a:p>
            <a:pPr marL="180897" indent="-180897">
              <a:buFont typeface="Arial" panose="020B0604020202020204" pitchFamily="34" charset="0"/>
              <a:buChar char="•"/>
            </a:pPr>
            <a:r>
              <a:rPr lang="cs-CZ" sz="900" baseline="0" dirty="0" smtClean="0"/>
              <a:t>-- Úložiště na kartě</a:t>
            </a:r>
          </a:p>
          <a:p>
            <a:pPr marL="180897" indent="-180897">
              <a:buFont typeface="Arial" panose="020B0604020202020204" pitchFamily="34" charset="0"/>
              <a:buChar char="•"/>
            </a:pPr>
            <a:r>
              <a:rPr lang="cs-CZ" sz="900" baseline="0" dirty="0" smtClean="0"/>
              <a:t>-- Data Exchange</a:t>
            </a:r>
          </a:p>
          <a:p>
            <a:pPr marL="180897" indent="-180897">
              <a:buFont typeface="Arial" panose="020B0604020202020204" pitchFamily="34" charset="0"/>
              <a:buChar char="•"/>
            </a:pPr>
            <a:r>
              <a:rPr lang="cs-CZ" sz="900" baseline="0" dirty="0" smtClean="0"/>
              <a:t>-- Specialitka </a:t>
            </a:r>
            <a:r>
              <a:rPr lang="cs-CZ" sz="900" baseline="0" dirty="0" err="1" smtClean="0"/>
              <a:t>Autorun</a:t>
            </a:r>
            <a:r>
              <a:rPr lang="cs-CZ" sz="900" baseline="0" dirty="0" smtClean="0"/>
              <a:t> pro neustálé opakování téže transakce (vhodné u koncertů, přepážek s fixní cenou)</a:t>
            </a:r>
          </a:p>
          <a:p>
            <a:pPr marL="180897" indent="-180897">
              <a:buFont typeface="Arial" panose="020B0604020202020204" pitchFamily="34" charset="0"/>
              <a:buChar char="•"/>
            </a:pPr>
            <a:r>
              <a:rPr lang="cs-CZ" sz="900" baseline="0" dirty="0" smtClean="0"/>
              <a:t>PPM Mag Stripe – při překročení </a:t>
            </a:r>
            <a:r>
              <a:rPr lang="cs-CZ" sz="900" baseline="0" dirty="0" err="1" smtClean="0"/>
              <a:t>ReaderCVMrequired</a:t>
            </a:r>
            <a:r>
              <a:rPr lang="cs-CZ" sz="900" baseline="0" dirty="0" smtClean="0"/>
              <a:t> limitu se signalizuje Mobile Support </a:t>
            </a:r>
            <a:r>
              <a:rPr lang="cs-CZ" sz="900" baseline="0" dirty="0" err="1" smtClean="0"/>
              <a:t>Indikatorem</a:t>
            </a:r>
            <a:r>
              <a:rPr lang="cs-CZ" sz="900" baseline="0" dirty="0" smtClean="0"/>
              <a:t> a terminál změní obsah Track2 (délka UN se zvětší o 5) a tím se pozná provedení on </a:t>
            </a:r>
            <a:r>
              <a:rPr lang="cs-CZ" sz="900" baseline="0" dirty="0" err="1" smtClean="0"/>
              <a:t>device</a:t>
            </a:r>
            <a:r>
              <a:rPr lang="cs-CZ" sz="900" baseline="0" dirty="0" smtClean="0"/>
              <a:t> CVM. Konfiguračně lze zakázat jeho akceptaci</a:t>
            </a:r>
          </a:p>
          <a:p>
            <a:pPr marL="180897" indent="-180897">
              <a:buFont typeface="Arial" panose="020B0604020202020204" pitchFamily="34" charset="0"/>
              <a:buChar char="•"/>
            </a:pPr>
            <a:r>
              <a:rPr lang="cs-CZ" sz="900" baseline="0" dirty="0" smtClean="0"/>
              <a:t>VCPS 2.1</a:t>
            </a:r>
            <a:endParaRPr lang="cs-CZ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2731A-84CE-46D7-B25F-5A2624B46BB1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4600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4783">
              <a:defRPr/>
            </a:pPr>
            <a:r>
              <a:rPr lang="cs-CZ" dirty="0" smtClean="0"/>
              <a:t>Využití infrastruktury pro výměnu transakcí</a:t>
            </a:r>
          </a:p>
          <a:p>
            <a:r>
              <a:rPr lang="cs-CZ" dirty="0" smtClean="0"/>
              <a:t>Celá komunikace musí proběhnout</a:t>
            </a:r>
            <a:r>
              <a:rPr lang="cs-CZ" baseline="0" dirty="0" smtClean="0"/>
              <a:t> v časovém limitu 600ms.</a:t>
            </a:r>
          </a:p>
          <a:p>
            <a:r>
              <a:rPr lang="cs-CZ" baseline="0" dirty="0" smtClean="0"/>
              <a:t>Pravost dat ověřována CDA, popř. ještě SDA.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2731A-84CE-46D7-B25F-5A2624B46BB1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559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5F0CB-E21B-41C4-8290-7D02DD989C95}" type="datetimeFigureOut">
              <a:rPr lang="cs-CZ" smtClean="0"/>
              <a:t>7.10.2014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697AB-8F1E-48DE-91AA-2E7F91F834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968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5F0CB-E21B-41C4-8290-7D02DD989C95}" type="datetimeFigureOut">
              <a:rPr lang="cs-CZ" smtClean="0"/>
              <a:t>7.10.2014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697AB-8F1E-48DE-91AA-2E7F91F834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2884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5F0CB-E21B-41C4-8290-7D02DD989C95}" type="datetimeFigureOut">
              <a:rPr lang="cs-CZ" smtClean="0"/>
              <a:t>7.10.2014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697AB-8F1E-48DE-91AA-2E7F91F8340A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9973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5F0CB-E21B-41C4-8290-7D02DD989C95}" type="datetimeFigureOut">
              <a:rPr lang="cs-CZ" smtClean="0"/>
              <a:t>7.10.2014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697AB-8F1E-48DE-91AA-2E7F91F834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652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5F0CB-E21B-41C4-8290-7D02DD989C95}" type="datetimeFigureOut">
              <a:rPr lang="cs-CZ" smtClean="0"/>
              <a:t>7.10.2014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697AB-8F1E-48DE-91AA-2E7F91F8340A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3698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5F0CB-E21B-41C4-8290-7D02DD989C95}" type="datetimeFigureOut">
              <a:rPr lang="cs-CZ" smtClean="0"/>
              <a:t>7.10.2014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697AB-8F1E-48DE-91AA-2E7F91F834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9265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5F0CB-E21B-41C4-8290-7D02DD989C95}" type="datetimeFigureOut">
              <a:rPr lang="cs-CZ" smtClean="0"/>
              <a:t>7.10.2014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697AB-8F1E-48DE-91AA-2E7F91F834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8195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5F0CB-E21B-41C4-8290-7D02DD989C95}" type="datetimeFigureOut">
              <a:rPr lang="cs-CZ" smtClean="0"/>
              <a:t>7.10.2014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697AB-8F1E-48DE-91AA-2E7F91F834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9144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5F0CB-E21B-41C4-8290-7D02DD989C95}" type="datetimeFigureOut">
              <a:rPr lang="cs-CZ" smtClean="0"/>
              <a:t>7.10.2014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697AB-8F1E-48DE-91AA-2E7F91F834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3435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5F0CB-E21B-41C4-8290-7D02DD989C95}" type="datetimeFigureOut">
              <a:rPr lang="cs-CZ" smtClean="0"/>
              <a:t>7.10.2014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697AB-8F1E-48DE-91AA-2E7F91F834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7059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5F0CB-E21B-41C4-8290-7D02DD989C95}" type="datetimeFigureOut">
              <a:rPr lang="cs-CZ" smtClean="0"/>
              <a:t>7.10.2014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697AB-8F1E-48DE-91AA-2E7F91F834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0086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5F0CB-E21B-41C4-8290-7D02DD989C95}" type="datetimeFigureOut">
              <a:rPr lang="cs-CZ" smtClean="0"/>
              <a:t>7.10.2014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697AB-8F1E-48DE-91AA-2E7F91F834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6282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5F0CB-E21B-41C4-8290-7D02DD989C95}" type="datetimeFigureOut">
              <a:rPr lang="cs-CZ" smtClean="0"/>
              <a:t>7.10.2014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697AB-8F1E-48DE-91AA-2E7F91F834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6667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5F0CB-E21B-41C4-8290-7D02DD989C95}" type="datetimeFigureOut">
              <a:rPr lang="cs-CZ" smtClean="0"/>
              <a:t>7.10.2014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697AB-8F1E-48DE-91AA-2E7F91F834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5014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5F0CB-E21B-41C4-8290-7D02DD989C95}" type="datetimeFigureOut">
              <a:rPr lang="cs-CZ" smtClean="0"/>
              <a:t>7.10.2014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697AB-8F1E-48DE-91AA-2E7F91F834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6105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697AB-8F1E-48DE-91AA-2E7F91F8340A}" type="slidenum">
              <a:rPr lang="cs-CZ" smtClean="0"/>
              <a:t>‹#›</a:t>
            </a:fld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5F0CB-E21B-41C4-8290-7D02DD989C95}" type="datetimeFigureOut">
              <a:rPr lang="cs-CZ" smtClean="0"/>
              <a:t>7.10.2014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7242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5F0CB-E21B-41C4-8290-7D02DD989C95}" type="datetimeFigureOut">
              <a:rPr lang="cs-CZ" smtClean="0"/>
              <a:t>7.10.2014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8F697AB-8F1E-48DE-91AA-2E7F91F834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0014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an.okrouhly@hp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hyperlink" Target="https://www.youtube.com/watch?v=Yjfc60LGjik" TargetMode="External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hyperlink" Target="https://www.youtube.com/watch?v=Yjfc60LGjik" TargetMode="External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.png"/><Relationship Id="rId5" Type="http://schemas.openxmlformats.org/officeDocument/2006/relationships/hyperlink" Target="https://www.youtube.com/watch?v=Yjfc60LGjik" TargetMode="External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V3pElQD8UZg" TargetMode="Externa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 smtClean="0">
                <a:latin typeface="HP Simplified" panose="020B0604020204020204" pitchFamily="34" charset="0"/>
              </a:rPr>
              <a:t>Bezkontaktn</a:t>
            </a:r>
            <a:r>
              <a:rPr lang="cs-CZ" dirty="0" smtClean="0">
                <a:latin typeface="HP Simplified" panose="020B0604020204020204" pitchFamily="34" charset="0"/>
              </a:rPr>
              <a:t>í platební karty </a:t>
            </a:r>
            <a:r>
              <a:rPr lang="cs-CZ" dirty="0">
                <a:latin typeface="HP Simplified" panose="020B0604020204020204" pitchFamily="34" charset="0"/>
              </a:rPr>
              <a:t/>
            </a:r>
            <a:br>
              <a:rPr lang="cs-CZ" dirty="0">
                <a:latin typeface="HP Simplified" panose="020B0604020204020204" pitchFamily="34" charset="0"/>
              </a:rPr>
            </a:br>
            <a:r>
              <a:rPr lang="cs-CZ" dirty="0"/>
              <a:t/>
            </a:r>
            <a:br>
              <a:rPr lang="cs-CZ" dirty="0"/>
            </a:br>
            <a:r>
              <a:rPr lang="cs-CZ" sz="3600" dirty="0">
                <a:latin typeface="HP Simplified" panose="020B0604020204020204" pitchFamily="34" charset="0"/>
              </a:rPr>
              <a:t>Radost nebo starost ?</a:t>
            </a:r>
            <a:endParaRPr lang="cs-CZ" sz="3600" dirty="0"/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Jan </a:t>
            </a:r>
            <a:r>
              <a:rPr lang="cs-CZ" dirty="0"/>
              <a:t>Okrouhlý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j</a:t>
            </a:r>
            <a:r>
              <a:rPr lang="cs-CZ" dirty="0" err="1">
                <a:hlinkClick r:id="rId3"/>
              </a:rPr>
              <a:t>an.okrouhly</a:t>
            </a:r>
            <a:r>
              <a:rPr lang="en-US" dirty="0">
                <a:hlinkClick r:id="rId3"/>
              </a:rPr>
              <a:t>@hp.com</a:t>
            </a:r>
            <a:endParaRPr lang="en-US" dirty="0"/>
          </a:p>
          <a:p>
            <a:endParaRPr lang="en-US" dirty="0"/>
          </a:p>
          <a:p>
            <a:r>
              <a:rPr lang="en-US" dirty="0"/>
              <a:t>EurOpen.CZ, </a:t>
            </a:r>
            <a:r>
              <a:rPr lang="en-US" dirty="0" err="1"/>
              <a:t>Ka</a:t>
            </a:r>
            <a:r>
              <a:rPr lang="cs-CZ" dirty="0" err="1"/>
              <a:t>šperské</a:t>
            </a:r>
            <a:r>
              <a:rPr lang="cs-CZ" dirty="0"/>
              <a:t> Hory, 6. října</a:t>
            </a:r>
            <a:r>
              <a:rPr lang="en-US" dirty="0"/>
              <a:t> 2014</a:t>
            </a:r>
          </a:p>
          <a:p>
            <a:endParaRPr lang="cs-CZ" dirty="0"/>
          </a:p>
        </p:txBody>
      </p:sp>
      <p:sp>
        <p:nvSpPr>
          <p:cNvPr id="5" name="logo"/>
          <p:cNvSpPr>
            <a:spLocks noChangeAspect="1" noEditPoints="1"/>
          </p:cNvSpPr>
          <p:nvPr/>
        </p:nvSpPr>
        <p:spPr bwMode="invGray">
          <a:xfrm>
            <a:off x="9925747" y="377225"/>
            <a:ext cx="1883664" cy="1883664"/>
          </a:xfrm>
          <a:custGeom>
            <a:avLst/>
            <a:gdLst>
              <a:gd name="T0" fmla="*/ 864 w 1728"/>
              <a:gd name="T1" fmla="*/ 1728 h 1728"/>
              <a:gd name="T2" fmla="*/ 838 w 1728"/>
              <a:gd name="T3" fmla="*/ 1728 h 1728"/>
              <a:gd name="T4" fmla="*/ 1015 w 1728"/>
              <a:gd name="T5" fmla="*/ 1243 h 1728"/>
              <a:gd name="T6" fmla="*/ 1258 w 1728"/>
              <a:gd name="T7" fmla="*/ 1243 h 1728"/>
              <a:gd name="T8" fmla="*/ 1362 w 1728"/>
              <a:gd name="T9" fmla="*/ 1170 h 1728"/>
              <a:gd name="T10" fmla="*/ 1554 w 1728"/>
              <a:gd name="T11" fmla="*/ 643 h 1728"/>
              <a:gd name="T12" fmla="*/ 1444 w 1728"/>
              <a:gd name="T13" fmla="*/ 487 h 1728"/>
              <a:gd name="T14" fmla="*/ 1107 w 1728"/>
              <a:gd name="T15" fmla="*/ 487 h 1728"/>
              <a:gd name="T16" fmla="*/ 824 w 1728"/>
              <a:gd name="T17" fmla="*/ 1264 h 1728"/>
              <a:gd name="T18" fmla="*/ 824 w 1728"/>
              <a:gd name="T19" fmla="*/ 1264 h 1728"/>
              <a:gd name="T20" fmla="*/ 664 w 1728"/>
              <a:gd name="T21" fmla="*/ 1705 h 1728"/>
              <a:gd name="T22" fmla="*/ 0 w 1728"/>
              <a:gd name="T23" fmla="*/ 864 h 1728"/>
              <a:gd name="T24" fmla="*/ 631 w 1728"/>
              <a:gd name="T25" fmla="*/ 32 h 1728"/>
              <a:gd name="T26" fmla="*/ 465 w 1728"/>
              <a:gd name="T27" fmla="*/ 487 h 1728"/>
              <a:gd name="T28" fmla="*/ 465 w 1728"/>
              <a:gd name="T29" fmla="*/ 487 h 1728"/>
              <a:gd name="T30" fmla="*/ 190 w 1728"/>
              <a:gd name="T31" fmla="*/ 1243 h 1728"/>
              <a:gd name="T32" fmla="*/ 373 w 1728"/>
              <a:gd name="T33" fmla="*/ 1243 h 1728"/>
              <a:gd name="T34" fmla="*/ 607 w 1728"/>
              <a:gd name="T35" fmla="*/ 600 h 1728"/>
              <a:gd name="T36" fmla="*/ 745 w 1728"/>
              <a:gd name="T37" fmla="*/ 600 h 1728"/>
              <a:gd name="T38" fmla="*/ 511 w 1728"/>
              <a:gd name="T39" fmla="*/ 1243 h 1728"/>
              <a:gd name="T40" fmla="*/ 694 w 1728"/>
              <a:gd name="T41" fmla="*/ 1243 h 1728"/>
              <a:gd name="T42" fmla="*/ 912 w 1728"/>
              <a:gd name="T43" fmla="*/ 643 h 1728"/>
              <a:gd name="T44" fmla="*/ 802 w 1728"/>
              <a:gd name="T45" fmla="*/ 487 h 1728"/>
              <a:gd name="T46" fmla="*/ 649 w 1728"/>
              <a:gd name="T47" fmla="*/ 487 h 1728"/>
              <a:gd name="T48" fmla="*/ 825 w 1728"/>
              <a:gd name="T49" fmla="*/ 1 h 1728"/>
              <a:gd name="T50" fmla="*/ 864 w 1728"/>
              <a:gd name="T51" fmla="*/ 0 h 1728"/>
              <a:gd name="T52" fmla="*/ 1728 w 1728"/>
              <a:gd name="T53" fmla="*/ 864 h 1728"/>
              <a:gd name="T54" fmla="*/ 864 w 1728"/>
              <a:gd name="T55" fmla="*/ 1728 h 1728"/>
              <a:gd name="T56" fmla="*/ 1387 w 1728"/>
              <a:gd name="T57" fmla="*/ 600 h 1728"/>
              <a:gd name="T58" fmla="*/ 1249 w 1728"/>
              <a:gd name="T59" fmla="*/ 600 h 1728"/>
              <a:gd name="T60" fmla="*/ 1057 w 1728"/>
              <a:gd name="T61" fmla="*/ 1129 h 1728"/>
              <a:gd name="T62" fmla="*/ 1194 w 1728"/>
              <a:gd name="T63" fmla="*/ 1129 h 1728"/>
              <a:gd name="T64" fmla="*/ 1387 w 1728"/>
              <a:gd name="T65" fmla="*/ 600 h 17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728" h="1728">
                <a:moveTo>
                  <a:pt x="864" y="1728"/>
                </a:moveTo>
                <a:cubicBezTo>
                  <a:pt x="856" y="1728"/>
                  <a:pt x="847" y="1728"/>
                  <a:pt x="838" y="1728"/>
                </a:cubicBezTo>
                <a:cubicBezTo>
                  <a:pt x="1015" y="1243"/>
                  <a:pt x="1015" y="1243"/>
                  <a:pt x="1015" y="1243"/>
                </a:cubicBezTo>
                <a:cubicBezTo>
                  <a:pt x="1258" y="1243"/>
                  <a:pt x="1258" y="1243"/>
                  <a:pt x="1258" y="1243"/>
                </a:cubicBezTo>
                <a:cubicBezTo>
                  <a:pt x="1301" y="1243"/>
                  <a:pt x="1347" y="1210"/>
                  <a:pt x="1362" y="1170"/>
                </a:cubicBezTo>
                <a:cubicBezTo>
                  <a:pt x="1554" y="643"/>
                  <a:pt x="1554" y="643"/>
                  <a:pt x="1554" y="643"/>
                </a:cubicBezTo>
                <a:cubicBezTo>
                  <a:pt x="1585" y="557"/>
                  <a:pt x="1536" y="487"/>
                  <a:pt x="1444" y="487"/>
                </a:cubicBezTo>
                <a:cubicBezTo>
                  <a:pt x="1107" y="487"/>
                  <a:pt x="1107" y="487"/>
                  <a:pt x="1107" y="487"/>
                </a:cubicBezTo>
                <a:cubicBezTo>
                  <a:pt x="824" y="1264"/>
                  <a:pt x="824" y="1264"/>
                  <a:pt x="824" y="1264"/>
                </a:cubicBezTo>
                <a:cubicBezTo>
                  <a:pt x="824" y="1264"/>
                  <a:pt x="824" y="1264"/>
                  <a:pt x="824" y="1264"/>
                </a:cubicBezTo>
                <a:cubicBezTo>
                  <a:pt x="664" y="1705"/>
                  <a:pt x="664" y="1705"/>
                  <a:pt x="664" y="1705"/>
                </a:cubicBezTo>
                <a:cubicBezTo>
                  <a:pt x="283" y="1614"/>
                  <a:pt x="0" y="1272"/>
                  <a:pt x="0" y="864"/>
                </a:cubicBezTo>
                <a:cubicBezTo>
                  <a:pt x="0" y="468"/>
                  <a:pt x="267" y="134"/>
                  <a:pt x="631" y="32"/>
                </a:cubicBezTo>
                <a:cubicBezTo>
                  <a:pt x="465" y="487"/>
                  <a:pt x="465" y="487"/>
                  <a:pt x="465" y="487"/>
                </a:cubicBezTo>
                <a:cubicBezTo>
                  <a:pt x="465" y="487"/>
                  <a:pt x="465" y="487"/>
                  <a:pt x="465" y="487"/>
                </a:cubicBezTo>
                <a:cubicBezTo>
                  <a:pt x="190" y="1243"/>
                  <a:pt x="190" y="1243"/>
                  <a:pt x="190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607" y="600"/>
                  <a:pt x="607" y="600"/>
                  <a:pt x="607" y="600"/>
                </a:cubicBezTo>
                <a:cubicBezTo>
                  <a:pt x="745" y="600"/>
                  <a:pt x="745" y="600"/>
                  <a:pt x="745" y="600"/>
                </a:cubicBezTo>
                <a:cubicBezTo>
                  <a:pt x="511" y="1243"/>
                  <a:pt x="511" y="1243"/>
                  <a:pt x="511" y="1243"/>
                </a:cubicBezTo>
                <a:cubicBezTo>
                  <a:pt x="694" y="1243"/>
                  <a:pt x="694" y="1243"/>
                  <a:pt x="694" y="1243"/>
                </a:cubicBezTo>
                <a:cubicBezTo>
                  <a:pt x="912" y="643"/>
                  <a:pt x="912" y="643"/>
                  <a:pt x="912" y="643"/>
                </a:cubicBezTo>
                <a:cubicBezTo>
                  <a:pt x="943" y="557"/>
                  <a:pt x="894" y="487"/>
                  <a:pt x="802" y="487"/>
                </a:cubicBezTo>
                <a:cubicBezTo>
                  <a:pt x="649" y="487"/>
                  <a:pt x="649" y="487"/>
                  <a:pt x="649" y="487"/>
                </a:cubicBezTo>
                <a:cubicBezTo>
                  <a:pt x="825" y="1"/>
                  <a:pt x="825" y="1"/>
                  <a:pt x="825" y="1"/>
                </a:cubicBezTo>
                <a:cubicBezTo>
                  <a:pt x="838" y="1"/>
                  <a:pt x="851" y="0"/>
                  <a:pt x="864" y="0"/>
                </a:cubicBezTo>
                <a:cubicBezTo>
                  <a:pt x="1341" y="0"/>
                  <a:pt x="1728" y="387"/>
                  <a:pt x="1728" y="864"/>
                </a:cubicBezTo>
                <a:cubicBezTo>
                  <a:pt x="1728" y="1341"/>
                  <a:pt x="1341" y="1728"/>
                  <a:pt x="864" y="1728"/>
                </a:cubicBezTo>
                <a:close/>
                <a:moveTo>
                  <a:pt x="1387" y="600"/>
                </a:moveTo>
                <a:cubicBezTo>
                  <a:pt x="1249" y="600"/>
                  <a:pt x="1249" y="600"/>
                  <a:pt x="1249" y="600"/>
                </a:cubicBezTo>
                <a:cubicBezTo>
                  <a:pt x="1057" y="1129"/>
                  <a:pt x="1057" y="1129"/>
                  <a:pt x="1057" y="1129"/>
                </a:cubicBezTo>
                <a:cubicBezTo>
                  <a:pt x="1194" y="1129"/>
                  <a:pt x="1194" y="1129"/>
                  <a:pt x="1194" y="1129"/>
                </a:cubicBezTo>
                <a:lnTo>
                  <a:pt x="1387" y="6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3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MasterCard PayPass M/Chip flow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SELECT (automatická volba dostupných aplikací)</a:t>
            </a:r>
          </a:p>
          <a:p>
            <a:r>
              <a:rPr lang="cs-CZ" dirty="0" smtClean="0"/>
              <a:t>GET PROCESSING OPTIONS (výměna základních informací)</a:t>
            </a:r>
          </a:p>
          <a:p>
            <a:r>
              <a:rPr lang="cs-CZ" dirty="0" smtClean="0"/>
              <a:t>READ RECORDS (načtení a ověření dat z karty, restrikce )</a:t>
            </a:r>
          </a:p>
          <a:p>
            <a:r>
              <a:rPr lang="cs-CZ" strike="sngStrike" dirty="0" smtClean="0">
                <a:solidFill>
                  <a:schemeClr val="bg1">
                    <a:lumMod val="65000"/>
                  </a:schemeClr>
                </a:solidFill>
              </a:rPr>
              <a:t>GET DATA/VERIFY (offline PIN)</a:t>
            </a:r>
          </a:p>
          <a:p>
            <a:r>
              <a:rPr lang="cs-CZ" dirty="0" smtClean="0"/>
              <a:t>GENERATE APPLICATION CRYPTOGRAM</a:t>
            </a:r>
          </a:p>
          <a:p>
            <a:r>
              <a:rPr lang="cs-CZ" strike="sngStrike" dirty="0" smtClean="0">
                <a:solidFill>
                  <a:schemeClr val="bg1">
                    <a:lumMod val="65000"/>
                  </a:schemeClr>
                </a:solidFill>
              </a:rPr>
              <a:t>GENERATE APPLICATION CRYPTOGRAM (podruhé, poté Completion)</a:t>
            </a:r>
          </a:p>
          <a:p>
            <a:r>
              <a:rPr lang="cs-CZ" strike="sngStrike" dirty="0" smtClean="0">
                <a:solidFill>
                  <a:schemeClr val="bg1">
                    <a:lumMod val="65000"/>
                  </a:schemeClr>
                </a:solidFill>
              </a:rPr>
              <a:t>Issue</a:t>
            </a:r>
            <a:r>
              <a:rPr lang="en-US" strike="sngStrike" dirty="0" smtClean="0">
                <a:solidFill>
                  <a:schemeClr val="bg1">
                    <a:lumMod val="65000"/>
                  </a:schemeClr>
                </a:solidFill>
              </a:rPr>
              <a:t>r</a:t>
            </a:r>
            <a:r>
              <a:rPr lang="cs-CZ" strike="sngStrike" dirty="0" smtClean="0">
                <a:solidFill>
                  <a:schemeClr val="bg1">
                    <a:lumMod val="65000"/>
                  </a:schemeClr>
                </a:solidFill>
              </a:rPr>
              <a:t> Scripts (PIN </a:t>
            </a:r>
            <a:r>
              <a:rPr lang="cs-CZ" strike="sngStrike" dirty="0">
                <a:solidFill>
                  <a:schemeClr val="bg1">
                    <a:lumMod val="65000"/>
                  </a:schemeClr>
                </a:solidFill>
              </a:rPr>
              <a:t>CHANGE/UNBLOCK/APPLICATION BLOCK…)</a:t>
            </a:r>
          </a:p>
        </p:txBody>
      </p:sp>
    </p:spTree>
    <p:extLst>
      <p:ext uri="{BB962C8B-B14F-4D97-AF65-F5344CB8AC3E}">
        <p14:creationId xmlns:p14="http://schemas.microsoft.com/office/powerpoint/2010/main" val="21485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MasterCard PayPass M/Chip </a:t>
            </a:r>
            <a:r>
              <a:rPr lang="cs-CZ" dirty="0" smtClean="0"/>
              <a:t>o</a:t>
            </a:r>
            <a:r>
              <a:rPr lang="en-US" dirty="0" err="1" smtClean="0"/>
              <a:t>nline</a:t>
            </a:r>
            <a:r>
              <a:rPr lang="en-US" dirty="0" smtClean="0"/>
              <a:t> </a:t>
            </a:r>
            <a:r>
              <a:rPr lang="cs-CZ" dirty="0" smtClean="0"/>
              <a:t>flow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fld id="{BDC0F770-82D4-4436-8847-82BD3B2BA5CD}" type="datetime3">
              <a:rPr lang="en-US"/>
              <a:pPr/>
              <a:t>7 October 2014</a:t>
            </a:fld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BF53D5C4-9440-49D8-B742-B782DDF41E75}" type="slidenum">
              <a:rPr lang="en-US"/>
              <a:pPr/>
              <a:t>11</a:t>
            </a:fld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4053" y="2160588"/>
            <a:ext cx="7523931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6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MasterCard PayPass M/Chip </a:t>
            </a:r>
            <a:r>
              <a:rPr lang="cs-CZ" dirty="0" err="1" smtClean="0"/>
              <a:t>offl</a:t>
            </a:r>
            <a:r>
              <a:rPr lang="en-US" dirty="0" err="1" smtClean="0"/>
              <a:t>ine</a:t>
            </a:r>
            <a:r>
              <a:rPr lang="en-US" dirty="0" smtClean="0"/>
              <a:t> </a:t>
            </a:r>
            <a:r>
              <a:rPr lang="cs-CZ" dirty="0" smtClean="0"/>
              <a:t>flow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fld id="{8E87346E-7A83-4259-9B45-1AA4E4A5B01B}" type="datetime3">
              <a:rPr lang="en-US"/>
              <a:pPr/>
              <a:t>7 October 2014</a:t>
            </a:fld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53659C9-F99D-4BE1-929A-1E2664BA1C36}" type="slidenum">
              <a:rPr lang="en-US"/>
              <a:pPr/>
              <a:t>12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4053" y="2160588"/>
            <a:ext cx="7523931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2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MasterCard </a:t>
            </a:r>
            <a:r>
              <a:rPr lang="cs-CZ" dirty="0" smtClean="0"/>
              <a:t>PayPass MagStripe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Karta obsahuje  </a:t>
            </a:r>
          </a:p>
          <a:p>
            <a:pPr lvl="1"/>
            <a:r>
              <a:rPr lang="cs-CZ" dirty="0"/>
              <a:t>Statická data (PAN, expiraci atp</a:t>
            </a:r>
            <a:r>
              <a:rPr lang="cs-CZ" dirty="0" smtClean="0"/>
              <a:t>. – formát podobný obsahu magnetické pásky)</a:t>
            </a:r>
          </a:p>
          <a:p>
            <a:pPr lvl="2"/>
            <a:r>
              <a:rPr lang="cs-CZ" dirty="0" smtClean="0">
                <a:solidFill>
                  <a:srgbClr val="FF0000"/>
                </a:solidFill>
              </a:rPr>
              <a:t>NEJSOU PODEPSANÁ</a:t>
            </a:r>
            <a:endParaRPr lang="cs-CZ" dirty="0">
              <a:solidFill>
                <a:srgbClr val="FF0000"/>
              </a:solidFill>
            </a:endParaRPr>
          </a:p>
          <a:p>
            <a:pPr lvl="1"/>
            <a:r>
              <a:rPr lang="cs-CZ" dirty="0" smtClean="0"/>
              <a:t>Privátní klíč pro generování dynamického CVC (Card </a:t>
            </a:r>
            <a:r>
              <a:rPr lang="en-US" dirty="0" smtClean="0"/>
              <a:t>V</a:t>
            </a:r>
            <a:r>
              <a:rPr lang="cs-CZ" dirty="0" err="1" smtClean="0"/>
              <a:t>erification</a:t>
            </a:r>
            <a:r>
              <a:rPr lang="cs-CZ" dirty="0" smtClean="0"/>
              <a:t> Code)</a:t>
            </a:r>
            <a:endParaRPr lang="cs-CZ" dirty="0"/>
          </a:p>
          <a:p>
            <a:r>
              <a:rPr lang="cs-CZ" dirty="0"/>
              <a:t>Transakce</a:t>
            </a:r>
          </a:p>
          <a:p>
            <a:pPr lvl="1"/>
            <a:r>
              <a:rPr lang="cs-CZ" dirty="0"/>
              <a:t>Terminál načte data z </a:t>
            </a:r>
            <a:r>
              <a:rPr lang="cs-CZ" dirty="0" smtClean="0"/>
              <a:t>karty</a:t>
            </a:r>
          </a:p>
          <a:p>
            <a:pPr lvl="1"/>
            <a:r>
              <a:rPr lang="cs-CZ" dirty="0" smtClean="0"/>
              <a:t>Terminál odešle kartě UN (</a:t>
            </a:r>
            <a:r>
              <a:rPr lang="cs-CZ" dirty="0" err="1" smtClean="0"/>
              <a:t>Unpredictable</a:t>
            </a:r>
            <a:r>
              <a:rPr lang="cs-CZ" dirty="0" smtClean="0"/>
              <a:t> </a:t>
            </a:r>
            <a:r>
              <a:rPr lang="en-US" dirty="0" smtClean="0"/>
              <a:t>N</a:t>
            </a:r>
            <a:r>
              <a:rPr lang="cs-CZ" dirty="0" smtClean="0"/>
              <a:t>umber)</a:t>
            </a:r>
            <a:endParaRPr lang="cs-CZ" dirty="0"/>
          </a:p>
          <a:p>
            <a:pPr lvl="1"/>
            <a:r>
              <a:rPr lang="cs-CZ" dirty="0" smtClean="0"/>
              <a:t>Karta generuje CVC3 </a:t>
            </a:r>
            <a:endParaRPr lang="en-US" dirty="0" smtClean="0"/>
          </a:p>
          <a:p>
            <a:pPr lvl="2"/>
            <a:r>
              <a:rPr lang="en-US" dirty="0" smtClean="0"/>
              <a:t>D</a:t>
            </a:r>
            <a:r>
              <a:rPr lang="cs-CZ" dirty="0" smtClean="0"/>
              <a:t>o funkce vstupu</a:t>
            </a:r>
            <a:r>
              <a:rPr lang="en-US" dirty="0" smtClean="0"/>
              <a:t>j</a:t>
            </a:r>
            <a:r>
              <a:rPr lang="cs-CZ" dirty="0" smtClean="0"/>
              <a:t>í proměnné UN a ATC</a:t>
            </a:r>
            <a:r>
              <a:rPr lang="en-US" dirty="0" smtClean="0"/>
              <a:t> (Application Transaction Counter</a:t>
            </a:r>
            <a:r>
              <a:rPr lang="cs-CZ" dirty="0" smtClean="0"/>
              <a:t>)</a:t>
            </a:r>
          </a:p>
          <a:p>
            <a:pPr lvl="2"/>
            <a:r>
              <a:rPr lang="cs-CZ" dirty="0" smtClean="0"/>
              <a:t>Ověří kartu, ale </a:t>
            </a:r>
            <a:r>
              <a:rPr lang="cs-CZ" dirty="0" smtClean="0">
                <a:solidFill>
                  <a:srgbClr val="FF0000"/>
                </a:solidFill>
              </a:rPr>
              <a:t>NE TRANSAKCI </a:t>
            </a:r>
            <a:r>
              <a:rPr lang="cs-CZ" dirty="0"/>
              <a:t>(částku, datum atp</a:t>
            </a:r>
            <a:r>
              <a:rPr lang="cs-CZ" dirty="0" smtClean="0"/>
              <a:t>.)</a:t>
            </a:r>
          </a:p>
          <a:p>
            <a:pPr lvl="2"/>
            <a:r>
              <a:rPr lang="cs-CZ" dirty="0" smtClean="0"/>
              <a:t>Může být ověřeno pouze vydavatelem karty (popř. </a:t>
            </a:r>
            <a:r>
              <a:rPr lang="cs-CZ" dirty="0" err="1" smtClean="0"/>
              <a:t>stand</a:t>
            </a:r>
            <a:r>
              <a:rPr lang="cs-CZ" dirty="0" smtClean="0"/>
              <a:t>-in)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332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MasterCard PayPass MagStripe flow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SELECT (automatická volba dostupných aplikací)</a:t>
            </a:r>
          </a:p>
          <a:p>
            <a:r>
              <a:rPr lang="cs-CZ" dirty="0"/>
              <a:t>GET PROCESSING OPTIONS (výměna základních informací)</a:t>
            </a:r>
          </a:p>
          <a:p>
            <a:r>
              <a:rPr lang="cs-CZ" dirty="0"/>
              <a:t>READ RECORDS (načtení </a:t>
            </a:r>
            <a:r>
              <a:rPr lang="cs-CZ" strike="sngStrike" dirty="0">
                <a:solidFill>
                  <a:schemeClr val="bg1">
                    <a:lumMod val="65000"/>
                  </a:schemeClr>
                </a:solidFill>
              </a:rPr>
              <a:t>a ověření </a:t>
            </a:r>
            <a:r>
              <a:rPr lang="cs-CZ" dirty="0"/>
              <a:t>dat z karty</a:t>
            </a:r>
            <a:r>
              <a:rPr lang="cs-CZ" strike="sngStrike" dirty="0">
                <a:solidFill>
                  <a:schemeClr val="bg1">
                    <a:lumMod val="65000"/>
                  </a:schemeClr>
                </a:solidFill>
              </a:rPr>
              <a:t>, restrikce </a:t>
            </a:r>
            <a:r>
              <a:rPr lang="cs-CZ" dirty="0"/>
              <a:t>)</a:t>
            </a:r>
          </a:p>
          <a:p>
            <a:r>
              <a:rPr lang="cs-CZ" strike="sngStrike" dirty="0">
                <a:solidFill>
                  <a:schemeClr val="bg1">
                    <a:lumMod val="65000"/>
                  </a:schemeClr>
                </a:solidFill>
              </a:rPr>
              <a:t>GET DATA/VERIFY (offline PIN)</a:t>
            </a:r>
          </a:p>
          <a:p>
            <a:r>
              <a:rPr lang="cs-CZ" strike="sngStrike" dirty="0">
                <a:solidFill>
                  <a:schemeClr val="bg1">
                    <a:lumMod val="65000"/>
                  </a:schemeClr>
                </a:solidFill>
              </a:rPr>
              <a:t>GENERATE APPLICATION </a:t>
            </a:r>
            <a:r>
              <a:rPr lang="cs-CZ" strike="sngStrike" dirty="0" smtClean="0">
                <a:solidFill>
                  <a:schemeClr val="bg1">
                    <a:lumMod val="65000"/>
                  </a:schemeClr>
                </a:solidFill>
              </a:rPr>
              <a:t>CRYPTOGRAM</a:t>
            </a:r>
            <a:r>
              <a:rPr lang="en-US" dirty="0" smtClean="0">
                <a:sym typeface="Wingdings" panose="05000000000000000000" pitchFamily="2" charset="2"/>
              </a:rPr>
              <a:t></a:t>
            </a:r>
            <a:r>
              <a:rPr lang="en-US" dirty="0" smtClean="0"/>
              <a:t> </a:t>
            </a:r>
            <a:r>
              <a:rPr lang="cs-CZ" dirty="0" smtClean="0"/>
              <a:t>COMPUTE CRYPTOGRAPHIC CHECKSUM</a:t>
            </a:r>
            <a:endParaRPr lang="cs-CZ" dirty="0"/>
          </a:p>
          <a:p>
            <a:r>
              <a:rPr lang="cs-CZ" strike="sngStrike" dirty="0">
                <a:solidFill>
                  <a:schemeClr val="bg1">
                    <a:lumMod val="65000"/>
                  </a:schemeClr>
                </a:solidFill>
              </a:rPr>
              <a:t>GENERATE APPLICATION CRYPTOGRAM (podruhé, poté Completion)</a:t>
            </a:r>
          </a:p>
          <a:p>
            <a:r>
              <a:rPr lang="cs-CZ" strike="sngStrike" dirty="0">
                <a:solidFill>
                  <a:schemeClr val="bg1">
                    <a:lumMod val="65000"/>
                  </a:schemeClr>
                </a:solidFill>
              </a:rPr>
              <a:t>Issue</a:t>
            </a:r>
            <a:r>
              <a:rPr lang="en-US" strike="sngStrike" dirty="0">
                <a:solidFill>
                  <a:schemeClr val="bg1">
                    <a:lumMod val="65000"/>
                  </a:schemeClr>
                </a:solidFill>
              </a:rPr>
              <a:t>r</a:t>
            </a:r>
            <a:r>
              <a:rPr lang="cs-CZ" strike="sngStrike" dirty="0">
                <a:solidFill>
                  <a:schemeClr val="bg1">
                    <a:lumMod val="65000"/>
                  </a:schemeClr>
                </a:solidFill>
              </a:rPr>
              <a:t> Scripts (PIN CHANGE/UNBLOCK/APPLICATION BLOCK…)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890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MasterCard PayPass </a:t>
            </a:r>
            <a:r>
              <a:rPr lang="cs-CZ" dirty="0" smtClean="0"/>
              <a:t>MagStripe flow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fld id="{8E87346E-7A83-4259-9B45-1AA4E4A5B01B}" type="datetime3">
              <a:rPr lang="en-US"/>
              <a:pPr/>
              <a:t>7 October 2014</a:t>
            </a:fld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53659C9-F99D-4BE1-929A-1E2664BA1C36}" type="slidenum">
              <a:rPr lang="en-US"/>
              <a:pPr/>
              <a:t>15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85655" y="2160588"/>
            <a:ext cx="7780728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7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VISA </a:t>
            </a:r>
            <a:r>
              <a:rPr lang="cs-CZ" dirty="0" smtClean="0"/>
              <a:t>PayWave qVSDC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Karta </a:t>
            </a:r>
            <a:r>
              <a:rPr lang="cs-CZ" dirty="0"/>
              <a:t>obsahuje  </a:t>
            </a:r>
          </a:p>
          <a:p>
            <a:pPr lvl="1"/>
            <a:r>
              <a:rPr lang="cs-CZ" dirty="0"/>
              <a:t>Statická data (PAN, </a:t>
            </a:r>
            <a:r>
              <a:rPr lang="cs-CZ" dirty="0" smtClean="0"/>
              <a:t>expiraci</a:t>
            </a:r>
            <a:r>
              <a:rPr lang="en-US" dirty="0" smtClean="0"/>
              <a:t>, </a:t>
            </a:r>
            <a:r>
              <a:rPr lang="en-US" dirty="0" err="1" smtClean="0"/>
              <a:t>definice</a:t>
            </a:r>
            <a:r>
              <a:rPr lang="en-US" dirty="0" smtClean="0"/>
              <a:t> </a:t>
            </a:r>
            <a:r>
              <a:rPr lang="en-US" dirty="0" err="1" smtClean="0"/>
              <a:t>chov</a:t>
            </a:r>
            <a:r>
              <a:rPr lang="cs-CZ" dirty="0" err="1" smtClean="0"/>
              <a:t>ání</a:t>
            </a:r>
            <a:r>
              <a:rPr lang="cs-CZ" dirty="0" smtClean="0"/>
              <a:t> </a:t>
            </a:r>
            <a:r>
              <a:rPr lang="cs-CZ" dirty="0"/>
              <a:t>atp.)</a:t>
            </a:r>
          </a:p>
          <a:p>
            <a:pPr lvl="1"/>
            <a:r>
              <a:rPr lang="cs-CZ" dirty="0" smtClean="0"/>
              <a:t>Veřejné </a:t>
            </a:r>
            <a:r>
              <a:rPr lang="cs-CZ" dirty="0"/>
              <a:t>klíče karty a vydavatele</a:t>
            </a:r>
          </a:p>
          <a:p>
            <a:pPr lvl="1"/>
            <a:r>
              <a:rPr lang="cs-CZ" dirty="0"/>
              <a:t>Privátní klíč pro digitální podpis karty </a:t>
            </a:r>
          </a:p>
          <a:p>
            <a:r>
              <a:rPr lang="cs-CZ" dirty="0"/>
              <a:t>Transakce</a:t>
            </a:r>
          </a:p>
          <a:p>
            <a:pPr lvl="1"/>
            <a:r>
              <a:rPr lang="cs-CZ" dirty="0"/>
              <a:t>Karta podepíše transakci (částku, </a:t>
            </a:r>
            <a:r>
              <a:rPr lang="cs-CZ" dirty="0" smtClean="0"/>
              <a:t>datum, </a:t>
            </a:r>
            <a:r>
              <a:rPr lang="cs-CZ" dirty="0"/>
              <a:t>atp.)</a:t>
            </a:r>
          </a:p>
          <a:p>
            <a:pPr lvl="1"/>
            <a:r>
              <a:rPr lang="cs-CZ" dirty="0" smtClean="0"/>
              <a:t>Terminál </a:t>
            </a:r>
            <a:r>
              <a:rPr lang="cs-CZ" dirty="0"/>
              <a:t>načte data z </a:t>
            </a:r>
            <a:r>
              <a:rPr lang="cs-CZ" dirty="0" smtClean="0"/>
              <a:t>karty (</a:t>
            </a:r>
            <a:r>
              <a:rPr lang="cs-CZ" dirty="0"/>
              <a:t>jen při offline transakci</a:t>
            </a:r>
            <a:r>
              <a:rPr lang="cs-CZ" dirty="0" smtClean="0"/>
              <a:t>)</a:t>
            </a:r>
            <a:endParaRPr lang="cs-CZ" dirty="0"/>
          </a:p>
          <a:p>
            <a:pPr lvl="1"/>
            <a:r>
              <a:rPr lang="cs-CZ" dirty="0"/>
              <a:t>Ověří pravost načtených dat </a:t>
            </a:r>
            <a:r>
              <a:rPr lang="cs-CZ" dirty="0" smtClean="0"/>
              <a:t>(jen při offline transakci)</a:t>
            </a:r>
            <a:endParaRPr lang="cs-CZ" dirty="0"/>
          </a:p>
          <a:p>
            <a:endParaRPr lang="en-US" sz="2400" dirty="0" smtClean="0">
              <a:solidFill>
                <a:srgbClr val="00B0F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475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VISA PayWave</a:t>
            </a:r>
            <a:r>
              <a:rPr lang="cs-CZ" dirty="0" smtClean="0"/>
              <a:t> qVSDC flow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SELECT (automatická volba dostupných aplikací, příprava dat požadovaných kartou, popř. zohlednění Dynamic Reader </a:t>
            </a:r>
            <a:r>
              <a:rPr lang="cs-CZ" dirty="0" err="1" smtClean="0"/>
              <a:t>Limits</a:t>
            </a:r>
            <a:r>
              <a:rPr lang="cs-CZ" dirty="0" smtClean="0"/>
              <a:t>)</a:t>
            </a:r>
          </a:p>
          <a:p>
            <a:r>
              <a:rPr lang="cs-CZ" dirty="0" smtClean="0"/>
              <a:t>GET PROCESSING OPTIONS (výměna nezbytných </a:t>
            </a:r>
            <a:r>
              <a:rPr lang="en-US" dirty="0" err="1" smtClean="0"/>
              <a:t>transak</a:t>
            </a:r>
            <a:r>
              <a:rPr lang="cs-CZ" dirty="0" err="1" smtClean="0"/>
              <a:t>čních</a:t>
            </a:r>
            <a:r>
              <a:rPr lang="cs-CZ" dirty="0" smtClean="0"/>
              <a:t> informací včetně analýzy akcí a kryptografických operací)</a:t>
            </a:r>
          </a:p>
          <a:p>
            <a:r>
              <a:rPr lang="cs-CZ" i="1" dirty="0" smtClean="0">
                <a:solidFill>
                  <a:schemeClr val="bg1">
                    <a:lumMod val="50000"/>
                  </a:schemeClr>
                </a:solidFill>
              </a:rPr>
              <a:t>READ RECORDS</a:t>
            </a:r>
            <a:r>
              <a:rPr lang="cs-CZ" i="1" dirty="0" smtClean="0"/>
              <a:t> </a:t>
            </a:r>
            <a:r>
              <a:rPr lang="cs-CZ" dirty="0" smtClean="0"/>
              <a:t>(pro </a:t>
            </a:r>
            <a:r>
              <a:rPr lang="cs-CZ" dirty="0"/>
              <a:t>offline </a:t>
            </a:r>
            <a:r>
              <a:rPr lang="cs-CZ" dirty="0" smtClean="0"/>
              <a:t>transakce </a:t>
            </a:r>
            <a:r>
              <a:rPr lang="cs-CZ" dirty="0"/>
              <a:t>načtení </a:t>
            </a:r>
            <a:r>
              <a:rPr lang="cs-CZ" dirty="0" smtClean="0"/>
              <a:t>a ověření dat z karty)</a:t>
            </a:r>
          </a:p>
          <a:p>
            <a:r>
              <a:rPr lang="cs-CZ" strike="sngStrike" dirty="0" smtClean="0">
                <a:solidFill>
                  <a:schemeClr val="bg1">
                    <a:lumMod val="65000"/>
                  </a:schemeClr>
                </a:solidFill>
              </a:rPr>
              <a:t>GET DATA/VERIFY (offline PIN)</a:t>
            </a:r>
          </a:p>
          <a:p>
            <a:r>
              <a:rPr lang="cs-CZ" strike="sngStrike" dirty="0">
                <a:solidFill>
                  <a:schemeClr val="bg1">
                    <a:lumMod val="65000"/>
                  </a:schemeClr>
                </a:solidFill>
              </a:rPr>
              <a:t>GENERATE APPLICATION CRYPTOGRAM</a:t>
            </a:r>
          </a:p>
          <a:p>
            <a:r>
              <a:rPr lang="cs-CZ" strike="sngStrike" dirty="0" smtClean="0">
                <a:solidFill>
                  <a:schemeClr val="bg1">
                    <a:lumMod val="65000"/>
                  </a:schemeClr>
                </a:solidFill>
              </a:rPr>
              <a:t>GENERATE APPLICATION CRYPTOGRAM (podruhé, poté Completion)</a:t>
            </a:r>
          </a:p>
          <a:p>
            <a:r>
              <a:rPr lang="cs-CZ" strike="sngStrike" dirty="0" smtClean="0">
                <a:solidFill>
                  <a:schemeClr val="bg1">
                    <a:lumMod val="65000"/>
                  </a:schemeClr>
                </a:solidFill>
              </a:rPr>
              <a:t>Issue</a:t>
            </a:r>
            <a:r>
              <a:rPr lang="en-US" strike="sngStrike" dirty="0" smtClean="0">
                <a:solidFill>
                  <a:schemeClr val="bg1">
                    <a:lumMod val="65000"/>
                  </a:schemeClr>
                </a:solidFill>
              </a:rPr>
              <a:t>r</a:t>
            </a:r>
            <a:r>
              <a:rPr lang="cs-CZ" strike="sngStrike" dirty="0" smtClean="0">
                <a:solidFill>
                  <a:schemeClr val="bg1">
                    <a:lumMod val="65000"/>
                  </a:schemeClr>
                </a:solidFill>
              </a:rPr>
              <a:t> Scripts (PIN </a:t>
            </a:r>
            <a:r>
              <a:rPr lang="cs-CZ" strike="sngStrike" dirty="0">
                <a:solidFill>
                  <a:schemeClr val="bg1">
                    <a:lumMod val="65000"/>
                  </a:schemeClr>
                </a:solidFill>
              </a:rPr>
              <a:t>CHANGE/UNBLOCK/APPLICATION BLOCK</a:t>
            </a:r>
            <a:r>
              <a:rPr lang="cs-CZ" strike="sngStrike" dirty="0" smtClean="0">
                <a:solidFill>
                  <a:schemeClr val="bg1">
                    <a:lumMod val="65000"/>
                  </a:schemeClr>
                </a:solidFill>
              </a:rPr>
              <a:t>…)</a:t>
            </a:r>
            <a:r>
              <a:rPr lang="en-US" dirty="0">
                <a:sym typeface="Wingdings" panose="05000000000000000000" pitchFamily="2" charset="2"/>
              </a:rPr>
              <a:t> </a:t>
            </a:r>
            <a:r>
              <a:rPr lang="en-US" dirty="0"/>
              <a:t> </a:t>
            </a:r>
            <a:r>
              <a:rPr lang="cs-CZ" dirty="0" smtClean="0"/>
              <a:t>Issuer Update (při opakovaném přiložení karty)</a:t>
            </a:r>
            <a:endParaRPr lang="cs-CZ" dirty="0"/>
          </a:p>
          <a:p>
            <a:pPr marL="0" indent="0">
              <a:buNone/>
            </a:pPr>
            <a:endParaRPr lang="cs-CZ" strike="sngStrik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73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VISA PayWave</a:t>
            </a:r>
            <a:r>
              <a:rPr lang="cs-CZ" dirty="0" smtClean="0"/>
              <a:t> qVSDC online flow</a:t>
            </a:r>
            <a:endParaRPr lang="cs-CZ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1089" y="2160588"/>
            <a:ext cx="7529859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VISA PayWave</a:t>
            </a:r>
            <a:r>
              <a:rPr lang="cs-CZ" dirty="0" smtClean="0"/>
              <a:t> qVSDC offline flow</a:t>
            </a:r>
            <a:endParaRPr lang="cs-CZ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1089" y="2160588"/>
            <a:ext cx="7529859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9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Agenda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Stávající platební karty</a:t>
            </a:r>
            <a:endParaRPr lang="en-US" dirty="0" smtClean="0"/>
          </a:p>
          <a:p>
            <a:r>
              <a:rPr lang="cs-CZ" dirty="0" smtClean="0"/>
              <a:t>Připomenutí EMV (kontakt)</a:t>
            </a:r>
          </a:p>
          <a:p>
            <a:r>
              <a:rPr lang="cs-CZ" dirty="0" smtClean="0"/>
              <a:t>Srovnání bezkontaktních plateb s EMV</a:t>
            </a:r>
          </a:p>
          <a:p>
            <a:r>
              <a:rPr lang="cs-CZ" dirty="0"/>
              <a:t>Technologie pro akceptaci karet u obchodníka</a:t>
            </a:r>
            <a:endParaRPr lang="en-US" dirty="0"/>
          </a:p>
          <a:p>
            <a:r>
              <a:rPr lang="cs-CZ" dirty="0" smtClean="0"/>
              <a:t>Rychlost nebo bezpečnost</a:t>
            </a:r>
          </a:p>
          <a:p>
            <a:r>
              <a:rPr lang="cs-CZ" dirty="0" smtClean="0"/>
              <a:t>Limity karet</a:t>
            </a:r>
          </a:p>
          <a:p>
            <a:r>
              <a:rPr lang="cs-CZ" dirty="0" smtClean="0"/>
              <a:t>Zranitelnosti</a:t>
            </a:r>
          </a:p>
          <a:p>
            <a:r>
              <a:rPr lang="cs-CZ" dirty="0" smtClean="0"/>
              <a:t>Ochrana a obrana držitelů karet</a:t>
            </a:r>
            <a:endParaRPr lang="en-US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465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VISA </a:t>
            </a:r>
            <a:r>
              <a:rPr lang="cs-CZ" dirty="0" smtClean="0"/>
              <a:t>PayWave </a:t>
            </a:r>
            <a:r>
              <a:rPr lang="en-US" dirty="0" smtClean="0"/>
              <a:t>MSD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Karta </a:t>
            </a:r>
            <a:r>
              <a:rPr lang="cs-CZ" dirty="0"/>
              <a:t>obsahuje  </a:t>
            </a:r>
          </a:p>
          <a:p>
            <a:pPr lvl="1"/>
            <a:r>
              <a:rPr lang="cs-CZ" dirty="0"/>
              <a:t>Statická data (PAN, expiraci atp. – formát podobný obsahu magnetické pásky)</a:t>
            </a:r>
          </a:p>
          <a:p>
            <a:pPr lvl="2"/>
            <a:r>
              <a:rPr lang="cs-CZ" dirty="0" smtClean="0">
                <a:solidFill>
                  <a:srgbClr val="FF0000"/>
                </a:solidFill>
              </a:rPr>
              <a:t>NEJSOU PODEPSANÁ (VĚTŠINOU)</a:t>
            </a:r>
            <a:endParaRPr lang="cs-CZ" dirty="0">
              <a:solidFill>
                <a:srgbClr val="FF0000"/>
              </a:solidFill>
            </a:endParaRP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Symetrický klíč </a:t>
            </a:r>
            <a:r>
              <a:rPr lang="cs-CZ" dirty="0">
                <a:solidFill>
                  <a:schemeClr val="tx1"/>
                </a:solidFill>
              </a:rPr>
              <a:t>pro generování dynamického </a:t>
            </a:r>
            <a:r>
              <a:rPr lang="cs-CZ" dirty="0" smtClean="0">
                <a:solidFill>
                  <a:schemeClr val="tx1"/>
                </a:solidFill>
              </a:rPr>
              <a:t>CVV </a:t>
            </a:r>
            <a:r>
              <a:rPr lang="cs-CZ" dirty="0">
                <a:solidFill>
                  <a:schemeClr val="tx1"/>
                </a:solidFill>
              </a:rPr>
              <a:t>(Card </a:t>
            </a:r>
            <a:r>
              <a:rPr lang="en-US" dirty="0">
                <a:solidFill>
                  <a:schemeClr val="tx1"/>
                </a:solidFill>
              </a:rPr>
              <a:t>V</a:t>
            </a:r>
            <a:r>
              <a:rPr lang="cs-CZ" dirty="0" err="1">
                <a:solidFill>
                  <a:schemeClr val="tx1"/>
                </a:solidFill>
              </a:rPr>
              <a:t>erification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Value)</a:t>
            </a:r>
          </a:p>
          <a:p>
            <a:pPr lvl="1"/>
            <a:r>
              <a:rPr lang="cs-CZ" u="sng" dirty="0" smtClean="0">
                <a:solidFill>
                  <a:schemeClr val="tx1"/>
                </a:solidFill>
              </a:rPr>
              <a:t>Výjimečně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v</a:t>
            </a:r>
            <a:r>
              <a:rPr lang="cs-CZ" dirty="0" smtClean="0">
                <a:solidFill>
                  <a:schemeClr val="tx1"/>
                </a:solidFill>
              </a:rPr>
              <a:t>eřejné </a:t>
            </a:r>
            <a:r>
              <a:rPr lang="cs-CZ" dirty="0">
                <a:solidFill>
                  <a:schemeClr val="tx1"/>
                </a:solidFill>
              </a:rPr>
              <a:t>klíče karty a </a:t>
            </a:r>
            <a:r>
              <a:rPr lang="cs-CZ" dirty="0" smtClean="0">
                <a:solidFill>
                  <a:schemeClr val="tx1"/>
                </a:solidFill>
              </a:rPr>
              <a:t>vydavatele + privátní </a:t>
            </a:r>
            <a:r>
              <a:rPr lang="cs-CZ" dirty="0">
                <a:solidFill>
                  <a:schemeClr val="tx1"/>
                </a:solidFill>
              </a:rPr>
              <a:t>klíč pro digitální podpis karty </a:t>
            </a:r>
          </a:p>
          <a:p>
            <a:r>
              <a:rPr lang="cs-CZ" dirty="0">
                <a:solidFill>
                  <a:schemeClr val="tx1"/>
                </a:solidFill>
              </a:rPr>
              <a:t>Transakce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Terminál </a:t>
            </a:r>
            <a:r>
              <a:rPr lang="cs-CZ" dirty="0">
                <a:solidFill>
                  <a:schemeClr val="tx1"/>
                </a:solidFill>
              </a:rPr>
              <a:t>odešle kartě </a:t>
            </a:r>
            <a:r>
              <a:rPr lang="cs-CZ" dirty="0" smtClean="0">
                <a:solidFill>
                  <a:schemeClr val="tx1"/>
                </a:solidFill>
              </a:rPr>
              <a:t>UN </a:t>
            </a:r>
            <a:r>
              <a:rPr lang="cs-CZ" dirty="0">
                <a:solidFill>
                  <a:schemeClr val="tx1"/>
                </a:solidFill>
              </a:rPr>
              <a:t>(</a:t>
            </a:r>
            <a:r>
              <a:rPr lang="cs-CZ" dirty="0" err="1">
                <a:solidFill>
                  <a:schemeClr val="tx1"/>
                </a:solidFill>
              </a:rPr>
              <a:t>Unpredictable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N</a:t>
            </a:r>
            <a:r>
              <a:rPr lang="cs-CZ" dirty="0">
                <a:solidFill>
                  <a:schemeClr val="tx1"/>
                </a:solidFill>
              </a:rPr>
              <a:t>umber</a:t>
            </a:r>
            <a:r>
              <a:rPr lang="cs-CZ" dirty="0" smtClean="0">
                <a:solidFill>
                  <a:schemeClr val="tx1"/>
                </a:solidFill>
              </a:rPr>
              <a:t>), </a:t>
            </a:r>
            <a:r>
              <a:rPr lang="cs-CZ" dirty="0">
                <a:solidFill>
                  <a:schemeClr val="tx1"/>
                </a:solidFill>
              </a:rPr>
              <a:t>částku, </a:t>
            </a:r>
            <a:r>
              <a:rPr lang="cs-CZ" dirty="0" smtClean="0">
                <a:solidFill>
                  <a:schemeClr val="tx1"/>
                </a:solidFill>
              </a:rPr>
              <a:t>TTQ (další data záleží na podporovaném kryptogramu)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Karta generuje dCVV a vrací ATC</a:t>
            </a:r>
            <a:r>
              <a:rPr lang="cs-CZ" dirty="0">
                <a:solidFill>
                  <a:schemeClr val="tx1"/>
                </a:solidFill>
              </a:rPr>
              <a:t> a odešle magstripe data z karty</a:t>
            </a:r>
            <a:r>
              <a:rPr lang="cs-CZ" dirty="0" smtClean="0">
                <a:solidFill>
                  <a:schemeClr val="tx1"/>
                </a:solidFill>
              </a:rPr>
              <a:t> nebo CVN17</a:t>
            </a:r>
            <a:endParaRPr lang="cs-CZ" dirty="0">
              <a:solidFill>
                <a:schemeClr val="tx1"/>
              </a:solidFill>
            </a:endParaRP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D</a:t>
            </a:r>
            <a:r>
              <a:rPr lang="cs-CZ" dirty="0" smtClean="0">
                <a:solidFill>
                  <a:schemeClr val="tx1"/>
                </a:solidFill>
              </a:rPr>
              <a:t>o výpočtu dCVV vstupu</a:t>
            </a:r>
            <a:r>
              <a:rPr lang="en-US" dirty="0" smtClean="0">
                <a:solidFill>
                  <a:schemeClr val="tx1"/>
                </a:solidFill>
              </a:rPr>
              <a:t>j</a:t>
            </a:r>
            <a:r>
              <a:rPr lang="cs-CZ" dirty="0" smtClean="0">
                <a:solidFill>
                  <a:schemeClr val="tx1"/>
                </a:solidFill>
              </a:rPr>
              <a:t>e jako proměnná jen ATC</a:t>
            </a:r>
            <a:r>
              <a:rPr lang="en-US" dirty="0" smtClean="0">
                <a:solidFill>
                  <a:schemeClr val="tx1"/>
                </a:solidFill>
              </a:rPr>
              <a:t> (Application Transaction Counter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</a:p>
          <a:p>
            <a:pPr lvl="2"/>
            <a:r>
              <a:rPr lang="cs-CZ" dirty="0" smtClean="0">
                <a:solidFill>
                  <a:schemeClr val="tx1"/>
                </a:solidFill>
              </a:rPr>
              <a:t>dCVV ověří kartu, ale NE TRANSAKCI (částku, datum atp.)</a:t>
            </a:r>
          </a:p>
          <a:p>
            <a:pPr lvl="2"/>
            <a:r>
              <a:rPr lang="cs-CZ" dirty="0" smtClean="0">
                <a:solidFill>
                  <a:schemeClr val="tx1"/>
                </a:solidFill>
              </a:rPr>
              <a:t>Může </a:t>
            </a:r>
            <a:r>
              <a:rPr lang="cs-CZ" dirty="0">
                <a:solidFill>
                  <a:schemeClr val="tx1"/>
                </a:solidFill>
              </a:rPr>
              <a:t>být ověřeno pouze vydavatelem karty (popř. </a:t>
            </a:r>
            <a:r>
              <a:rPr lang="cs-CZ" dirty="0" err="1">
                <a:solidFill>
                  <a:schemeClr val="tx1"/>
                </a:solidFill>
              </a:rPr>
              <a:t>stand</a:t>
            </a:r>
            <a:r>
              <a:rPr lang="cs-CZ" dirty="0">
                <a:solidFill>
                  <a:schemeClr val="tx1"/>
                </a:solidFill>
              </a:rPr>
              <a:t>-in)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435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VISA PayWave</a:t>
            </a:r>
            <a:r>
              <a:rPr lang="cs-CZ" dirty="0" smtClean="0"/>
              <a:t> MSD flow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SELECT (automatická volba dostupných aplikací)</a:t>
            </a:r>
          </a:p>
          <a:p>
            <a:r>
              <a:rPr lang="cs-CZ" dirty="0" smtClean="0"/>
              <a:t>GET PROCESSING OPTIONS (výměna nezbytných </a:t>
            </a:r>
            <a:r>
              <a:rPr lang="en-US" dirty="0" err="1" smtClean="0"/>
              <a:t>transak</a:t>
            </a:r>
            <a:r>
              <a:rPr lang="cs-CZ" dirty="0" err="1" smtClean="0"/>
              <a:t>čních</a:t>
            </a:r>
            <a:r>
              <a:rPr lang="cs-CZ" dirty="0" smtClean="0"/>
              <a:t> informací)</a:t>
            </a:r>
          </a:p>
          <a:p>
            <a:r>
              <a:rPr lang="cs-CZ" i="1" strike="sngStrike" dirty="0" smtClean="0">
                <a:solidFill>
                  <a:schemeClr val="bg1">
                    <a:lumMod val="50000"/>
                  </a:schemeClr>
                </a:solidFill>
              </a:rPr>
              <a:t>READ RECORDS </a:t>
            </a:r>
            <a:r>
              <a:rPr lang="cs-CZ" strike="sngStrike" dirty="0" smtClean="0">
                <a:solidFill>
                  <a:schemeClr val="bg1">
                    <a:lumMod val="50000"/>
                  </a:schemeClr>
                </a:solidFill>
              </a:rPr>
              <a:t>(pro </a:t>
            </a:r>
            <a:r>
              <a:rPr lang="cs-CZ" strike="sngStrike" dirty="0">
                <a:solidFill>
                  <a:schemeClr val="bg1">
                    <a:lumMod val="50000"/>
                  </a:schemeClr>
                </a:solidFill>
              </a:rPr>
              <a:t>offline </a:t>
            </a:r>
            <a:r>
              <a:rPr lang="cs-CZ" strike="sngStrike" dirty="0" smtClean="0">
                <a:solidFill>
                  <a:schemeClr val="bg1">
                    <a:lumMod val="50000"/>
                  </a:schemeClr>
                </a:solidFill>
              </a:rPr>
              <a:t>transakce </a:t>
            </a:r>
            <a:r>
              <a:rPr lang="cs-CZ" strike="sngStrike" dirty="0">
                <a:solidFill>
                  <a:schemeClr val="bg1">
                    <a:lumMod val="50000"/>
                  </a:schemeClr>
                </a:solidFill>
              </a:rPr>
              <a:t>načtení </a:t>
            </a:r>
            <a:r>
              <a:rPr lang="cs-CZ" strike="sngStrike" dirty="0" smtClean="0">
                <a:solidFill>
                  <a:schemeClr val="bg1">
                    <a:lumMod val="50000"/>
                  </a:schemeClr>
                </a:solidFill>
              </a:rPr>
              <a:t>a ověření dat z karty)</a:t>
            </a:r>
          </a:p>
          <a:p>
            <a:r>
              <a:rPr lang="cs-CZ" strike="sngStrike" dirty="0" smtClean="0">
                <a:solidFill>
                  <a:schemeClr val="bg1">
                    <a:lumMod val="65000"/>
                  </a:schemeClr>
                </a:solidFill>
              </a:rPr>
              <a:t>GET DATA/VERIFY (offline PIN)</a:t>
            </a:r>
          </a:p>
          <a:p>
            <a:r>
              <a:rPr lang="cs-CZ" strike="sngStrike" dirty="0">
                <a:solidFill>
                  <a:schemeClr val="bg1">
                    <a:lumMod val="65000"/>
                  </a:schemeClr>
                </a:solidFill>
              </a:rPr>
              <a:t>GENERATE APPLICATION CRYPTOGRAM</a:t>
            </a:r>
          </a:p>
          <a:p>
            <a:r>
              <a:rPr lang="cs-CZ" strike="sngStrike" dirty="0" smtClean="0">
                <a:solidFill>
                  <a:schemeClr val="bg1">
                    <a:lumMod val="65000"/>
                  </a:schemeClr>
                </a:solidFill>
              </a:rPr>
              <a:t>GENERATE APPLICATION CRYPTOGRAM (podruhé, poté Completion)</a:t>
            </a:r>
          </a:p>
          <a:p>
            <a:r>
              <a:rPr lang="cs-CZ" strike="sngStrike" dirty="0" smtClean="0">
                <a:solidFill>
                  <a:schemeClr val="bg1">
                    <a:lumMod val="65000"/>
                  </a:schemeClr>
                </a:solidFill>
              </a:rPr>
              <a:t>Issue</a:t>
            </a:r>
            <a:r>
              <a:rPr lang="en-US" strike="sngStrike" dirty="0" smtClean="0">
                <a:solidFill>
                  <a:schemeClr val="bg1">
                    <a:lumMod val="65000"/>
                  </a:schemeClr>
                </a:solidFill>
              </a:rPr>
              <a:t>r</a:t>
            </a:r>
            <a:r>
              <a:rPr lang="cs-CZ" strike="sngStrike" dirty="0" smtClean="0">
                <a:solidFill>
                  <a:schemeClr val="bg1">
                    <a:lumMod val="65000"/>
                  </a:schemeClr>
                </a:solidFill>
              </a:rPr>
              <a:t> Scripts (PIN </a:t>
            </a:r>
            <a:r>
              <a:rPr lang="cs-CZ" strike="sngStrike" dirty="0">
                <a:solidFill>
                  <a:schemeClr val="bg1">
                    <a:lumMod val="65000"/>
                  </a:schemeClr>
                </a:solidFill>
              </a:rPr>
              <a:t>CHANGE/UNBLOCK/APPLICATION BLOCK</a:t>
            </a:r>
            <a:r>
              <a:rPr lang="cs-CZ" strike="sngStrike" dirty="0" smtClean="0">
                <a:solidFill>
                  <a:schemeClr val="bg1">
                    <a:lumMod val="65000"/>
                  </a:schemeClr>
                </a:solidFill>
              </a:rPr>
              <a:t>…)</a:t>
            </a:r>
            <a:endParaRPr lang="cs-CZ" strike="sngStrik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6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Akceptace karet u obchodníka</a:t>
            </a:r>
            <a:endParaRPr lang="cs-C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92589" y="1825625"/>
            <a:ext cx="794229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1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Čítače na kartách MasterCard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PayPass</a:t>
            </a:r>
            <a:r>
              <a:rPr lang="cs-CZ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M/Chip </a:t>
            </a:r>
            <a:r>
              <a:rPr lang="en-US" dirty="0" err="1" smtClean="0">
                <a:solidFill>
                  <a:srgbClr val="000000"/>
                </a:solidFill>
              </a:rPr>
              <a:t>apli</a:t>
            </a:r>
            <a:r>
              <a:rPr lang="cs-CZ" dirty="0" err="1" smtClean="0">
                <a:solidFill>
                  <a:srgbClr val="000000"/>
                </a:solidFill>
              </a:rPr>
              <a:t>kace</a:t>
            </a:r>
            <a:r>
              <a:rPr lang="cs-CZ" dirty="0" smtClean="0">
                <a:solidFill>
                  <a:srgbClr val="000000"/>
                </a:solidFill>
              </a:rPr>
              <a:t> sdílí</a:t>
            </a: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risk management </a:t>
            </a:r>
            <a:r>
              <a:rPr lang="cs-CZ" dirty="0" smtClean="0">
                <a:solidFill>
                  <a:srgbClr val="000000"/>
                </a:solidFill>
              </a:rPr>
              <a:t>čítače mezi k</a:t>
            </a:r>
            <a:r>
              <a:rPr lang="en-US" dirty="0" err="1" smtClean="0">
                <a:solidFill>
                  <a:srgbClr val="000000"/>
                </a:solidFill>
              </a:rPr>
              <a:t>onta</a:t>
            </a:r>
            <a:r>
              <a:rPr lang="cs-CZ" dirty="0" smtClean="0">
                <a:solidFill>
                  <a:srgbClr val="000000"/>
                </a:solidFill>
              </a:rPr>
              <a:t>k</a:t>
            </a:r>
            <a:r>
              <a:rPr lang="en-US" dirty="0" smtClean="0">
                <a:solidFill>
                  <a:srgbClr val="000000"/>
                </a:solidFill>
              </a:rPr>
              <a:t>t</a:t>
            </a:r>
            <a:r>
              <a:rPr lang="cs-CZ" dirty="0" smtClean="0">
                <a:solidFill>
                  <a:srgbClr val="000000"/>
                </a:solidFill>
              </a:rPr>
              <a:t>ním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cs-CZ" dirty="0" smtClean="0">
                <a:solidFill>
                  <a:srgbClr val="000000"/>
                </a:solidFill>
              </a:rPr>
              <a:t>a bezkontaktním rozhraním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Offline </a:t>
            </a:r>
            <a:r>
              <a:rPr lang="cs-CZ" dirty="0" smtClean="0">
                <a:solidFill>
                  <a:srgbClr val="000000"/>
                </a:solidFill>
              </a:rPr>
              <a:t>čítače jsou obvykle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cs-CZ" dirty="0" smtClean="0">
                <a:solidFill>
                  <a:srgbClr val="000000"/>
                </a:solidFill>
              </a:rPr>
              <a:t>COTA: </a:t>
            </a:r>
            <a:r>
              <a:rPr lang="en-US" dirty="0" smtClean="0">
                <a:solidFill>
                  <a:srgbClr val="000000"/>
                </a:solidFill>
              </a:rPr>
              <a:t>Cumulative </a:t>
            </a:r>
            <a:r>
              <a:rPr lang="en-US" dirty="0">
                <a:solidFill>
                  <a:srgbClr val="000000"/>
                </a:solidFill>
              </a:rPr>
              <a:t>Offline Transaction Amount</a:t>
            </a:r>
          </a:p>
          <a:p>
            <a:pPr lvl="1"/>
            <a:r>
              <a:rPr lang="cs-CZ" dirty="0" smtClean="0">
                <a:solidFill>
                  <a:srgbClr val="000000"/>
                </a:solidFill>
              </a:rPr>
              <a:t>COTN: </a:t>
            </a:r>
            <a:r>
              <a:rPr lang="en-US" dirty="0" smtClean="0">
                <a:solidFill>
                  <a:srgbClr val="000000"/>
                </a:solidFill>
              </a:rPr>
              <a:t>Consecutive </a:t>
            </a:r>
            <a:r>
              <a:rPr lang="en-US" dirty="0">
                <a:solidFill>
                  <a:srgbClr val="000000"/>
                </a:solidFill>
              </a:rPr>
              <a:t>Offline Transactions </a:t>
            </a:r>
            <a:r>
              <a:rPr lang="en-US" dirty="0" smtClean="0">
                <a:solidFill>
                  <a:srgbClr val="000000"/>
                </a:solidFill>
              </a:rPr>
              <a:t>Number</a:t>
            </a:r>
            <a:endParaRPr lang="cs-CZ" dirty="0" smtClean="0">
              <a:solidFill>
                <a:srgbClr val="000000"/>
              </a:solidFill>
            </a:endParaRPr>
          </a:p>
          <a:p>
            <a:r>
              <a:rPr lang="cs-CZ" dirty="0" smtClean="0">
                <a:solidFill>
                  <a:srgbClr val="000000"/>
                </a:solidFill>
              </a:rPr>
              <a:t>Společný ATC</a:t>
            </a:r>
          </a:p>
          <a:p>
            <a:pPr lvl="1"/>
            <a:r>
              <a:rPr lang="cs-CZ" dirty="0" smtClean="0">
                <a:solidFill>
                  <a:srgbClr val="000000"/>
                </a:solidFill>
              </a:rPr>
              <a:t>Čítán při započetí </a:t>
            </a:r>
            <a:r>
              <a:rPr lang="cs-CZ" b="1" dirty="0" smtClean="0">
                <a:solidFill>
                  <a:srgbClr val="000000"/>
                </a:solidFill>
              </a:rPr>
              <a:t>každé</a:t>
            </a:r>
            <a:r>
              <a:rPr lang="cs-CZ" dirty="0" smtClean="0">
                <a:solidFill>
                  <a:srgbClr val="000000"/>
                </a:solidFill>
              </a:rPr>
              <a:t> transakce</a:t>
            </a:r>
            <a:endParaRPr lang="en-US" dirty="0">
              <a:solidFill>
                <a:srgbClr val="000000"/>
              </a:solidFill>
            </a:endParaRPr>
          </a:p>
          <a:p>
            <a:endParaRPr lang="cs-CZ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4" descr="App-Overvi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5142" y="2160589"/>
            <a:ext cx="3621386" cy="31123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954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Čítače na kartách VISA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0000"/>
                </a:solidFill>
              </a:rPr>
              <a:t>qVSDC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apli</a:t>
            </a:r>
            <a:r>
              <a:rPr lang="cs-CZ" dirty="0" err="1" smtClean="0">
                <a:solidFill>
                  <a:srgbClr val="000000"/>
                </a:solidFill>
              </a:rPr>
              <a:t>kace</a:t>
            </a:r>
            <a:r>
              <a:rPr lang="cs-CZ" dirty="0" smtClean="0">
                <a:solidFill>
                  <a:srgbClr val="000000"/>
                </a:solidFill>
              </a:rPr>
              <a:t> sdílí</a:t>
            </a: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risk management </a:t>
            </a:r>
            <a:r>
              <a:rPr lang="cs-CZ" dirty="0" smtClean="0">
                <a:solidFill>
                  <a:srgbClr val="000000"/>
                </a:solidFill>
              </a:rPr>
              <a:t>čítače mezi k</a:t>
            </a:r>
            <a:r>
              <a:rPr lang="en-US" dirty="0" err="1" smtClean="0">
                <a:solidFill>
                  <a:srgbClr val="000000"/>
                </a:solidFill>
              </a:rPr>
              <a:t>onta</a:t>
            </a:r>
            <a:r>
              <a:rPr lang="cs-CZ" dirty="0" smtClean="0">
                <a:solidFill>
                  <a:srgbClr val="000000"/>
                </a:solidFill>
              </a:rPr>
              <a:t>k</a:t>
            </a:r>
            <a:r>
              <a:rPr lang="en-US" dirty="0" smtClean="0">
                <a:solidFill>
                  <a:srgbClr val="000000"/>
                </a:solidFill>
              </a:rPr>
              <a:t>t</a:t>
            </a:r>
            <a:r>
              <a:rPr lang="cs-CZ" dirty="0" smtClean="0">
                <a:solidFill>
                  <a:srgbClr val="000000"/>
                </a:solidFill>
              </a:rPr>
              <a:t>ním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cs-CZ" dirty="0" smtClean="0">
                <a:solidFill>
                  <a:srgbClr val="000000"/>
                </a:solidFill>
              </a:rPr>
              <a:t>a bezkontaktním rozhraním</a:t>
            </a:r>
          </a:p>
          <a:p>
            <a:r>
              <a:rPr lang="cs-CZ" dirty="0" smtClean="0">
                <a:solidFill>
                  <a:srgbClr val="000000"/>
                </a:solidFill>
              </a:rPr>
              <a:t>Aplikace může zvolit jinou sadu čítačů dle parametrů transakce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cs-CZ" dirty="0" smtClean="0">
                <a:solidFill>
                  <a:srgbClr val="000000"/>
                </a:solidFill>
              </a:rPr>
              <a:t>Kromě o</a:t>
            </a:r>
            <a:r>
              <a:rPr lang="en-US" dirty="0" err="1" smtClean="0">
                <a:solidFill>
                  <a:srgbClr val="000000"/>
                </a:solidFill>
              </a:rPr>
              <a:t>ffline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cs-CZ" dirty="0" smtClean="0">
                <a:solidFill>
                  <a:srgbClr val="000000"/>
                </a:solidFill>
              </a:rPr>
              <a:t>čítačů jako u MasterCard jsou navíc např. VISA </a:t>
            </a:r>
            <a:r>
              <a:rPr lang="cs-CZ" dirty="0" err="1" smtClean="0">
                <a:solidFill>
                  <a:srgbClr val="000000"/>
                </a:solidFill>
              </a:rPr>
              <a:t>low</a:t>
            </a:r>
            <a:r>
              <a:rPr lang="cs-CZ" dirty="0" smtClean="0">
                <a:solidFill>
                  <a:srgbClr val="000000"/>
                </a:solidFill>
              </a:rPr>
              <a:t> </a:t>
            </a:r>
            <a:r>
              <a:rPr lang="cs-CZ" dirty="0" err="1" smtClean="0">
                <a:solidFill>
                  <a:srgbClr val="000000"/>
                </a:solidFill>
              </a:rPr>
              <a:t>payments</a:t>
            </a:r>
            <a:r>
              <a:rPr lang="cs-CZ" dirty="0" smtClean="0">
                <a:solidFill>
                  <a:srgbClr val="000000"/>
                </a:solidFill>
              </a:rPr>
              <a:t> </a:t>
            </a:r>
            <a:r>
              <a:rPr lang="cs-CZ" dirty="0" err="1" smtClean="0">
                <a:solidFill>
                  <a:srgbClr val="000000"/>
                </a:solidFill>
              </a:rPr>
              <a:t>fund</a:t>
            </a:r>
            <a:endParaRPr lang="en-US" dirty="0">
              <a:solidFill>
                <a:srgbClr val="00000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836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Nastavení bezkontaktních limitů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Řídí je nejen banky, ale v regionech regulují též asociace</a:t>
            </a:r>
          </a:p>
          <a:p>
            <a:r>
              <a:rPr lang="cs-CZ" dirty="0" smtClean="0"/>
              <a:t>Online autorizační limity ve vydavatelské bance (často variabilní)</a:t>
            </a:r>
          </a:p>
          <a:p>
            <a:r>
              <a:rPr lang="cs-CZ" dirty="0" smtClean="0"/>
              <a:t>Offline limity na kartě (převážně fixní)</a:t>
            </a:r>
          </a:p>
          <a:p>
            <a:r>
              <a:rPr lang="cs-CZ" dirty="0" smtClean="0"/>
              <a:t>Karta může např. limitovat počet či výši transakcí v jednom dni a to nejen při online transakcích</a:t>
            </a:r>
            <a:r>
              <a:rPr lang="cs-CZ" dirty="0"/>
              <a:t> </a:t>
            </a:r>
            <a:r>
              <a:rPr lang="cs-CZ" dirty="0" smtClean="0"/>
              <a:t>(datum a čas získává karta z </a:t>
            </a:r>
            <a:r>
              <a:rPr lang="cs-CZ" dirty="0"/>
              <a:t>terminálu</a:t>
            </a:r>
            <a:r>
              <a:rPr lang="cs-CZ" dirty="0" smtClean="0"/>
              <a:t>)</a:t>
            </a:r>
          </a:p>
          <a:p>
            <a:r>
              <a:rPr lang="cs-CZ" dirty="0" smtClean="0"/>
              <a:t>Typický kumulativní limit max. 3500 Kč offline (lze tedy např. zaplatit až 350x 10Kč bez CVM)</a:t>
            </a:r>
          </a:p>
          <a:p>
            <a:r>
              <a:rPr lang="cs-CZ" dirty="0" smtClean="0"/>
              <a:t>Typický CRL na ekvivalent 500 Kč</a:t>
            </a:r>
          </a:p>
          <a:p>
            <a:r>
              <a:rPr lang="cs-CZ" dirty="0" smtClean="0"/>
              <a:t>Typický CFL odpovídá hodnotě CRL, ale lze jej na terminálech využít k „předčasnému“ provedení transakcí online</a:t>
            </a:r>
          </a:p>
          <a:p>
            <a:r>
              <a:rPr lang="cs-CZ" dirty="0" smtClean="0"/>
              <a:t>Terminál může zvolit sadu limitů dle typu aplikace na kartě či při NFC platbě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40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Rychlost versus bezpečnost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Cíle VISA: absolutní rychlost</a:t>
            </a:r>
          </a:p>
          <a:p>
            <a:pPr lvl="1"/>
            <a:r>
              <a:rPr lang="cs-CZ" dirty="0" smtClean="0"/>
              <a:t>Tzv. Hard Limit trh (platby jen do 500 Kč ekvivalentu a bez CVM)</a:t>
            </a:r>
          </a:p>
          <a:p>
            <a:pPr lvl="1"/>
            <a:r>
              <a:rPr lang="cs-CZ" dirty="0" smtClean="0"/>
              <a:t>Vždy akceptováno offline, jen občas „security check“ v podobě nezbytné realizace </a:t>
            </a:r>
            <a:r>
              <a:rPr lang="cs-CZ" dirty="0"/>
              <a:t>reset čítačů </a:t>
            </a:r>
            <a:r>
              <a:rPr lang="cs-CZ" dirty="0" smtClean="0"/>
              <a:t>prostřednictvím EMV transakce</a:t>
            </a:r>
          </a:p>
          <a:p>
            <a:pPr lvl="1"/>
            <a:r>
              <a:rPr lang="cs-CZ" dirty="0"/>
              <a:t>Nepovinný tisk účtenek pro transakce bez </a:t>
            </a:r>
            <a:r>
              <a:rPr lang="cs-CZ" dirty="0" smtClean="0"/>
              <a:t>CVM (příp. tisk do 2s)</a:t>
            </a:r>
          </a:p>
          <a:p>
            <a:pPr lvl="1"/>
            <a:r>
              <a:rPr lang="cs-CZ" dirty="0" smtClean="0"/>
              <a:t>Využití CVN 17, jež elektronicky podepisuje méně transakčních dat a jednodušší flow</a:t>
            </a:r>
          </a:p>
          <a:p>
            <a:r>
              <a:rPr lang="cs-CZ" dirty="0" smtClean="0"/>
              <a:t>MasterCard od počátku Soft Limit (podpora plateb libovolných částek)</a:t>
            </a:r>
          </a:p>
          <a:p>
            <a:pPr lvl="1"/>
            <a:r>
              <a:rPr lang="cs-CZ" dirty="0" smtClean="0"/>
              <a:t>Bez CVM do 500 Kč ekvivalentu (CRL)</a:t>
            </a:r>
          </a:p>
          <a:p>
            <a:pPr lvl="1"/>
            <a:r>
              <a:rPr lang="cs-CZ" dirty="0" smtClean="0"/>
              <a:t>S CVM nad CRL</a:t>
            </a:r>
          </a:p>
          <a:p>
            <a:pPr lvl="1"/>
            <a:r>
              <a:rPr lang="cs-CZ" dirty="0" smtClean="0"/>
              <a:t>Počítal nezbytností rychlé odezvy autorizační infrastruktury v blízké budoucnosti</a:t>
            </a:r>
          </a:p>
          <a:p>
            <a:pPr marL="342900" lvl="1" indent="-342900"/>
            <a:r>
              <a:rPr lang="cs-CZ" dirty="0" smtClean="0"/>
              <a:t>VISA se zde uvolila k Soft Limit trhu na úkor skoro o čtvrtinu rychlejších offline transakcí </a:t>
            </a:r>
            <a:r>
              <a:rPr lang="cs-CZ" dirty="0"/>
              <a:t>než MasterCard</a:t>
            </a:r>
          </a:p>
          <a:p>
            <a:endParaRPr lang="cs-CZ" dirty="0" smtClean="0"/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664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Zranitelnosti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Pasivní útok</a:t>
            </a:r>
          </a:p>
          <a:p>
            <a:pPr lvl="1"/>
            <a:r>
              <a:rPr lang="cs-CZ" dirty="0" smtClean="0"/>
              <a:t>Prostý odposlech transakcí mezi kartou a terminálem – spec. vybavení až na 1m</a:t>
            </a:r>
          </a:p>
          <a:p>
            <a:pPr lvl="1"/>
            <a:r>
              <a:rPr lang="cs-CZ" dirty="0" smtClean="0"/>
              <a:t>Primární cíl MagStripe/MSD transakce, popř. zneužití dat držitele (PAN, expirace)</a:t>
            </a:r>
          </a:p>
          <a:p>
            <a:r>
              <a:rPr lang="cs-CZ" dirty="0" smtClean="0"/>
              <a:t>Aktivní útok</a:t>
            </a:r>
          </a:p>
          <a:p>
            <a:pPr lvl="1"/>
            <a:r>
              <a:rPr lang="cs-CZ" dirty="0" smtClean="0"/>
              <a:t>Vyvolání držitelem nevyžádané falešné transakce (např. </a:t>
            </a:r>
            <a:r>
              <a:rPr lang="cs-CZ" dirty="0" err="1" smtClean="0"/>
              <a:t>PrePlay</a:t>
            </a:r>
            <a:r>
              <a:rPr lang="cs-CZ" dirty="0" smtClean="0"/>
              <a:t> Attack viz dále)</a:t>
            </a:r>
          </a:p>
          <a:p>
            <a:pPr lvl="1"/>
            <a:r>
              <a:rPr lang="cs-CZ" dirty="0" smtClean="0"/>
              <a:t>Reálným terminálem (postrádá smysl)</a:t>
            </a:r>
          </a:p>
          <a:p>
            <a:r>
              <a:rPr lang="cs-CZ" dirty="0" smtClean="0"/>
              <a:t>Real time útok</a:t>
            </a:r>
          </a:p>
          <a:p>
            <a:pPr lvl="1"/>
            <a:r>
              <a:rPr lang="cs-CZ" dirty="0" smtClean="0"/>
              <a:t>Realizována držitelem nevyžádaná reálná transakce (auto transformátor - nepraktické, Relay Attack – </a:t>
            </a:r>
            <a:r>
              <a:rPr lang="cs-CZ" dirty="0"/>
              <a:t>většinou </a:t>
            </a:r>
            <a:r>
              <a:rPr lang="cs-CZ" dirty="0" smtClean="0"/>
              <a:t>vyžaduje komplice)</a:t>
            </a:r>
          </a:p>
          <a:p>
            <a:r>
              <a:rPr lang="cs-CZ" dirty="0" smtClean="0"/>
              <a:t>Invazivní útok</a:t>
            </a:r>
          </a:p>
          <a:p>
            <a:pPr lvl="1"/>
            <a:r>
              <a:rPr lang="cs-CZ" dirty="0" smtClean="0"/>
              <a:t>Bezdrátové získání dat/cílených datových objektů např. z EMV části karty</a:t>
            </a:r>
          </a:p>
          <a:p>
            <a:pPr lvl="1"/>
            <a:r>
              <a:rPr lang="cs-CZ" dirty="0" smtClean="0"/>
              <a:t>Malware využívající přístup k NFC ve </a:t>
            </a:r>
            <a:r>
              <a:rPr lang="cs-CZ" dirty="0" err="1" smtClean="0"/>
              <a:t>smart</a:t>
            </a:r>
            <a:r>
              <a:rPr lang="cs-CZ" dirty="0" smtClean="0"/>
              <a:t> </a:t>
            </a:r>
            <a:r>
              <a:rPr lang="cs-CZ" dirty="0" err="1" smtClean="0"/>
              <a:t>phonech</a:t>
            </a:r>
            <a:endParaRPr lang="cs-CZ" dirty="0" smtClean="0"/>
          </a:p>
          <a:p>
            <a:r>
              <a:rPr lang="cs-CZ" dirty="0" err="1" smtClean="0"/>
              <a:t>DoS</a:t>
            </a:r>
            <a:r>
              <a:rPr lang="cs-CZ" dirty="0" smtClean="0"/>
              <a:t> útok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335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NFCProxy</a:t>
            </a:r>
            <a:r>
              <a:rPr lang="cs-CZ" dirty="0" smtClean="0"/>
              <a:t> – aktivní útok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5723466" cy="915897"/>
          </a:xfrm>
        </p:spPr>
        <p:txBody>
          <a:bodyPr/>
          <a:lstStyle/>
          <a:p>
            <a:r>
              <a:rPr lang="en-US" dirty="0" smtClean="0"/>
              <a:t>Replay Attack</a:t>
            </a:r>
            <a:endParaRPr lang="cs-CZ" dirty="0"/>
          </a:p>
          <a:p>
            <a:pPr lvl="1"/>
            <a:r>
              <a:rPr lang="cs-CZ" dirty="0" smtClean="0">
                <a:hlinkClick r:id="rId5"/>
              </a:rPr>
              <a:t>https://www.youtube.com/watch?v=w_vYuLyfw3E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NFC_Proxy_Replay_Attack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7955" y="2973936"/>
            <a:ext cx="6083701" cy="3420351"/>
          </a:xfrm>
        </p:spPr>
      </p:pic>
    </p:spTree>
    <p:extLst>
      <p:ext uri="{BB962C8B-B14F-4D97-AF65-F5344CB8AC3E}">
        <p14:creationId xmlns:p14="http://schemas.microsoft.com/office/powerpoint/2010/main" val="230239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NFCProxy</a:t>
            </a:r>
            <a:r>
              <a:rPr lang="cs-CZ" dirty="0" smtClean="0"/>
              <a:t> </a:t>
            </a:r>
            <a:r>
              <a:rPr lang="cs-CZ" dirty="0"/>
              <a:t>– </a:t>
            </a:r>
            <a:r>
              <a:rPr lang="cs-CZ" dirty="0" err="1" smtClean="0"/>
              <a:t>real</a:t>
            </a:r>
            <a:r>
              <a:rPr lang="cs-CZ" dirty="0" smtClean="0"/>
              <a:t> </a:t>
            </a:r>
            <a:r>
              <a:rPr lang="cs-CZ" dirty="0"/>
              <a:t>time </a:t>
            </a:r>
            <a:r>
              <a:rPr lang="cs-CZ" dirty="0" smtClean="0"/>
              <a:t>útok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3" y="2160590"/>
            <a:ext cx="6082389" cy="873168"/>
          </a:xfrm>
        </p:spPr>
        <p:txBody>
          <a:bodyPr/>
          <a:lstStyle/>
          <a:p>
            <a:r>
              <a:rPr lang="en-US" b="1" dirty="0" smtClean="0"/>
              <a:t>Relay attack</a:t>
            </a:r>
          </a:p>
          <a:p>
            <a:pPr lvl="1"/>
            <a:r>
              <a:rPr lang="cs-CZ" dirty="0">
                <a:hlinkClick r:id="rId5"/>
              </a:rPr>
              <a:t>https://</a:t>
            </a:r>
            <a:r>
              <a:rPr lang="cs-CZ" dirty="0" smtClean="0">
                <a:hlinkClick r:id="rId5"/>
              </a:rPr>
              <a:t>www.youtube.com/watch?v=Yjfc60LGjik</a:t>
            </a:r>
            <a:endParaRPr lang="en-US" dirty="0" smtClean="0"/>
          </a:p>
        </p:txBody>
      </p:sp>
      <p:pic>
        <p:nvPicPr>
          <p:cNvPr id="6" name="Relay_Attack_Demo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2341" y="2905572"/>
            <a:ext cx="6385975" cy="3589232"/>
          </a:xfrm>
        </p:spPr>
      </p:pic>
    </p:spTree>
    <p:extLst>
      <p:ext uri="{BB962C8B-B14F-4D97-AF65-F5344CB8AC3E}">
        <p14:creationId xmlns:p14="http://schemas.microsoft.com/office/powerpoint/2010/main" val="365561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Stávající typy vydávaných karet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8329"/>
            <a:ext cx="10515600" cy="4351338"/>
          </a:xfrm>
        </p:spPr>
        <p:txBody>
          <a:bodyPr>
            <a:normAutofit/>
          </a:bodyPr>
          <a:lstStyle/>
          <a:p>
            <a:r>
              <a:rPr lang="en-US" b="1" dirty="0"/>
              <a:t>Magstripe</a:t>
            </a:r>
            <a:r>
              <a:rPr lang="en-US" dirty="0"/>
              <a:t> + </a:t>
            </a:r>
            <a:r>
              <a:rPr lang="cs-CZ" dirty="0"/>
              <a:t>čip + bezkontakt</a:t>
            </a:r>
            <a:endParaRPr lang="en-US" dirty="0"/>
          </a:p>
          <a:p>
            <a:r>
              <a:rPr lang="en-US" b="1" dirty="0"/>
              <a:t>Magstripe + </a:t>
            </a:r>
            <a:r>
              <a:rPr lang="cs-CZ" b="1" dirty="0" smtClean="0"/>
              <a:t>čip </a:t>
            </a:r>
          </a:p>
          <a:p>
            <a:pPr lvl="1"/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+ neaktivní bezkontakt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b="1" dirty="0" smtClean="0"/>
              <a:t>Magstripe + </a:t>
            </a:r>
            <a:r>
              <a:rPr lang="cs-CZ" b="1" dirty="0" smtClean="0"/>
              <a:t>bezkontakt</a:t>
            </a:r>
          </a:p>
          <a:p>
            <a:pPr lvl="1"/>
            <a:r>
              <a:rPr lang="cs-CZ" dirty="0" smtClean="0"/>
              <a:t>USA</a:t>
            </a:r>
          </a:p>
          <a:p>
            <a:r>
              <a:rPr lang="cs-CZ" dirty="0" smtClean="0"/>
              <a:t>Bezkontakt</a:t>
            </a:r>
          </a:p>
          <a:p>
            <a:pPr lvl="1"/>
            <a:r>
              <a:rPr lang="cs-CZ" dirty="0" smtClean="0"/>
              <a:t>Odlamovací nálepky, nálepky a v SIM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2228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„Klonování“ PayPass karty </a:t>
            </a:r>
            <a:r>
              <a:rPr lang="cs-CZ" dirty="0" smtClean="0"/>
              <a:t>- aktivní útok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UN 4 – dle EMV byty BCD</a:t>
            </a:r>
          </a:p>
          <a:p>
            <a:r>
              <a:rPr lang="cs-CZ" dirty="0" smtClean="0"/>
              <a:t>v praxi se používají jen 2 až 3 cifry – dáno vydavatelem karty/kapacitou polí v autorizačních zprávách/uloženo na kartě</a:t>
            </a:r>
            <a:endParaRPr lang="en-US" dirty="0" smtClean="0"/>
          </a:p>
          <a:p>
            <a:pPr lvl="1"/>
            <a:r>
              <a:rPr lang="en-US" dirty="0" smtClean="0"/>
              <a:t>Pro 3 </a:t>
            </a:r>
            <a:r>
              <a:rPr lang="en-US" dirty="0" err="1" smtClean="0"/>
              <a:t>cifry</a:t>
            </a:r>
            <a:r>
              <a:rPr lang="cs-CZ" dirty="0" smtClean="0"/>
              <a:t> </a:t>
            </a:r>
            <a:r>
              <a:rPr lang="en-US" dirty="0" smtClean="0"/>
              <a:t>=&gt; </a:t>
            </a:r>
            <a:r>
              <a:rPr lang="cs-CZ" dirty="0" smtClean="0"/>
              <a:t>1000 hodnot</a:t>
            </a:r>
            <a:r>
              <a:rPr lang="en-US" dirty="0" smtClean="0"/>
              <a:t> =&gt; Pre-Play attack je </a:t>
            </a:r>
            <a:r>
              <a:rPr lang="en-US" dirty="0" err="1" smtClean="0"/>
              <a:t>mo</a:t>
            </a:r>
            <a:r>
              <a:rPr lang="cs-CZ" dirty="0" err="1" smtClean="0"/>
              <a:t>žný</a:t>
            </a:r>
            <a:r>
              <a:rPr lang="cs-CZ" dirty="0" smtClean="0"/>
              <a:t> (trvá cca minutu)</a:t>
            </a:r>
          </a:p>
          <a:p>
            <a:r>
              <a:rPr lang="cs-CZ" dirty="0" smtClean="0"/>
              <a:t>Omezení:</a:t>
            </a:r>
          </a:p>
          <a:p>
            <a:pPr lvl="1"/>
            <a:r>
              <a:rPr lang="cs-CZ" dirty="0" smtClean="0"/>
              <a:t>Z důvodu zvyšování ATC je útok možný jen, dokud není k platbě použita původní karta (vydavatel kontroluje ATC, ale opět jen frakci z důvodů kapacity polí a navíc řada vydavatelů karet toto pole nekontroluje).</a:t>
            </a:r>
          </a:p>
          <a:p>
            <a:pPr lvl="1"/>
            <a:r>
              <a:rPr lang="cs-CZ" dirty="0" smtClean="0"/>
              <a:t>Je potřeba provést </a:t>
            </a:r>
            <a:r>
              <a:rPr lang="cs-CZ" dirty="0" err="1" smtClean="0"/>
              <a:t>downgrade</a:t>
            </a:r>
            <a:r>
              <a:rPr lang="cs-CZ" dirty="0" smtClean="0"/>
              <a:t> Attack – donutit terminál akceptovat platbu v MagStripe módu změnou módu v AIP čteném terminálem z karty (klonované).</a:t>
            </a:r>
            <a:r>
              <a:rPr lang="cs-CZ" dirty="0" smtClean="0">
                <a:solidFill>
                  <a:srgbClr val="FF0000"/>
                </a:solidFill>
              </a:rPr>
              <a:t> AIP není součástí integritních kontrol.</a:t>
            </a:r>
          </a:p>
          <a:p>
            <a:r>
              <a:rPr lang="cs-CZ" dirty="0" smtClean="0"/>
              <a:t>Vylepšení:</a:t>
            </a:r>
          </a:p>
          <a:p>
            <a:pPr lvl="1"/>
            <a:r>
              <a:rPr lang="cs-CZ" dirty="0" smtClean="0"/>
              <a:t>Zkrácení UN na klonované kartě někteří vydavatelé nedetekovali</a:t>
            </a:r>
          </a:p>
          <a:p>
            <a:pPr lvl="1"/>
            <a:r>
              <a:rPr lang="cs-CZ" dirty="0" smtClean="0"/>
              <a:t>Možnost až 6 resetování komunikace se čtečkou při nichž se generují jiné UN</a:t>
            </a:r>
          </a:p>
          <a:p>
            <a:r>
              <a:rPr lang="cs-CZ" dirty="0" smtClean="0"/>
              <a:t>Vydavatelé by měli být schopni detekovat </a:t>
            </a:r>
            <a:r>
              <a:rPr lang="cs-CZ" dirty="0" err="1" smtClean="0"/>
              <a:t>downgrade</a:t>
            </a:r>
            <a:r>
              <a:rPr lang="cs-CZ" dirty="0" smtClean="0"/>
              <a:t> Attack, ale často to nedělají.</a:t>
            </a:r>
          </a:p>
          <a:p>
            <a:endParaRPr lang="cs-CZ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19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„</a:t>
            </a:r>
            <a:r>
              <a:rPr lang="cs-CZ" dirty="0"/>
              <a:t>K</a:t>
            </a:r>
            <a:r>
              <a:rPr lang="cs-CZ" dirty="0" smtClean="0"/>
              <a:t>lonování“ PayPass karty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3" y="2160589"/>
            <a:ext cx="5663645" cy="847532"/>
          </a:xfrm>
        </p:spPr>
        <p:txBody>
          <a:bodyPr/>
          <a:lstStyle/>
          <a:p>
            <a:r>
              <a:rPr lang="cs-CZ" dirty="0"/>
              <a:t>Kombinovaný útok na MC PayPass </a:t>
            </a:r>
            <a:r>
              <a:rPr lang="cs-CZ" dirty="0" smtClean="0"/>
              <a:t>Magstripe</a:t>
            </a:r>
          </a:p>
          <a:p>
            <a:pPr lvl="1"/>
            <a:r>
              <a:rPr lang="cs-CZ" dirty="0" smtClean="0">
                <a:hlinkClick r:id="rId5"/>
              </a:rPr>
              <a:t>https://www.youtube.com/watch?v=jRW_72uwHgw</a:t>
            </a:r>
            <a:endParaRPr lang="en-US" dirty="0"/>
          </a:p>
          <a:p>
            <a:pPr lvl="1"/>
            <a:endParaRPr lang="cs-CZ" dirty="0"/>
          </a:p>
        </p:txBody>
      </p:sp>
      <p:pic>
        <p:nvPicPr>
          <p:cNvPr id="5" name="Card_Clone_Attack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44002" y="3008121"/>
            <a:ext cx="6421769" cy="3610418"/>
          </a:xfrm>
        </p:spPr>
      </p:pic>
    </p:spTree>
    <p:extLst>
      <p:ext uri="{BB962C8B-B14F-4D97-AF65-F5344CB8AC3E}">
        <p14:creationId xmlns:p14="http://schemas.microsoft.com/office/powerpoint/2010/main" val="147429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Formy ochrany</a:t>
            </a:r>
            <a:endParaRPr lang="cs-CZ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Osobní</a:t>
            </a:r>
          </a:p>
          <a:p>
            <a:pPr lvl="1"/>
            <a:r>
              <a:rPr lang="cs-CZ" strike="sngStrike" dirty="0" smtClean="0"/>
              <a:t>Nepořízení bezkontaktní karty </a:t>
            </a:r>
          </a:p>
          <a:p>
            <a:pPr lvl="1"/>
            <a:r>
              <a:rPr lang="cs-CZ" strike="sngStrike" dirty="0" smtClean="0"/>
              <a:t>Neaktivování bezkontaktního rozhraní</a:t>
            </a:r>
          </a:p>
          <a:p>
            <a:pPr lvl="1"/>
            <a:r>
              <a:rPr lang="cs-CZ" strike="sngStrike" dirty="0" smtClean="0"/>
              <a:t>Zničení bezkontaktního rozhraní </a:t>
            </a:r>
          </a:p>
          <a:p>
            <a:pPr lvl="1"/>
            <a:r>
              <a:rPr lang="cs-CZ" dirty="0" smtClean="0"/>
              <a:t>Používání obalu</a:t>
            </a:r>
          </a:p>
          <a:p>
            <a:r>
              <a:rPr lang="cs-CZ" dirty="0" smtClean="0"/>
              <a:t>Právní</a:t>
            </a:r>
            <a:r>
              <a:rPr lang="en-US" dirty="0" smtClean="0"/>
              <a:t> </a:t>
            </a:r>
            <a:endParaRPr lang="cs-CZ" dirty="0" smtClean="0"/>
          </a:p>
          <a:p>
            <a:pPr lvl="1"/>
            <a:r>
              <a:rPr lang="cs-CZ" dirty="0" smtClean="0"/>
              <a:t>Asociace vyžadují pojištění podvodných transakcí do ekvivalentu 500 Kč provedené bez ověření držitele</a:t>
            </a:r>
          </a:p>
          <a:p>
            <a:pPr lvl="1"/>
            <a:r>
              <a:rPr lang="cs-CZ" dirty="0" smtClean="0"/>
              <a:t>Zákon č. 284/2009 Sb. omezuje odpovědnost klienta na 150 Eur</a:t>
            </a:r>
          </a:p>
          <a:p>
            <a:r>
              <a:rPr lang="cs-CZ" dirty="0" smtClean="0"/>
              <a:t>Technické</a:t>
            </a:r>
          </a:p>
          <a:p>
            <a:pPr lvl="1"/>
            <a:r>
              <a:rPr lang="cs-CZ" dirty="0" smtClean="0"/>
              <a:t>Vhodná personalizace objektů a přístupů k nim</a:t>
            </a:r>
          </a:p>
          <a:p>
            <a:pPr lvl="1"/>
            <a:r>
              <a:rPr lang="cs-CZ" dirty="0" smtClean="0"/>
              <a:t>Vhodné autorizační </a:t>
            </a:r>
            <a:r>
              <a:rPr lang="cs-CZ" dirty="0"/>
              <a:t>limity </a:t>
            </a:r>
            <a:r>
              <a:rPr lang="cs-CZ" dirty="0" smtClean="0"/>
              <a:t>a funkční anti </a:t>
            </a:r>
            <a:r>
              <a:rPr lang="cs-CZ" dirty="0" err="1" smtClean="0"/>
              <a:t>replay</a:t>
            </a:r>
            <a:r>
              <a:rPr lang="cs-CZ" dirty="0" smtClean="0"/>
              <a:t> mechanismy</a:t>
            </a:r>
          </a:p>
          <a:p>
            <a:pPr lvl="1"/>
            <a:r>
              <a:rPr lang="cs-CZ" dirty="0" smtClean="0"/>
              <a:t>Detailní rutinní kontroly transakčních dat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617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Sumarizace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Jednoznačně větší </a:t>
            </a:r>
            <a:r>
              <a:rPr lang="cs-CZ" dirty="0"/>
              <a:t>uživatelský komfort</a:t>
            </a:r>
          </a:p>
          <a:p>
            <a:r>
              <a:rPr lang="cs-CZ" dirty="0" smtClean="0"/>
              <a:t>Bezpečnější než magnetická páska</a:t>
            </a:r>
          </a:p>
          <a:p>
            <a:r>
              <a:rPr lang="cs-CZ" dirty="0" smtClean="0"/>
              <a:t>Nedosahuje výhod čipu, resp. při offline použití se bez něj neobejde</a:t>
            </a:r>
          </a:p>
          <a:p>
            <a:r>
              <a:rPr lang="cs-CZ" dirty="0" smtClean="0"/>
              <a:t>Vyžaduje obezřetné zacházení – vhodný obal</a:t>
            </a:r>
          </a:p>
          <a:p>
            <a:r>
              <a:rPr lang="cs-CZ" dirty="0" smtClean="0"/>
              <a:t>Primárně jde o přechodovou fázi cílenou na mobilní zařízení s NFC</a:t>
            </a:r>
          </a:p>
          <a:p>
            <a:r>
              <a:rPr lang="cs-CZ" dirty="0" smtClean="0"/>
              <a:t>Akceptace není všude běžná a co teprve v zahraničí - bez klasických karet se ještě delší dobu neobejdeme</a:t>
            </a:r>
          </a:p>
          <a:p>
            <a:r>
              <a:rPr lang="cs-CZ" dirty="0" smtClean="0"/>
              <a:t>Neexistuje nezávislá instituce hodnotící kvalitu, resp. bezpečnost jednotlivých karet</a:t>
            </a:r>
            <a:endParaRPr lang="en-US" dirty="0" smtClean="0"/>
          </a:p>
          <a:p>
            <a:r>
              <a:rPr lang="en-US" dirty="0" smtClean="0"/>
              <a:t>Po </a:t>
            </a:r>
            <a:r>
              <a:rPr lang="en-US" dirty="0" err="1" smtClean="0"/>
              <a:t>odstran</a:t>
            </a:r>
            <a:r>
              <a:rPr lang="cs-CZ" dirty="0" err="1" smtClean="0"/>
              <a:t>ění</a:t>
            </a:r>
            <a:r>
              <a:rPr lang="cs-CZ" dirty="0" smtClean="0"/>
              <a:t> magstripe zacílí útočníci jak na EMV tak na bezkontakt</a:t>
            </a:r>
          </a:p>
        </p:txBody>
      </p:sp>
    </p:spTree>
    <p:extLst>
      <p:ext uri="{BB962C8B-B14F-4D97-AF65-F5344CB8AC3E}">
        <p14:creationId xmlns:p14="http://schemas.microsoft.com/office/powerpoint/2010/main" val="304648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242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Mýty a fakta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Lze vyčíst z karty log transakcí ?</a:t>
            </a:r>
          </a:p>
          <a:p>
            <a:pPr lvl="1"/>
            <a:r>
              <a:rPr lang="cs-CZ" dirty="0" smtClean="0"/>
              <a:t>Často ano, ač jej asociace nedoporučují, popř. přístup by měl být chráněn</a:t>
            </a:r>
          </a:p>
          <a:p>
            <a:r>
              <a:rPr lang="cs-CZ" dirty="0" smtClean="0"/>
              <a:t>Lze zneužít data z doručované karty ?</a:t>
            </a:r>
          </a:p>
          <a:p>
            <a:pPr lvl="1"/>
            <a:r>
              <a:rPr lang="cs-CZ" dirty="0" smtClean="0"/>
              <a:t>Karta by měla být doručována neaktivní, popř. ve stíněném obalu. V opačném případě ji lze do výše CRL opakovaně zneužít.</a:t>
            </a:r>
          </a:p>
          <a:p>
            <a:r>
              <a:rPr lang="cs-CZ" dirty="0" smtClean="0"/>
              <a:t>Zaplatím aniž bych chtěl?</a:t>
            </a:r>
          </a:p>
          <a:p>
            <a:pPr lvl="1"/>
            <a:r>
              <a:rPr lang="cs-CZ" dirty="0" smtClean="0"/>
              <a:t>Čtečky karet se za běžných okolnosti aktivují jen na nezbytně nutnou dobu a mají nastavenu citlivost na jednotky cm.</a:t>
            </a:r>
          </a:p>
          <a:p>
            <a:pPr lvl="1"/>
            <a:r>
              <a:rPr lang="cs-CZ" dirty="0" smtClean="0"/>
              <a:t>Držitel reálného terminálu skrytě obcházející např. pasažéry MHD od banky po několika stížnostech obětí namísto peněz obdrží spíše obsílku.</a:t>
            </a:r>
          </a:p>
          <a:p>
            <a:r>
              <a:rPr lang="cs-CZ" dirty="0" smtClean="0"/>
              <a:t>Nezaplatím najednou vícekrát při přiložení peněženky s více bezkontaktními kartami?</a:t>
            </a:r>
          </a:p>
          <a:p>
            <a:pPr lvl="1"/>
            <a:r>
              <a:rPr lang="cs-CZ" dirty="0" smtClean="0"/>
              <a:t>Kolizní mechanismus čteček toto vylučuje a měl by transakci znemožnit, resp. na situaci zřetelně upozornit. V praxi je však možné, že se platba jednou z karet i z hlediska terminálu podaří.</a:t>
            </a:r>
          </a:p>
          <a:p>
            <a:r>
              <a:rPr lang="cs-CZ" dirty="0" smtClean="0"/>
              <a:t>Je možné zrušit offline transakci např. za </a:t>
            </a:r>
            <a:r>
              <a:rPr lang="cs-CZ" dirty="0"/>
              <a:t>zboží </a:t>
            </a:r>
            <a:r>
              <a:rPr lang="cs-CZ" dirty="0" smtClean="0"/>
              <a:t>naúčtované</a:t>
            </a:r>
            <a:r>
              <a:rPr lang="cs-CZ" dirty="0"/>
              <a:t> </a:t>
            </a:r>
            <a:r>
              <a:rPr lang="cs-CZ" dirty="0" smtClean="0"/>
              <a:t>omylem?</a:t>
            </a:r>
          </a:p>
          <a:p>
            <a:pPr lvl="1"/>
            <a:r>
              <a:rPr lang="cs-CZ" dirty="0" smtClean="0"/>
              <a:t>Taková transakce může být pouze refundována. Ponížený offline kredit na kartě není možné refundací ovlivnit.</a:t>
            </a:r>
          </a:p>
          <a:p>
            <a:pPr lvl="1"/>
            <a:endParaRPr lang="cs-CZ" dirty="0" smtClean="0"/>
          </a:p>
          <a:p>
            <a:pPr marL="914400" lvl="2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39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Kontaktní rozhraní - </a:t>
            </a:r>
            <a:r>
              <a:rPr lang="cs-CZ" dirty="0"/>
              <a:t>Magnetická </a:t>
            </a:r>
            <a:r>
              <a:rPr lang="cs-CZ" dirty="0" smtClean="0"/>
              <a:t>páska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Využívána přes 40 let dodnes</a:t>
            </a:r>
          </a:p>
          <a:p>
            <a:r>
              <a:rPr lang="cs-CZ" dirty="0" smtClean="0"/>
              <a:t>Levná a snadno vyrobitelná </a:t>
            </a:r>
          </a:p>
          <a:p>
            <a:r>
              <a:rPr lang="cs-CZ" dirty="0" smtClean="0"/>
              <a:t>V USA dlouhá aktivní podpora akceptace</a:t>
            </a:r>
          </a:p>
          <a:p>
            <a:pPr marL="457200" lvl="1" indent="0">
              <a:buNone/>
            </a:pPr>
            <a:r>
              <a:rPr lang="cs-CZ" dirty="0"/>
              <a:t>+ Square atp.</a:t>
            </a:r>
          </a:p>
          <a:p>
            <a:pPr marL="457200" lvl="1" indent="0">
              <a:buNone/>
            </a:pPr>
            <a:r>
              <a:rPr lang="cs-CZ" dirty="0"/>
              <a:t>+ Proprietární zabezpečení proti kopírování</a:t>
            </a:r>
          </a:p>
          <a:p>
            <a:pPr marL="457200" lvl="1" indent="0">
              <a:buNone/>
            </a:pPr>
            <a:r>
              <a:rPr lang="cs-CZ" dirty="0" smtClean="0"/>
              <a:t>- Zneužívání dat z Evropy</a:t>
            </a:r>
          </a:p>
          <a:p>
            <a:pPr marL="457200" lvl="1" indent="0">
              <a:buNone/>
            </a:pPr>
            <a:r>
              <a:rPr lang="cs-CZ" dirty="0" smtClean="0"/>
              <a:t>- Profesionální padělání</a:t>
            </a:r>
          </a:p>
          <a:p>
            <a:r>
              <a:rPr lang="cs-CZ" dirty="0" smtClean="0"/>
              <a:t>U nás</a:t>
            </a:r>
          </a:p>
          <a:p>
            <a:pPr lvl="1"/>
            <a:r>
              <a:rPr lang="cs-CZ" dirty="0" smtClean="0"/>
              <a:t>stále </a:t>
            </a:r>
            <a:r>
              <a:rPr lang="cs-CZ" dirty="0"/>
              <a:t>jako technologický </a:t>
            </a:r>
            <a:r>
              <a:rPr lang="cs-CZ" dirty="0" err="1"/>
              <a:t>fall</a:t>
            </a:r>
            <a:r>
              <a:rPr lang="cs-CZ" dirty="0"/>
              <a:t> </a:t>
            </a:r>
            <a:r>
              <a:rPr lang="cs-CZ" dirty="0" smtClean="0"/>
              <a:t>back </a:t>
            </a:r>
          </a:p>
          <a:p>
            <a:pPr lvl="1"/>
            <a:r>
              <a:rPr lang="cs-CZ" dirty="0" smtClean="0"/>
              <a:t>platby držitelů karet z USA</a:t>
            </a:r>
            <a:endParaRPr lang="cs-CZ" dirty="0"/>
          </a:p>
          <a:p>
            <a:r>
              <a:rPr lang="cs-CZ" dirty="0" smtClean="0"/>
              <a:t>Omezené datové rozhraní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424" y="2348783"/>
            <a:ext cx="2905125" cy="2276475"/>
          </a:xfrm>
        </p:spPr>
      </p:pic>
    </p:spTree>
    <p:extLst>
      <p:ext uri="{BB962C8B-B14F-4D97-AF65-F5344CB8AC3E}">
        <p14:creationId xmlns:p14="http://schemas.microsoft.com/office/powerpoint/2010/main" val="324149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Kontaktní rozhraní </a:t>
            </a:r>
            <a:r>
              <a:rPr lang="cs-CZ" dirty="0" smtClean="0"/>
              <a:t>– EMV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Velká kapacita paměti (prostor pro kryptografické klíče a certifikáty)</a:t>
            </a:r>
          </a:p>
          <a:p>
            <a:r>
              <a:rPr lang="cs-CZ" dirty="0" smtClean="0"/>
              <a:t>Obtížnost tvorby duplikátu</a:t>
            </a:r>
          </a:p>
          <a:p>
            <a:r>
              <a:rPr lang="cs-CZ" dirty="0" smtClean="0"/>
              <a:t>Interaktivní rozhodování</a:t>
            </a:r>
          </a:p>
          <a:p>
            <a:pPr lvl="1"/>
            <a:r>
              <a:rPr lang="cs-CZ" dirty="0" smtClean="0"/>
              <a:t>Dostupnost nových metod ověření držitele</a:t>
            </a:r>
          </a:p>
          <a:p>
            <a:pPr lvl="1"/>
            <a:r>
              <a:rPr lang="cs-CZ" dirty="0" smtClean="0"/>
              <a:t>Možnost offline transakcí</a:t>
            </a:r>
          </a:p>
          <a:p>
            <a:pPr lvl="1"/>
            <a:r>
              <a:rPr lang="cs-CZ" dirty="0" smtClean="0"/>
              <a:t>Možnost bezpečné aktualizace obsahu</a:t>
            </a:r>
          </a:p>
          <a:p>
            <a:r>
              <a:rPr lang="cs-CZ" dirty="0" smtClean="0"/>
              <a:t>Provozovatelnost více aplikací</a:t>
            </a:r>
          </a:p>
          <a:p>
            <a:pPr lvl="1"/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437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Padělání karet v USA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Zavedením EMV ve světě </a:t>
            </a:r>
            <a:r>
              <a:rPr lang="cs-CZ" dirty="0" smtClean="0"/>
              <a:t>se podvodníci </a:t>
            </a:r>
            <a:r>
              <a:rPr lang="cs-CZ" dirty="0" smtClean="0"/>
              <a:t>soustředil</a:t>
            </a:r>
            <a:r>
              <a:rPr lang="en-US" dirty="0" err="1" smtClean="0"/>
              <a:t>i</a:t>
            </a:r>
            <a:r>
              <a:rPr lang="cs-CZ" dirty="0" smtClean="0"/>
              <a:t> </a:t>
            </a:r>
            <a:r>
              <a:rPr lang="cs-CZ" dirty="0" smtClean="0"/>
              <a:t>na USA</a:t>
            </a:r>
            <a:endParaRPr lang="cs-CZ" dirty="0"/>
          </a:p>
          <a:p>
            <a:r>
              <a:rPr lang="cs-CZ" dirty="0" smtClean="0"/>
              <a:t>Ukázka p</a:t>
            </a:r>
            <a:r>
              <a:rPr lang="en-US" dirty="0" err="1" smtClean="0"/>
              <a:t>rofesion</a:t>
            </a:r>
            <a:r>
              <a:rPr lang="cs-CZ" dirty="0" err="1" smtClean="0"/>
              <a:t>álního</a:t>
            </a:r>
            <a:r>
              <a:rPr lang="cs-CZ" dirty="0" smtClean="0"/>
              <a:t> </a:t>
            </a:r>
            <a:r>
              <a:rPr lang="cs-CZ" dirty="0"/>
              <a:t>padělání karet </a:t>
            </a:r>
            <a:r>
              <a:rPr lang="cs-CZ" dirty="0" smtClean="0"/>
              <a:t>- </a:t>
            </a:r>
            <a:r>
              <a:rPr lang="cs-CZ" dirty="0"/>
              <a:t>z</a:t>
            </a:r>
            <a:r>
              <a:rPr lang="cs-CZ" dirty="0" smtClean="0"/>
              <a:t>abavená </a:t>
            </a:r>
            <a:r>
              <a:rPr lang="cs-CZ" dirty="0"/>
              <a:t>dílna</a:t>
            </a:r>
          </a:p>
          <a:p>
            <a:pPr lvl="1"/>
            <a:r>
              <a:rPr lang="cs-CZ" dirty="0">
                <a:hlinkClick r:id="rId5"/>
              </a:rPr>
              <a:t>https://</a:t>
            </a:r>
            <a:r>
              <a:rPr lang="cs-CZ" dirty="0" smtClean="0">
                <a:hlinkClick r:id="rId5"/>
              </a:rPr>
              <a:t>www.youtube.com/watch?v=V3pElQD8UZg</a:t>
            </a:r>
            <a:endParaRPr lang="cs-CZ" dirty="0" smtClean="0"/>
          </a:p>
          <a:p>
            <a:r>
              <a:rPr lang="cs-CZ" dirty="0" smtClean="0"/>
              <a:t>Zavedeno Contactless na stávající omezené infrastruktuře</a:t>
            </a:r>
          </a:p>
          <a:p>
            <a:endParaRPr lang="cs-CZ" dirty="0"/>
          </a:p>
        </p:txBody>
      </p:sp>
      <p:pic>
        <p:nvPicPr>
          <p:cNvPr id="5" name="Card_Fraudsters_Lab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9352" y="1930400"/>
            <a:ext cx="4184650" cy="2352675"/>
          </a:xfrm>
        </p:spPr>
      </p:pic>
    </p:spTree>
    <p:extLst>
      <p:ext uri="{BB962C8B-B14F-4D97-AF65-F5344CB8AC3E}">
        <p14:creationId xmlns:p14="http://schemas.microsoft.com/office/powerpoint/2010/main" val="381528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Kontaktní flow - EMV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SELECT (volba dostupných aplikací)</a:t>
            </a:r>
          </a:p>
          <a:p>
            <a:r>
              <a:rPr lang="cs-CZ" dirty="0" smtClean="0"/>
              <a:t>GET PROCESSING OPTIONS (výměna základních informací)</a:t>
            </a:r>
          </a:p>
          <a:p>
            <a:r>
              <a:rPr lang="cs-CZ" dirty="0" smtClean="0"/>
              <a:t>READ RECORDS (načtení a ověření dat z karty, restrikce )</a:t>
            </a:r>
          </a:p>
          <a:p>
            <a:r>
              <a:rPr lang="cs-CZ" dirty="0" smtClean="0"/>
              <a:t>GET DATA/VERIFY (offline PIN)</a:t>
            </a:r>
          </a:p>
          <a:p>
            <a:r>
              <a:rPr lang="cs-CZ" dirty="0" smtClean="0"/>
              <a:t>GENERATE APPLICATION CRYPTOGRAM</a:t>
            </a:r>
          </a:p>
          <a:p>
            <a:r>
              <a:rPr lang="cs-CZ" dirty="0" smtClean="0"/>
              <a:t>EXTERNAL AUTHENTICATE (jen VISA online)</a:t>
            </a:r>
          </a:p>
          <a:p>
            <a:r>
              <a:rPr lang="cs-CZ" dirty="0" smtClean="0"/>
              <a:t>GENERATE APPLICATION CRYPTOGRAM (podruhé, poté Completion)</a:t>
            </a:r>
          </a:p>
          <a:p>
            <a:r>
              <a:rPr lang="cs-CZ" dirty="0" smtClean="0"/>
              <a:t>Issue</a:t>
            </a:r>
            <a:r>
              <a:rPr lang="en-US" dirty="0" smtClean="0"/>
              <a:t>r</a:t>
            </a:r>
            <a:r>
              <a:rPr lang="cs-CZ" dirty="0" smtClean="0"/>
              <a:t> Scripts (PIN CHANGE/UNBLOCK/APPLICATION BLOCK…)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781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Bezkontaktní </a:t>
            </a:r>
            <a:r>
              <a:rPr lang="cs-CZ" dirty="0" smtClean="0"/>
              <a:t>technologie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MasterCard</a:t>
            </a:r>
            <a:r>
              <a:rPr lang="cs-CZ" dirty="0" smtClean="0"/>
              <a:t> </a:t>
            </a:r>
            <a:r>
              <a:rPr lang="cs-CZ" dirty="0"/>
              <a:t>PayPass (</a:t>
            </a:r>
            <a:r>
              <a:rPr lang="cs-CZ" dirty="0" smtClean="0"/>
              <a:t>v2.1 a v3.0.1)</a:t>
            </a:r>
            <a:endParaRPr lang="en-US" dirty="0" smtClean="0"/>
          </a:p>
          <a:p>
            <a:pPr lvl="1"/>
            <a:r>
              <a:rPr lang="cs-CZ" dirty="0" smtClean="0"/>
              <a:t>Master</a:t>
            </a:r>
            <a:r>
              <a:rPr lang="en-US" dirty="0" smtClean="0"/>
              <a:t>C</a:t>
            </a:r>
            <a:r>
              <a:rPr lang="cs-CZ" dirty="0" err="1" smtClean="0"/>
              <a:t>ard</a:t>
            </a:r>
            <a:r>
              <a:rPr lang="cs-CZ" dirty="0" smtClean="0"/>
              <a:t> PayPass Mag Stripe </a:t>
            </a:r>
          </a:p>
          <a:p>
            <a:pPr lvl="1"/>
            <a:r>
              <a:rPr lang="cs-CZ" dirty="0" smtClean="0"/>
              <a:t>Master</a:t>
            </a:r>
            <a:r>
              <a:rPr lang="en-US" dirty="0" smtClean="0"/>
              <a:t>C</a:t>
            </a:r>
            <a:r>
              <a:rPr lang="cs-CZ" dirty="0" err="1" smtClean="0"/>
              <a:t>ard</a:t>
            </a:r>
            <a:r>
              <a:rPr lang="cs-CZ" dirty="0" smtClean="0"/>
              <a:t> PayPass M/Chip</a:t>
            </a:r>
          </a:p>
          <a:p>
            <a:r>
              <a:rPr lang="cs-CZ" dirty="0" smtClean="0"/>
              <a:t>VISA PayWave (VCPS </a:t>
            </a:r>
            <a:r>
              <a:rPr lang="cs-CZ" dirty="0"/>
              <a:t>2.0.2 </a:t>
            </a:r>
            <a:r>
              <a:rPr lang="cs-CZ" dirty="0" smtClean="0"/>
              <a:t>a </a:t>
            </a:r>
            <a:r>
              <a:rPr lang="cs-CZ" dirty="0"/>
              <a:t>VCPS 2.1</a:t>
            </a:r>
            <a:r>
              <a:rPr lang="cs-CZ" dirty="0" smtClean="0"/>
              <a:t>)</a:t>
            </a:r>
            <a:endParaRPr lang="en-US" dirty="0" smtClean="0"/>
          </a:p>
          <a:p>
            <a:pPr lvl="1"/>
            <a:r>
              <a:rPr lang="en-US" dirty="0" smtClean="0"/>
              <a:t>VISA </a:t>
            </a:r>
            <a:r>
              <a:rPr lang="cs-CZ" dirty="0" smtClean="0"/>
              <a:t>MSD</a:t>
            </a:r>
          </a:p>
          <a:p>
            <a:pPr lvl="1"/>
            <a:r>
              <a:rPr lang="cs-CZ" dirty="0" smtClean="0"/>
              <a:t>VISA qVSDC</a:t>
            </a:r>
          </a:p>
          <a:p>
            <a:r>
              <a:rPr lang="cs-CZ" dirty="0" err="1" smtClean="0"/>
              <a:t>American</a:t>
            </a:r>
            <a:r>
              <a:rPr lang="cs-CZ" dirty="0" smtClean="0"/>
              <a:t> Express </a:t>
            </a:r>
            <a:r>
              <a:rPr lang="cs-CZ" dirty="0"/>
              <a:t>(</a:t>
            </a:r>
            <a:r>
              <a:rPr lang="cs-CZ" dirty="0" err="1" smtClean="0"/>
              <a:t>ExpressPay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Diners</a:t>
            </a:r>
            <a:r>
              <a:rPr lang="cs-CZ" dirty="0" smtClean="0"/>
              <a:t> Club &amp; Discover </a:t>
            </a:r>
            <a:r>
              <a:rPr lang="cs-CZ" dirty="0" err="1" smtClean="0"/>
              <a:t>Financial</a:t>
            </a:r>
            <a:r>
              <a:rPr lang="cs-CZ" dirty="0" smtClean="0"/>
              <a:t> (ZIP)</a:t>
            </a:r>
            <a:endParaRPr lang="en-US" dirty="0" smtClean="0"/>
          </a:p>
          <a:p>
            <a:r>
              <a:rPr lang="cs-CZ" dirty="0" smtClean="0"/>
              <a:t>Japan Credit </a:t>
            </a:r>
            <a:r>
              <a:rPr lang="cs-CZ" dirty="0" err="1" smtClean="0"/>
              <a:t>Bureau</a:t>
            </a:r>
            <a:r>
              <a:rPr lang="cs-CZ" dirty="0" smtClean="0"/>
              <a:t> (</a:t>
            </a:r>
            <a:r>
              <a:rPr lang="cs-CZ" dirty="0"/>
              <a:t>J/Speedy </a:t>
            </a:r>
            <a:r>
              <a:rPr lang="cs-CZ" dirty="0" smtClean="0"/>
              <a:t>+ </a:t>
            </a:r>
            <a:r>
              <a:rPr lang="cs-CZ" dirty="0" err="1" smtClean="0"/>
              <a:t>QUICPay</a:t>
            </a:r>
            <a:r>
              <a:rPr lang="cs-CZ" dirty="0"/>
              <a:t>/</a:t>
            </a:r>
            <a:r>
              <a:rPr lang="cs-CZ" dirty="0" err="1" smtClean="0"/>
              <a:t>FeliCa</a:t>
            </a:r>
            <a:r>
              <a:rPr lang="cs-CZ" dirty="0" smtClean="0"/>
              <a:t>)</a:t>
            </a:r>
            <a:endParaRPr lang="en-US" dirty="0" smtClean="0"/>
          </a:p>
          <a:p>
            <a:r>
              <a:rPr lang="cs-CZ" dirty="0" err="1" smtClean="0"/>
              <a:t>China</a:t>
            </a:r>
            <a:r>
              <a:rPr lang="cs-CZ" dirty="0" smtClean="0"/>
              <a:t> </a:t>
            </a:r>
            <a:r>
              <a:rPr lang="cs-CZ" dirty="0" err="1" smtClean="0"/>
              <a:t>UnionPay</a:t>
            </a:r>
            <a:r>
              <a:rPr lang="cs-CZ" dirty="0" smtClean="0"/>
              <a:t> (</a:t>
            </a:r>
            <a:r>
              <a:rPr lang="cs-CZ" dirty="0" err="1" smtClean="0"/>
              <a:t>QuickPass</a:t>
            </a:r>
            <a:r>
              <a:rPr lang="cs-CZ" dirty="0"/>
              <a:t>)</a:t>
            </a:r>
            <a:endParaRPr lang="cs-CZ" dirty="0" smtClean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91606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MasterCard PayPass M/Chip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Karta obsahuje  </a:t>
            </a:r>
          </a:p>
          <a:p>
            <a:pPr lvl="1"/>
            <a:r>
              <a:rPr lang="cs-CZ" dirty="0" smtClean="0"/>
              <a:t>Statická data (PAN, expiraci atp.)</a:t>
            </a:r>
          </a:p>
          <a:p>
            <a:pPr lvl="1"/>
            <a:r>
              <a:rPr lang="cs-CZ" dirty="0" smtClean="0"/>
              <a:t>Vydavatelem podepsaná statická data</a:t>
            </a:r>
          </a:p>
          <a:p>
            <a:pPr lvl="1"/>
            <a:r>
              <a:rPr lang="cs-CZ" dirty="0" smtClean="0"/>
              <a:t>Veřejné klíče karty a vydavatele</a:t>
            </a:r>
          </a:p>
          <a:p>
            <a:pPr lvl="1"/>
            <a:r>
              <a:rPr lang="cs-CZ" dirty="0" smtClean="0"/>
              <a:t>Privátní klíč pro digitální podpis</a:t>
            </a:r>
            <a:r>
              <a:rPr lang="cs-CZ" dirty="0"/>
              <a:t> karty </a:t>
            </a:r>
            <a:endParaRPr lang="cs-CZ" dirty="0" smtClean="0"/>
          </a:p>
          <a:p>
            <a:r>
              <a:rPr lang="cs-CZ" dirty="0" smtClean="0"/>
              <a:t>Transakce</a:t>
            </a:r>
          </a:p>
          <a:p>
            <a:pPr lvl="1"/>
            <a:r>
              <a:rPr lang="cs-CZ" dirty="0" smtClean="0"/>
              <a:t>Terminál načte data z karty</a:t>
            </a:r>
          </a:p>
          <a:p>
            <a:pPr lvl="1"/>
            <a:r>
              <a:rPr lang="cs-CZ" dirty="0" smtClean="0"/>
              <a:t>Ověří pravost načtených dat (ověří podpis vydavatele)</a:t>
            </a:r>
          </a:p>
          <a:p>
            <a:pPr lvl="1"/>
            <a:r>
              <a:rPr lang="cs-CZ" dirty="0" smtClean="0"/>
              <a:t>Karta podepíše transakci (částku, datum atp.)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445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33078</TotalTime>
  <Words>3451</Words>
  <Application>Microsoft Office PowerPoint</Application>
  <PresentationFormat>Widescreen</PresentationFormat>
  <Paragraphs>396</Paragraphs>
  <Slides>35</Slides>
  <Notes>35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HP Simplified</vt:lpstr>
      <vt:lpstr>Trebuchet MS</vt:lpstr>
      <vt:lpstr>Wingdings</vt:lpstr>
      <vt:lpstr>Wingdings 3</vt:lpstr>
      <vt:lpstr>Facet</vt:lpstr>
      <vt:lpstr>Bezkontaktní platební karty   Radost nebo starost ?</vt:lpstr>
      <vt:lpstr>Agenda</vt:lpstr>
      <vt:lpstr>Stávající typy vydávaných karet</vt:lpstr>
      <vt:lpstr>Kontaktní rozhraní - Magnetická páska</vt:lpstr>
      <vt:lpstr>Kontaktní rozhraní – EMV</vt:lpstr>
      <vt:lpstr>Padělání karet v USA</vt:lpstr>
      <vt:lpstr>Kontaktní flow - EMV</vt:lpstr>
      <vt:lpstr>Bezkontaktní technologie</vt:lpstr>
      <vt:lpstr>MasterCard PayPass M/Chip</vt:lpstr>
      <vt:lpstr>MasterCard PayPass M/Chip flow</vt:lpstr>
      <vt:lpstr>MasterCard PayPass M/Chip online flow</vt:lpstr>
      <vt:lpstr>MasterCard PayPass M/Chip offline flow</vt:lpstr>
      <vt:lpstr>MasterCard PayPass MagStripe</vt:lpstr>
      <vt:lpstr>MasterCard PayPass MagStripe flow</vt:lpstr>
      <vt:lpstr>MasterCard PayPass MagStripe flow</vt:lpstr>
      <vt:lpstr>VISA PayWave qVSDC</vt:lpstr>
      <vt:lpstr>VISA PayWave qVSDC flow</vt:lpstr>
      <vt:lpstr>VISA PayWave qVSDC online flow</vt:lpstr>
      <vt:lpstr>VISA PayWave qVSDC offline flow</vt:lpstr>
      <vt:lpstr>VISA PayWave MSD</vt:lpstr>
      <vt:lpstr>VISA PayWave MSD flow</vt:lpstr>
      <vt:lpstr>Akceptace karet u obchodníka</vt:lpstr>
      <vt:lpstr>Čítače na kartách MasterCard</vt:lpstr>
      <vt:lpstr>Čítače na kartách VISA</vt:lpstr>
      <vt:lpstr>Nastavení bezkontaktních limitů </vt:lpstr>
      <vt:lpstr>Rychlost versus bezpečnost</vt:lpstr>
      <vt:lpstr>Zranitelnosti</vt:lpstr>
      <vt:lpstr>NFCProxy – aktivní útok</vt:lpstr>
      <vt:lpstr>NFCProxy – real time útok</vt:lpstr>
      <vt:lpstr>„Klonování“ PayPass karty - aktivní útok</vt:lpstr>
      <vt:lpstr>„Klonování“ PayPass karty</vt:lpstr>
      <vt:lpstr>Formy ochrany</vt:lpstr>
      <vt:lpstr>Sumarizace</vt:lpstr>
      <vt:lpstr>Děkuji za pozornost</vt:lpstr>
      <vt:lpstr>Mýty a fakta</vt:lpstr>
    </vt:vector>
  </TitlesOfParts>
  <Company>Hewlett 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Okrouhly, Jan</dc:creator>
  <cp:lastModifiedBy>Okrouhly, Jan</cp:lastModifiedBy>
  <cp:revision>265</cp:revision>
  <cp:lastPrinted>2014-10-05T11:03:49Z</cp:lastPrinted>
  <dcterms:created xsi:type="dcterms:W3CDTF">2014-05-21T13:27:11Z</dcterms:created>
  <dcterms:modified xsi:type="dcterms:W3CDTF">2014-10-07T12:02:53Z</dcterms:modified>
</cp:coreProperties>
</file>