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emf" ContentType="image/x-emf"/>
  <Default Extension="wmf" ContentType="image/x-wmf"/>
  <Default Extension="jpeg" ContentType="image/jpeg"/>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306" r:id="rId3"/>
    <p:sldId id="305" r:id="rId4"/>
    <p:sldId id="257" r:id="rId5"/>
    <p:sldId id="277" r:id="rId6"/>
    <p:sldId id="258" r:id="rId7"/>
    <p:sldId id="259" r:id="rId8"/>
    <p:sldId id="260" r:id="rId9"/>
    <p:sldId id="261" r:id="rId10"/>
    <p:sldId id="262" r:id="rId11"/>
    <p:sldId id="338" r:id="rId12"/>
    <p:sldId id="339" r:id="rId13"/>
    <p:sldId id="263" r:id="rId14"/>
    <p:sldId id="264" r:id="rId15"/>
    <p:sldId id="309" r:id="rId16"/>
    <p:sldId id="307" r:id="rId17"/>
    <p:sldId id="278" r:id="rId18"/>
    <p:sldId id="279" r:id="rId19"/>
    <p:sldId id="280" r:id="rId20"/>
    <p:sldId id="281" r:id="rId21"/>
    <p:sldId id="265" r:id="rId22"/>
    <p:sldId id="266" r:id="rId23"/>
    <p:sldId id="313" r:id="rId24"/>
    <p:sldId id="308" r:id="rId25"/>
    <p:sldId id="269" r:id="rId26"/>
    <p:sldId id="329" r:id="rId27"/>
    <p:sldId id="286" r:id="rId28"/>
    <p:sldId id="314" r:id="rId29"/>
    <p:sldId id="287" r:id="rId30"/>
    <p:sldId id="285" r:id="rId31"/>
    <p:sldId id="288" r:id="rId32"/>
    <p:sldId id="289" r:id="rId33"/>
    <p:sldId id="336" r:id="rId34"/>
    <p:sldId id="316" r:id="rId35"/>
    <p:sldId id="290" r:id="rId36"/>
    <p:sldId id="292" r:id="rId37"/>
    <p:sldId id="334" r:id="rId38"/>
    <p:sldId id="291" r:id="rId39"/>
    <p:sldId id="295" r:id="rId40"/>
    <p:sldId id="317" r:id="rId41"/>
    <p:sldId id="318" r:id="rId42"/>
    <p:sldId id="293" r:id="rId43"/>
    <p:sldId id="294" r:id="rId44"/>
    <p:sldId id="335" r:id="rId45"/>
    <p:sldId id="272" r:id="rId46"/>
    <p:sldId id="267" r:id="rId47"/>
    <p:sldId id="302" r:id="rId48"/>
    <p:sldId id="300" r:id="rId49"/>
    <p:sldId id="301" r:id="rId50"/>
    <p:sldId id="270" r:id="rId51"/>
    <p:sldId id="330" r:id="rId52"/>
    <p:sldId id="296" r:id="rId53"/>
    <p:sldId id="315" r:id="rId54"/>
    <p:sldId id="268" r:id="rId55"/>
    <p:sldId id="298" r:id="rId56"/>
    <p:sldId id="274" r:id="rId57"/>
    <p:sldId id="283" r:id="rId58"/>
    <p:sldId id="303" r:id="rId59"/>
    <p:sldId id="321" r:id="rId60"/>
    <p:sldId id="327" r:id="rId61"/>
    <p:sldId id="328" r:id="rId62"/>
    <p:sldId id="326" r:id="rId63"/>
    <p:sldId id="324" r:id="rId64"/>
    <p:sldId id="323" r:id="rId65"/>
    <p:sldId id="337" r:id="rId66"/>
    <p:sldId id="320" r:id="rId67"/>
    <p:sldId id="322" r:id="rId68"/>
    <p:sldId id="325" r:id="rId69"/>
    <p:sldId id="331" r:id="rId70"/>
    <p:sldId id="304" r:id="rId71"/>
    <p:sldId id="332" r:id="rId72"/>
    <p:sldId id="333" r:id="rId73"/>
    <p:sldId id="276" r:id="rId74"/>
    <p:sldId id="311" r:id="rId7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C3F9"/>
    <a:srgbClr val="06588E"/>
    <a:srgbClr val="B6E6D9"/>
    <a:srgbClr val="DAE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48" d="100"/>
          <a:sy n="48" d="100"/>
        </p:scale>
        <p:origin x="54" y="150"/>
      </p:cViewPr>
      <p:guideLst/>
    </p:cSldViewPr>
  </p:slideViewPr>
  <p:notesTextViewPr>
    <p:cViewPr>
      <p:scale>
        <a:sx n="3" d="2"/>
        <a:sy n="3" d="2"/>
      </p:scale>
      <p:origin x="0" y="0"/>
    </p:cViewPr>
  </p:notesTextViewPr>
  <p:sorterViewPr>
    <p:cViewPr>
      <p:scale>
        <a:sx n="50" d="100"/>
        <a:sy n="50" d="100"/>
      </p:scale>
      <p:origin x="0" y="-25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883B6-1C67-4163-8FEB-C9F9D3169DC6}" type="datetimeFigureOut">
              <a:rPr lang="cs-CZ" smtClean="0"/>
              <a:t>5.10.2015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7DEE5-369C-4AF8-9BEE-F1FCD0593A4C}" type="slidenum">
              <a:rPr lang="cs-CZ" smtClean="0"/>
              <a:t>‹#›</a:t>
            </a:fld>
            <a:endParaRPr lang="cs-CZ"/>
          </a:p>
        </p:txBody>
      </p:sp>
    </p:spTree>
    <p:extLst>
      <p:ext uri="{BB962C8B-B14F-4D97-AF65-F5344CB8AC3E}">
        <p14:creationId xmlns:p14="http://schemas.microsoft.com/office/powerpoint/2010/main" val="2251162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0650" y="936625"/>
            <a:ext cx="7165975" cy="4032250"/>
          </a:xfrm>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549688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9B46E02D-B6F6-4CBF-B8A2-29ED9B6D3277}" type="datetimeFigureOut">
              <a:rPr lang="cs-CZ" smtClean="0"/>
              <a:t>5.10.2015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37937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B46E02D-B6F6-4CBF-B8A2-29ED9B6D3277}" type="datetimeFigureOut">
              <a:rPr lang="cs-CZ" smtClean="0"/>
              <a:t>5.10.2015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1566436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B46E02D-B6F6-4CBF-B8A2-29ED9B6D3277}" type="datetimeFigureOut">
              <a:rPr lang="cs-CZ" smtClean="0"/>
              <a:t>5.10.2015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19566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B46E02D-B6F6-4CBF-B8A2-29ED9B6D3277}" type="datetimeFigureOut">
              <a:rPr lang="cs-CZ" smtClean="0"/>
              <a:t>5.10.2015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147799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9B46E02D-B6F6-4CBF-B8A2-29ED9B6D3277}" type="datetimeFigureOut">
              <a:rPr lang="cs-CZ" smtClean="0"/>
              <a:t>5.10.2015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168143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B46E02D-B6F6-4CBF-B8A2-29ED9B6D3277}" type="datetimeFigureOut">
              <a:rPr lang="cs-CZ" smtClean="0"/>
              <a:t>5.10.2015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243322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B46E02D-B6F6-4CBF-B8A2-29ED9B6D3277}" type="datetimeFigureOut">
              <a:rPr lang="cs-CZ" smtClean="0"/>
              <a:t>5.10.2015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153317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9B46E02D-B6F6-4CBF-B8A2-29ED9B6D3277}" type="datetimeFigureOut">
              <a:rPr lang="cs-CZ" smtClean="0"/>
              <a:t>5.10.2015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427849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B46E02D-B6F6-4CBF-B8A2-29ED9B6D3277}" type="datetimeFigureOut">
              <a:rPr lang="cs-CZ" smtClean="0"/>
              <a:t>5.10.2015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324313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B46E02D-B6F6-4CBF-B8A2-29ED9B6D3277}" type="datetimeFigureOut">
              <a:rPr lang="cs-CZ" smtClean="0"/>
              <a:t>5.10.2015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94688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B46E02D-B6F6-4CBF-B8A2-29ED9B6D3277}" type="datetimeFigureOut">
              <a:rPr lang="cs-CZ" smtClean="0"/>
              <a:t>5.10.2015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D65FE7-9DAB-4AD4-AE1D-DB4B537D826D}" type="slidenum">
              <a:rPr lang="cs-CZ" smtClean="0"/>
              <a:t>‹#›</a:t>
            </a:fld>
            <a:endParaRPr lang="cs-CZ"/>
          </a:p>
        </p:txBody>
      </p:sp>
    </p:spTree>
    <p:extLst>
      <p:ext uri="{BB962C8B-B14F-4D97-AF65-F5344CB8AC3E}">
        <p14:creationId xmlns:p14="http://schemas.microsoft.com/office/powerpoint/2010/main" val="42831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rgbClr val="73C3F9"/>
            </a:gs>
          </a:gsLst>
          <a:lin ang="6120000" scaled="1"/>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6E02D-B6F6-4CBF-B8A2-29ED9B6D3277}" type="datetimeFigureOut">
              <a:rPr lang="cs-CZ" smtClean="0"/>
              <a:t>5.10.2015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65FE7-9DAB-4AD4-AE1D-DB4B537D826D}" type="slidenum">
              <a:rPr lang="cs-CZ" smtClean="0"/>
              <a:t>‹#›</a:t>
            </a:fld>
            <a:endParaRPr lang="cs-CZ"/>
          </a:p>
        </p:txBody>
      </p:sp>
    </p:spTree>
    <p:extLst>
      <p:ext uri="{BB962C8B-B14F-4D97-AF65-F5344CB8AC3E}">
        <p14:creationId xmlns:p14="http://schemas.microsoft.com/office/powerpoint/2010/main" val="2168572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3gpp.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3.emf"/><Relationship Id="rId4" Type="http://schemas.openxmlformats.org/officeDocument/2006/relationships/package" Target="../embeddings/Microsoft_Visio_Drawing2.vsdx"/></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24.emf"/><Relationship Id="rId4" Type="http://schemas.openxmlformats.org/officeDocument/2006/relationships/oleObject" Target="../embeddings/Microsoft_Visio_2003-2010_Drawing1.vsd"/></Relationships>
</file>

<file path=ppt/slides/_rels/slide1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oleObject" Target="../embeddings/oleObject5.bin"/><Relationship Id="rId7" Type="http://schemas.openxmlformats.org/officeDocument/2006/relationships/image" Target="../media/image27.e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oleObject" Target="../embeddings/Microsoft_Visio_2003-2010_Drawing2.vsd"/></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29.emf"/><Relationship Id="rId4" Type="http://schemas.openxmlformats.org/officeDocument/2006/relationships/oleObject" Target="../embeddings/Microsoft_Visio_2003-2010_Drawing3.vsd"/></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7.bin"/><Relationship Id="rId7" Type="http://schemas.openxmlformats.org/officeDocument/2006/relationships/image" Target="../media/image31.e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file:///C:\Users\Libor\Qsync\MFF\P&#345;edn&#225;&#353;ka\Drawing1\Drawing\~Page-1\Revision%20cloud" TargetMode="External"/><Relationship Id="rId5" Type="http://schemas.openxmlformats.org/officeDocument/2006/relationships/image" Target="../media/image30.emf"/><Relationship Id="rId10" Type="http://schemas.openxmlformats.org/officeDocument/2006/relationships/image" Target="../media/image32.emf"/><Relationship Id="rId4" Type="http://schemas.openxmlformats.org/officeDocument/2006/relationships/oleObject" Target="../embeddings/Microsoft_Visio_2003-2010_Drawing4.vsd"/><Relationship Id="rId9" Type="http://schemas.openxmlformats.org/officeDocument/2006/relationships/oleObject" Target="../embeddings/Microsoft_Visio_2003-2010_Drawing5.vsd"/></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33.emf"/><Relationship Id="rId4" Type="http://schemas.openxmlformats.org/officeDocument/2006/relationships/package" Target="../embeddings/Microsoft_Visio_Drawing3.vsdx"/></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4.emf"/><Relationship Id="rId4" Type="http://schemas.openxmlformats.org/officeDocument/2006/relationships/package" Target="../embeddings/Microsoft_Visio_Drawing4.vsdx"/></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35.emf"/><Relationship Id="rId4" Type="http://schemas.openxmlformats.org/officeDocument/2006/relationships/package" Target="../embeddings/Microsoft_Visio_Drawing5.vsdx"/></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6.emf"/><Relationship Id="rId4" Type="http://schemas.openxmlformats.org/officeDocument/2006/relationships/package" Target="../embeddings/Microsoft_Visio_Drawing6.vsdx"/></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image" Target="../media/image37.emf"/><Relationship Id="rId4" Type="http://schemas.openxmlformats.org/officeDocument/2006/relationships/package" Target="../embeddings/Microsoft_Visio_Drawing7.vsdx"/></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13.vml"/><Relationship Id="rId5" Type="http://schemas.openxmlformats.org/officeDocument/2006/relationships/image" Target="../media/image23.emf"/><Relationship Id="rId4" Type="http://schemas.openxmlformats.org/officeDocument/2006/relationships/package" Target="../embeddings/Microsoft_Visio_Drawing8.vsdx"/></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38.emf"/><Relationship Id="rId1" Type="http://schemas.openxmlformats.org/officeDocument/2006/relationships/slideLayout" Target="../slideLayouts/slideLayout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image" Target="../media/image44.emf"/><Relationship Id="rId4" Type="http://schemas.openxmlformats.org/officeDocument/2006/relationships/package" Target="../embeddings/Microsoft_Visio_Drawing9.vsdx"/></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5.vml"/><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image" Target="../media/image47.emf"/><Relationship Id="rId4" Type="http://schemas.openxmlformats.org/officeDocument/2006/relationships/package" Target="../embeddings/Microsoft_Visio_Drawing10.vsdx"/></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7.vml"/><Relationship Id="rId5" Type="http://schemas.openxmlformats.org/officeDocument/2006/relationships/image" Target="../media/image48.emf"/><Relationship Id="rId4" Type="http://schemas.openxmlformats.org/officeDocument/2006/relationships/package" Target="../embeddings/Microsoft_Visio_Drawing11.vsdx"/></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18.vml"/><Relationship Id="rId5" Type="http://schemas.openxmlformats.org/officeDocument/2006/relationships/image" Target="../media/image49.wmf"/><Relationship Id="rId4" Type="http://schemas.openxmlformats.org/officeDocument/2006/relationships/package" Target="../embeddings/Microsoft_Visio_Drawing12.vsdx"/></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19.vml"/><Relationship Id="rId5" Type="http://schemas.openxmlformats.org/officeDocument/2006/relationships/image" Target="../media/image50.wmf"/><Relationship Id="rId4" Type="http://schemas.openxmlformats.org/officeDocument/2006/relationships/package" Target="../embeddings/Microsoft_Visio_Drawing13.vsdx"/></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www.iana.org/go/rfc3262" TargetMode="External"/><Relationship Id="rId13" Type="http://schemas.openxmlformats.org/officeDocument/2006/relationships/package" Target="../embeddings/Microsoft_Visio_Drawing14.vsdx"/><Relationship Id="rId3" Type="http://schemas.openxmlformats.org/officeDocument/2006/relationships/hyperlink" Target="http://www.iana.org/go/rfc3261" TargetMode="External"/><Relationship Id="rId7" Type="http://schemas.openxmlformats.org/officeDocument/2006/relationships/hyperlink" Target="http://www.iana.org/go/rfc6665" TargetMode="External"/><Relationship Id="rId12"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hyperlink" Target="http://www.iana.org/go/rfc3428" TargetMode="External"/><Relationship Id="rId11" Type="http://schemas.openxmlformats.org/officeDocument/2006/relationships/hyperlink" Target="http://www.iana.org/go/rfc3311" TargetMode="External"/><Relationship Id="rId5" Type="http://schemas.openxmlformats.org/officeDocument/2006/relationships/hyperlink" Target="http://www.iana.org/go/rfc6026" TargetMode="External"/><Relationship Id="rId10" Type="http://schemas.openxmlformats.org/officeDocument/2006/relationships/hyperlink" Target="http://www.iana.org/go/rfc3515" TargetMode="External"/><Relationship Id="rId4" Type="http://schemas.openxmlformats.org/officeDocument/2006/relationships/hyperlink" Target="http://www.iana.org/go/rfc6086" TargetMode="External"/><Relationship Id="rId9" Type="http://schemas.openxmlformats.org/officeDocument/2006/relationships/hyperlink" Target="http://www.iana.org/go/rfc3903" TargetMode="External"/><Relationship Id="rId14" Type="http://schemas.openxmlformats.org/officeDocument/2006/relationships/image" Target="../media/image5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52.emf"/><Relationship Id="rId4" Type="http://schemas.openxmlformats.org/officeDocument/2006/relationships/package" Target="../embeddings/Microsoft_Visio_Drawing15.vsdx"/></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6.xml"/><Relationship Id="rId1" Type="http://schemas.openxmlformats.org/officeDocument/2006/relationships/vmlDrawing" Target="../drawings/vmlDrawing22.vml"/><Relationship Id="rId5" Type="http://schemas.openxmlformats.org/officeDocument/2006/relationships/image" Target="../media/image53.emf"/><Relationship Id="rId4" Type="http://schemas.openxmlformats.org/officeDocument/2006/relationships/package" Target="../embeddings/Microsoft_Visio_Drawing16.vsdx"/></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23.vml"/><Relationship Id="rId5" Type="http://schemas.openxmlformats.org/officeDocument/2006/relationships/image" Target="../media/image54.wmf"/><Relationship Id="rId4" Type="http://schemas.openxmlformats.org/officeDocument/2006/relationships/package" Target="../embeddings/Microsoft_Visio_Drawing17.vsdx"/></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24.vml"/><Relationship Id="rId5" Type="http://schemas.openxmlformats.org/officeDocument/2006/relationships/image" Target="../media/image55.wmf"/><Relationship Id="rId4" Type="http://schemas.openxmlformats.org/officeDocument/2006/relationships/package" Target="../embeddings/Microsoft_Visio_Drawing18.vsdx"/></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6.xml"/><Relationship Id="rId1" Type="http://schemas.openxmlformats.org/officeDocument/2006/relationships/vmlDrawing" Target="../drawings/vmlDrawing25.vml"/><Relationship Id="rId5" Type="http://schemas.openxmlformats.org/officeDocument/2006/relationships/image" Target="../media/image56.emf"/><Relationship Id="rId4" Type="http://schemas.openxmlformats.org/officeDocument/2006/relationships/package" Target="../embeddings/Microsoft_Visio_Drawing19.vsdx"/></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57.emf"/><Relationship Id="rId4" Type="http://schemas.openxmlformats.org/officeDocument/2006/relationships/package" Target="../embeddings/Microsoft_Visio_Drawing20.vsdx"/></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59.emf"/><Relationship Id="rId5" Type="http://schemas.openxmlformats.org/officeDocument/2006/relationships/oleObject" Target="../embeddings/oleObject29.bin"/><Relationship Id="rId4" Type="http://schemas.openxmlformats.org/officeDocument/2006/relationships/image" Target="../media/image58.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28.vml"/><Relationship Id="rId4" Type="http://schemas.openxmlformats.org/officeDocument/2006/relationships/image" Target="../media/image60.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6.xml"/><Relationship Id="rId1" Type="http://schemas.openxmlformats.org/officeDocument/2006/relationships/vmlDrawing" Target="../drawings/vmlDrawing29.vml"/><Relationship Id="rId5" Type="http://schemas.openxmlformats.org/officeDocument/2006/relationships/image" Target="../media/image61.emf"/><Relationship Id="rId4" Type="http://schemas.openxmlformats.org/officeDocument/2006/relationships/package" Target="../embeddings/Microsoft_Visio_Drawing21.vsdx"/></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52.emf"/><Relationship Id="rId4" Type="http://schemas.openxmlformats.org/officeDocument/2006/relationships/package" Target="../embeddings/Microsoft_Visio_Drawing22.vsdx"/></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31.vml"/><Relationship Id="rId5" Type="http://schemas.openxmlformats.org/officeDocument/2006/relationships/image" Target="../media/image62.emf"/><Relationship Id="rId4" Type="http://schemas.openxmlformats.org/officeDocument/2006/relationships/package" Target="../embeddings/Microsoft_Visio_Drawing23.vsdx"/></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image" Target="../media/image63.emf"/><Relationship Id="rId4" Type="http://schemas.openxmlformats.org/officeDocument/2006/relationships/package" Target="../embeddings/Microsoft_Visio_Drawing24.vsdx"/></Relationships>
</file>

<file path=ppt/slides/_rels/slide5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sip:Libor.Dostalek@example.com" TargetMode="External"/><Relationship Id="rId2" Type="http://schemas.openxmlformats.org/officeDocument/2006/relationships/image" Target="../media/image65.emf"/><Relationship Id="rId1" Type="http://schemas.openxmlformats.org/officeDocument/2006/relationships/slideLayout" Target="../slideLayouts/slideLayout6.xml"/><Relationship Id="rId4" Type="http://schemas.openxmlformats.org/officeDocument/2006/relationships/hyperlink" Target="tel:+420333333333"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38.emf"/><Relationship Id="rId1" Type="http://schemas.openxmlformats.org/officeDocument/2006/relationships/slideLayout" Target="../slideLayouts/slideLayout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33.vml"/><Relationship Id="rId5" Type="http://schemas.openxmlformats.org/officeDocument/2006/relationships/image" Target="../media/image66.emf"/><Relationship Id="rId4" Type="http://schemas.openxmlformats.org/officeDocument/2006/relationships/package" Target="../embeddings/Microsoft_Visio_Drawing25.vsdx"/></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package" Target="../embeddings/Microsoft_Visio_Drawing1.vsdx"/></Relationships>
</file>

<file path=ppt/slides/_rels/slide60.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oleObject" Target="../embeddings/oleObject36.bin"/><Relationship Id="rId7" Type="http://schemas.openxmlformats.org/officeDocument/2006/relationships/package" Target="../embeddings/Microsoft_Visio_Drawing27.vsdx"/><Relationship Id="rId2" Type="http://schemas.openxmlformats.org/officeDocument/2006/relationships/slideLayout" Target="../slideLayouts/slideLayout6.xml"/><Relationship Id="rId1" Type="http://schemas.openxmlformats.org/officeDocument/2006/relationships/vmlDrawing" Target="../drawings/vmlDrawing34.vml"/><Relationship Id="rId6" Type="http://schemas.openxmlformats.org/officeDocument/2006/relationships/oleObject" Target="../embeddings/oleObject37.bin"/><Relationship Id="rId5" Type="http://schemas.openxmlformats.org/officeDocument/2006/relationships/image" Target="../media/image67.emf"/><Relationship Id="rId4" Type="http://schemas.openxmlformats.org/officeDocument/2006/relationships/package" Target="../embeddings/Microsoft_Visio_Drawing26.vsdx"/></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6.xml"/><Relationship Id="rId1" Type="http://schemas.openxmlformats.org/officeDocument/2006/relationships/vmlDrawing" Target="../drawings/vmlDrawing35.vml"/><Relationship Id="rId5" Type="http://schemas.openxmlformats.org/officeDocument/2006/relationships/image" Target="../media/image69.emf"/><Relationship Id="rId4" Type="http://schemas.openxmlformats.org/officeDocument/2006/relationships/package" Target="../embeddings/Microsoft_Visio_Drawing28.vsdx"/></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6.xml"/><Relationship Id="rId1" Type="http://schemas.openxmlformats.org/officeDocument/2006/relationships/vmlDrawing" Target="../drawings/vmlDrawing36.vml"/><Relationship Id="rId5" Type="http://schemas.openxmlformats.org/officeDocument/2006/relationships/image" Target="../media/image70.emf"/><Relationship Id="rId4" Type="http://schemas.openxmlformats.org/officeDocument/2006/relationships/package" Target="../embeddings/Microsoft_Visio_Drawing29.vsdx"/></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6.xml"/><Relationship Id="rId1" Type="http://schemas.openxmlformats.org/officeDocument/2006/relationships/vmlDrawing" Target="../drawings/vmlDrawing37.vml"/><Relationship Id="rId5" Type="http://schemas.openxmlformats.org/officeDocument/2006/relationships/image" Target="../media/image71.emf"/><Relationship Id="rId4" Type="http://schemas.openxmlformats.org/officeDocument/2006/relationships/package" Target="../embeddings/Microsoft_Visio_Drawing30.vsdx"/></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38.vml"/><Relationship Id="rId5" Type="http://schemas.openxmlformats.org/officeDocument/2006/relationships/image" Target="../media/image72.emf"/><Relationship Id="rId4" Type="http://schemas.openxmlformats.org/officeDocument/2006/relationships/package" Target="../embeddings/Microsoft_Visio_Drawing31.vsdx"/></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2.bin"/><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vmlDrawing" Target="../drawings/vmlDrawing39.v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package" Target="../embeddings/Microsoft_Visio_Drawing32.vsdx"/></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6.xml"/><Relationship Id="rId1" Type="http://schemas.openxmlformats.org/officeDocument/2006/relationships/vmlDrawing" Target="../drawings/vmlDrawing40.vml"/><Relationship Id="rId5" Type="http://schemas.openxmlformats.org/officeDocument/2006/relationships/image" Target="../media/image76.emf"/><Relationship Id="rId4" Type="http://schemas.openxmlformats.org/officeDocument/2006/relationships/package" Target="../embeddings/Microsoft_Visio_Drawing33.vsdx"/></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6.xml"/><Relationship Id="rId1" Type="http://schemas.openxmlformats.org/officeDocument/2006/relationships/vmlDrawing" Target="../drawings/vmlDrawing41.vml"/><Relationship Id="rId5" Type="http://schemas.openxmlformats.org/officeDocument/2006/relationships/image" Target="../media/image77.emf"/><Relationship Id="rId4" Type="http://schemas.openxmlformats.org/officeDocument/2006/relationships/package" Target="../embeddings/Microsoft_Visio_Drawing34.vsdx"/></Relationships>
</file>

<file path=ppt/slides/_rels/slide68.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oleObject" Target="../embeddings/oleObject45.bin"/><Relationship Id="rId7" Type="http://schemas.openxmlformats.org/officeDocument/2006/relationships/package" Target="../embeddings/Microsoft_Visio_Drawing36.vsdx"/><Relationship Id="rId2" Type="http://schemas.openxmlformats.org/officeDocument/2006/relationships/slideLayout" Target="../slideLayouts/slideLayout6.xml"/><Relationship Id="rId1" Type="http://schemas.openxmlformats.org/officeDocument/2006/relationships/vmlDrawing" Target="../drawings/vmlDrawing42.vml"/><Relationship Id="rId6" Type="http://schemas.openxmlformats.org/officeDocument/2006/relationships/oleObject" Target="../embeddings/oleObject46.bin"/><Relationship Id="rId5" Type="http://schemas.openxmlformats.org/officeDocument/2006/relationships/image" Target="../media/image78.emf"/><Relationship Id="rId4" Type="http://schemas.openxmlformats.org/officeDocument/2006/relationships/package" Target="../embeddings/Microsoft_Visio_Drawing35.vsdx"/></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43.vml"/><Relationship Id="rId5" Type="http://schemas.openxmlformats.org/officeDocument/2006/relationships/image" Target="../media/image80.emf"/><Relationship Id="rId4" Type="http://schemas.openxmlformats.org/officeDocument/2006/relationships/package" Target="../embeddings/Microsoft_Visio_Drawing37.vsdx"/></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6.xml"/><Relationship Id="rId1" Type="http://schemas.openxmlformats.org/officeDocument/2006/relationships/vmlDrawing" Target="../drawings/vmlDrawing44.vml"/><Relationship Id="rId5" Type="http://schemas.openxmlformats.org/officeDocument/2006/relationships/image" Target="../media/image82.emf"/><Relationship Id="rId4" Type="http://schemas.openxmlformats.org/officeDocument/2006/relationships/package" Target="../embeddings/Microsoft_Visio_Drawing38.vsdx"/></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4G</a:t>
            </a:r>
            <a:endParaRPr lang="cs-CZ" dirty="0"/>
          </a:p>
        </p:txBody>
      </p:sp>
      <p:sp>
        <p:nvSpPr>
          <p:cNvPr id="3" name="Podnadpis 2"/>
          <p:cNvSpPr>
            <a:spLocks noGrp="1"/>
          </p:cNvSpPr>
          <p:nvPr>
            <p:ph type="subTitle" idx="1"/>
          </p:nvPr>
        </p:nvSpPr>
        <p:spPr/>
        <p:txBody>
          <a:bodyPr/>
          <a:lstStyle/>
          <a:p>
            <a:r>
              <a:rPr lang="cs-CZ" dirty="0" smtClean="0"/>
              <a:t>Libor Dostálek</a:t>
            </a:r>
            <a:endParaRPr lang="cs-CZ" dirty="0"/>
          </a:p>
        </p:txBody>
      </p:sp>
    </p:spTree>
    <p:extLst>
      <p:ext uri="{BB962C8B-B14F-4D97-AF65-F5344CB8AC3E}">
        <p14:creationId xmlns:p14="http://schemas.microsoft.com/office/powerpoint/2010/main" val="3160808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10</a:t>
            </a:fld>
            <a:endParaRPr lang="en-US"/>
          </a:p>
        </p:txBody>
      </p:sp>
      <p:pic>
        <p:nvPicPr>
          <p:cNvPr id="2" name="Obrázek 1"/>
          <p:cNvPicPr>
            <a:picLocks noChangeAspect="1"/>
          </p:cNvPicPr>
          <p:nvPr/>
        </p:nvPicPr>
        <p:blipFill>
          <a:blip r:embed="rId2"/>
          <a:stretch>
            <a:fillRect/>
          </a:stretch>
        </p:blipFill>
        <p:spPr>
          <a:xfrm>
            <a:off x="2412308" y="116633"/>
            <a:ext cx="5569642" cy="6348553"/>
          </a:xfrm>
          <a:prstGeom prst="rect">
            <a:avLst/>
          </a:prstGeom>
        </p:spPr>
      </p:pic>
    </p:spTree>
    <p:extLst>
      <p:ext uri="{BB962C8B-B14F-4D97-AF65-F5344CB8AC3E}">
        <p14:creationId xmlns:p14="http://schemas.microsoft.com/office/powerpoint/2010/main" val="987553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3GPP</a:t>
            </a:r>
            <a:endParaRPr lang="cs-CZ" dirty="0"/>
          </a:p>
        </p:txBody>
      </p:sp>
      <p:sp>
        <p:nvSpPr>
          <p:cNvPr id="3" name="Zástupný symbol pro obsah 2"/>
          <p:cNvSpPr>
            <a:spLocks noGrp="1"/>
          </p:cNvSpPr>
          <p:nvPr>
            <p:ph idx="1"/>
          </p:nvPr>
        </p:nvSpPr>
        <p:spPr/>
        <p:txBody>
          <a:bodyPr/>
          <a:lstStyle/>
          <a:p>
            <a:r>
              <a:rPr lang="en-US" dirty="0"/>
              <a:t>The 3rd Generation Partnership Project (3GPP) </a:t>
            </a:r>
            <a:endParaRPr lang="cs-CZ" dirty="0" smtClean="0"/>
          </a:p>
          <a:p>
            <a:pPr lvl="1"/>
            <a:r>
              <a:rPr lang="fi-FI" dirty="0"/>
              <a:t>ARIB, ATIS, CCSA, ETSI, TSDSI, TTA, TTC</a:t>
            </a:r>
            <a:endParaRPr lang="cs-CZ" dirty="0" smtClean="0"/>
          </a:p>
          <a:p>
            <a:r>
              <a:rPr lang="cs-CZ" dirty="0" smtClean="0"/>
              <a:t>Standardy jsou volně k dispozici</a:t>
            </a:r>
          </a:p>
          <a:p>
            <a:r>
              <a:rPr lang="cs-CZ" dirty="0" smtClean="0">
                <a:hlinkClick r:id="rId2"/>
              </a:rPr>
              <a:t>http://www.3gpp.org</a:t>
            </a:r>
            <a:endParaRPr lang="cs-CZ" dirty="0" smtClean="0"/>
          </a:p>
          <a:p>
            <a:endParaRPr lang="cs-CZ" dirty="0"/>
          </a:p>
          <a:p>
            <a:r>
              <a:rPr lang="cs-CZ" dirty="0" smtClean="0"/>
              <a:t>5G: „</a:t>
            </a:r>
            <a:r>
              <a:rPr lang="en-US" dirty="0"/>
              <a:t>new, non-backward compatible, radio access technology as part of 5G, supported by the need for LTE-Advanced evolution in parallel </a:t>
            </a:r>
            <a:r>
              <a:rPr lang="cs-CZ" dirty="0" smtClean="0"/>
              <a:t>“</a:t>
            </a:r>
            <a:endParaRPr lang="cs-CZ" dirty="0"/>
          </a:p>
        </p:txBody>
      </p:sp>
      <p:pic>
        <p:nvPicPr>
          <p:cNvPr id="4" name="Obrázek 3"/>
          <p:cNvPicPr>
            <a:picLocks noChangeAspect="1"/>
          </p:cNvPicPr>
          <p:nvPr/>
        </p:nvPicPr>
        <p:blipFill>
          <a:blip r:embed="rId3"/>
          <a:stretch>
            <a:fillRect/>
          </a:stretch>
        </p:blipFill>
        <p:spPr>
          <a:xfrm>
            <a:off x="9490205" y="252413"/>
            <a:ext cx="2038350" cy="1438275"/>
          </a:xfrm>
          <a:prstGeom prst="rect">
            <a:avLst/>
          </a:prstGeom>
        </p:spPr>
      </p:pic>
    </p:spTree>
    <p:extLst>
      <p:ext uri="{BB962C8B-B14F-4D97-AF65-F5344CB8AC3E}">
        <p14:creationId xmlns:p14="http://schemas.microsoft.com/office/powerpoint/2010/main" val="24870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5G</a:t>
            </a:r>
            <a:endParaRPr lang="cs-CZ" dirty="0"/>
          </a:p>
        </p:txBody>
      </p:sp>
      <p:pic>
        <p:nvPicPr>
          <p:cNvPr id="4" name="Obrázek 3"/>
          <p:cNvPicPr>
            <a:picLocks noChangeAspect="1"/>
          </p:cNvPicPr>
          <p:nvPr/>
        </p:nvPicPr>
        <p:blipFill>
          <a:blip r:embed="rId2"/>
          <a:stretch>
            <a:fillRect/>
          </a:stretch>
        </p:blipFill>
        <p:spPr>
          <a:xfrm>
            <a:off x="1773691" y="1468878"/>
            <a:ext cx="10011066" cy="4756724"/>
          </a:xfrm>
          <a:prstGeom prst="rect">
            <a:avLst/>
          </a:prstGeom>
        </p:spPr>
      </p:pic>
    </p:spTree>
    <p:extLst>
      <p:ext uri="{BB962C8B-B14F-4D97-AF65-F5344CB8AC3E}">
        <p14:creationId xmlns:p14="http://schemas.microsoft.com/office/powerpoint/2010/main" val="1780507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13</a:t>
            </a:fld>
            <a:endParaRPr lang="en-US"/>
          </a:p>
        </p:txBody>
      </p:sp>
      <p:pic>
        <p:nvPicPr>
          <p:cNvPr id="4" name="Obrázek 3"/>
          <p:cNvPicPr>
            <a:picLocks noChangeAspect="1"/>
          </p:cNvPicPr>
          <p:nvPr/>
        </p:nvPicPr>
        <p:blipFill>
          <a:blip r:embed="rId2"/>
          <a:stretch>
            <a:fillRect/>
          </a:stretch>
        </p:blipFill>
        <p:spPr>
          <a:xfrm>
            <a:off x="5159896" y="528902"/>
            <a:ext cx="3029104" cy="6179377"/>
          </a:xfrm>
          <a:prstGeom prst="rect">
            <a:avLst/>
          </a:prstGeom>
        </p:spPr>
      </p:pic>
      <p:pic>
        <p:nvPicPr>
          <p:cNvPr id="5" name="Obrázek 4"/>
          <p:cNvPicPr>
            <a:picLocks noChangeAspect="1"/>
          </p:cNvPicPr>
          <p:nvPr/>
        </p:nvPicPr>
        <p:blipFill>
          <a:blip r:embed="rId3"/>
          <a:stretch>
            <a:fillRect/>
          </a:stretch>
        </p:blipFill>
        <p:spPr>
          <a:xfrm>
            <a:off x="2495601" y="1746381"/>
            <a:ext cx="2540871" cy="1872208"/>
          </a:xfrm>
          <a:prstGeom prst="rect">
            <a:avLst/>
          </a:prstGeom>
        </p:spPr>
      </p:pic>
      <p:cxnSp>
        <p:nvCxnSpPr>
          <p:cNvPr id="7" name="Přímá spojnice 6"/>
          <p:cNvCxnSpPr/>
          <p:nvPr/>
        </p:nvCxnSpPr>
        <p:spPr>
          <a:xfrm>
            <a:off x="4583832" y="2924944"/>
            <a:ext cx="720080" cy="288032"/>
          </a:xfrm>
          <a:prstGeom prst="line">
            <a:avLst/>
          </a:prstGeom>
        </p:spPr>
        <p:style>
          <a:lnRef idx="1">
            <a:schemeClr val="accent1"/>
          </a:lnRef>
          <a:fillRef idx="0">
            <a:schemeClr val="accent1"/>
          </a:fillRef>
          <a:effectRef idx="0">
            <a:schemeClr val="accent1"/>
          </a:effectRef>
          <a:fontRef idx="minor">
            <a:schemeClr val="tx1"/>
          </a:fontRef>
        </p:style>
      </p:cxnSp>
      <p:pic>
        <p:nvPicPr>
          <p:cNvPr id="9" name="Obrázek 8"/>
          <p:cNvPicPr>
            <a:picLocks noChangeAspect="1"/>
          </p:cNvPicPr>
          <p:nvPr/>
        </p:nvPicPr>
        <p:blipFill>
          <a:blip r:embed="rId4"/>
          <a:stretch>
            <a:fillRect/>
          </a:stretch>
        </p:blipFill>
        <p:spPr>
          <a:xfrm>
            <a:off x="5807969" y="980728"/>
            <a:ext cx="387045" cy="387960"/>
          </a:xfrm>
          <a:prstGeom prst="rect">
            <a:avLst/>
          </a:prstGeom>
        </p:spPr>
      </p:pic>
      <p:pic>
        <p:nvPicPr>
          <p:cNvPr id="10" name="Obrázek 9"/>
          <p:cNvPicPr>
            <a:picLocks noChangeAspect="1"/>
          </p:cNvPicPr>
          <p:nvPr/>
        </p:nvPicPr>
        <p:blipFill>
          <a:blip r:embed="rId4"/>
          <a:stretch>
            <a:fillRect/>
          </a:stretch>
        </p:blipFill>
        <p:spPr>
          <a:xfrm>
            <a:off x="5960369" y="1133128"/>
            <a:ext cx="387045" cy="387960"/>
          </a:xfrm>
          <a:prstGeom prst="rect">
            <a:avLst/>
          </a:prstGeom>
        </p:spPr>
      </p:pic>
    </p:spTree>
    <p:extLst>
      <p:ext uri="{BB962C8B-B14F-4D97-AF65-F5344CB8AC3E}">
        <p14:creationId xmlns:p14="http://schemas.microsoft.com/office/powerpoint/2010/main" val="26685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dirty="0" smtClean="0"/>
              <a:t>Three networks</a:t>
            </a:r>
            <a:r>
              <a:rPr lang="cs-CZ" dirty="0" smtClean="0"/>
              <a:t> + Internet</a:t>
            </a:r>
            <a:endParaRPr lang="en-US" dirty="0"/>
          </a:p>
        </p:txBody>
      </p:sp>
      <p:sp>
        <p:nvSpPr>
          <p:cNvPr id="5" name="Zástupný symbol pro obsah 4"/>
          <p:cNvSpPr>
            <a:spLocks noGrp="1"/>
          </p:cNvSpPr>
          <p:nvPr>
            <p:ph idx="1"/>
          </p:nvPr>
        </p:nvSpPr>
        <p:spPr>
          <a:xfrm>
            <a:off x="2152650" y="2276873"/>
            <a:ext cx="7886700" cy="1412861"/>
          </a:xfrm>
        </p:spPr>
        <p:txBody>
          <a:bodyPr>
            <a:normAutofit fontScale="92500" lnSpcReduction="20000"/>
          </a:bodyPr>
          <a:lstStyle/>
          <a:p>
            <a:r>
              <a:rPr lang="cs-CZ" dirty="0" smtClean="0"/>
              <a:t>Každou síť může poskytovat jiný poskytovatel</a:t>
            </a:r>
            <a:endParaRPr lang="en-US" dirty="0" smtClean="0"/>
          </a:p>
          <a:p>
            <a:pPr lvl="1"/>
            <a:r>
              <a:rPr lang="cs-CZ" dirty="0" smtClean="0"/>
              <a:t>Např. </a:t>
            </a:r>
            <a:r>
              <a:rPr lang="en-US" dirty="0" smtClean="0"/>
              <a:t>LTE+EPC </a:t>
            </a:r>
            <a:r>
              <a:rPr lang="cs-CZ" dirty="0" smtClean="0"/>
              <a:t>jeden a </a:t>
            </a:r>
            <a:r>
              <a:rPr lang="en-US" dirty="0" smtClean="0"/>
              <a:t>IMS </a:t>
            </a:r>
            <a:r>
              <a:rPr lang="cs-CZ" dirty="0" smtClean="0"/>
              <a:t>druhý</a:t>
            </a:r>
            <a:endParaRPr lang="en-US" dirty="0" smtClean="0"/>
          </a:p>
          <a:p>
            <a:pPr lvl="1"/>
            <a:endParaRPr lang="en-US" dirty="0" smtClean="0"/>
          </a:p>
          <a:p>
            <a:r>
              <a:rPr lang="en-US" dirty="0" smtClean="0"/>
              <a:t>Home Subscriber Server (</a:t>
            </a:r>
            <a:r>
              <a:rPr lang="en-US" i="1" dirty="0" smtClean="0"/>
              <a:t>HSS</a:t>
            </a:r>
            <a:r>
              <a:rPr lang="en-US" dirty="0" smtClean="0"/>
              <a:t>)</a:t>
            </a:r>
          </a:p>
        </p:txBody>
      </p:sp>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14</a:t>
            </a:fld>
            <a:endParaRPr lang="en-US"/>
          </a:p>
        </p:txBody>
      </p:sp>
      <p:pic>
        <p:nvPicPr>
          <p:cNvPr id="6" name="Obrázek 5"/>
          <p:cNvPicPr>
            <a:picLocks noChangeAspect="1"/>
          </p:cNvPicPr>
          <p:nvPr/>
        </p:nvPicPr>
        <p:blipFill>
          <a:blip r:embed="rId3"/>
          <a:stretch>
            <a:fillRect/>
          </a:stretch>
        </p:blipFill>
        <p:spPr>
          <a:xfrm>
            <a:off x="6312024" y="5013176"/>
            <a:ext cx="2152224" cy="1617984"/>
          </a:xfrm>
          <a:prstGeom prst="rect">
            <a:avLst/>
          </a:prstGeom>
        </p:spPr>
      </p:pic>
      <p:pic>
        <p:nvPicPr>
          <p:cNvPr id="7" name="Obrázek 6"/>
          <p:cNvPicPr>
            <a:picLocks noChangeAspect="1"/>
          </p:cNvPicPr>
          <p:nvPr/>
        </p:nvPicPr>
        <p:blipFill>
          <a:blip r:embed="rId4"/>
          <a:stretch>
            <a:fillRect/>
          </a:stretch>
        </p:blipFill>
        <p:spPr>
          <a:xfrm>
            <a:off x="5697895" y="5053246"/>
            <a:ext cx="1710612" cy="1623072"/>
          </a:xfrm>
          <a:prstGeom prst="rect">
            <a:avLst/>
          </a:prstGeom>
        </p:spPr>
      </p:pic>
      <p:pic>
        <p:nvPicPr>
          <p:cNvPr id="8" name="Obrázek 7"/>
          <p:cNvPicPr>
            <a:picLocks noChangeAspect="1"/>
          </p:cNvPicPr>
          <p:nvPr/>
        </p:nvPicPr>
        <p:blipFill>
          <a:blip r:embed="rId5"/>
          <a:stretch>
            <a:fillRect/>
          </a:stretch>
        </p:blipFill>
        <p:spPr>
          <a:xfrm>
            <a:off x="4817209" y="4992494"/>
            <a:ext cx="1735992" cy="1745184"/>
          </a:xfrm>
          <a:prstGeom prst="rect">
            <a:avLst/>
          </a:prstGeom>
        </p:spPr>
      </p:pic>
      <p:pic>
        <p:nvPicPr>
          <p:cNvPr id="9" name="Obrázek 8"/>
          <p:cNvPicPr>
            <a:picLocks noChangeAspect="1"/>
          </p:cNvPicPr>
          <p:nvPr/>
        </p:nvPicPr>
        <p:blipFill>
          <a:blip r:embed="rId6"/>
          <a:stretch>
            <a:fillRect/>
          </a:stretch>
        </p:blipFill>
        <p:spPr>
          <a:xfrm>
            <a:off x="6186387" y="4538285"/>
            <a:ext cx="720792" cy="595296"/>
          </a:xfrm>
          <a:prstGeom prst="rect">
            <a:avLst/>
          </a:prstGeom>
        </p:spPr>
      </p:pic>
      <p:pic>
        <p:nvPicPr>
          <p:cNvPr id="11" name="Obrázek 10"/>
          <p:cNvPicPr>
            <a:picLocks noChangeAspect="1"/>
          </p:cNvPicPr>
          <p:nvPr/>
        </p:nvPicPr>
        <p:blipFill>
          <a:blip r:embed="rId7"/>
          <a:stretch>
            <a:fillRect/>
          </a:stretch>
        </p:blipFill>
        <p:spPr>
          <a:xfrm>
            <a:off x="7662240" y="4536388"/>
            <a:ext cx="720792" cy="595296"/>
          </a:xfrm>
          <a:prstGeom prst="rect">
            <a:avLst/>
          </a:prstGeom>
        </p:spPr>
      </p:pic>
      <p:sp>
        <p:nvSpPr>
          <p:cNvPr id="12" name="TextovéPole 11"/>
          <p:cNvSpPr txBox="1"/>
          <p:nvPr/>
        </p:nvSpPr>
        <p:spPr>
          <a:xfrm>
            <a:off x="2511146" y="3660830"/>
            <a:ext cx="2936782" cy="369332"/>
          </a:xfrm>
          <a:prstGeom prst="rect">
            <a:avLst/>
          </a:prstGeom>
          <a:noFill/>
        </p:spPr>
        <p:txBody>
          <a:bodyPr wrap="square" rtlCol="0">
            <a:spAutoFit/>
          </a:bodyPr>
          <a:lstStyle/>
          <a:p>
            <a:pPr lvl="1"/>
            <a:r>
              <a:rPr lang="cs-CZ" dirty="0"/>
              <a:t>- </a:t>
            </a:r>
            <a:r>
              <a:rPr lang="cs-CZ" dirty="0" smtClean="0"/>
              <a:t>Jeden pro </a:t>
            </a:r>
            <a:r>
              <a:rPr lang="en-US" dirty="0" smtClean="0"/>
              <a:t>LTE+EPC</a:t>
            </a:r>
            <a:endParaRPr lang="en-US" dirty="0"/>
          </a:p>
        </p:txBody>
      </p:sp>
      <p:sp>
        <p:nvSpPr>
          <p:cNvPr id="13" name="TextovéPole 12"/>
          <p:cNvSpPr txBox="1"/>
          <p:nvPr/>
        </p:nvSpPr>
        <p:spPr>
          <a:xfrm>
            <a:off x="4173037" y="1484784"/>
            <a:ext cx="1512168" cy="369332"/>
          </a:xfrm>
          <a:prstGeom prst="rect">
            <a:avLst/>
          </a:prstGeom>
          <a:noFill/>
        </p:spPr>
        <p:txBody>
          <a:bodyPr wrap="square" rtlCol="0">
            <a:spAutoFit/>
          </a:bodyPr>
          <a:lstStyle/>
          <a:p>
            <a:r>
              <a:rPr lang="en-US" dirty="0">
                <a:solidFill>
                  <a:srgbClr val="0000FF"/>
                </a:solidFill>
              </a:rPr>
              <a:t>EPC</a:t>
            </a:r>
            <a:endParaRPr lang="cs-CZ" dirty="0">
              <a:solidFill>
                <a:srgbClr val="0000FF"/>
              </a:solidFill>
            </a:endParaRPr>
          </a:p>
        </p:txBody>
      </p:sp>
      <p:sp>
        <p:nvSpPr>
          <p:cNvPr id="14" name="TextovéPole 13"/>
          <p:cNvSpPr txBox="1"/>
          <p:nvPr/>
        </p:nvSpPr>
        <p:spPr>
          <a:xfrm>
            <a:off x="6008090" y="1490401"/>
            <a:ext cx="1512168" cy="369332"/>
          </a:xfrm>
          <a:prstGeom prst="rect">
            <a:avLst/>
          </a:prstGeom>
          <a:noFill/>
        </p:spPr>
        <p:txBody>
          <a:bodyPr wrap="square" rtlCol="0">
            <a:spAutoFit/>
          </a:bodyPr>
          <a:lstStyle/>
          <a:p>
            <a:r>
              <a:rPr lang="en-US" dirty="0">
                <a:solidFill>
                  <a:srgbClr val="0000FF"/>
                </a:solidFill>
              </a:rPr>
              <a:t>IMS</a:t>
            </a:r>
          </a:p>
        </p:txBody>
      </p:sp>
      <p:sp>
        <p:nvSpPr>
          <p:cNvPr id="15" name="TextovéPole 14"/>
          <p:cNvSpPr txBox="1"/>
          <p:nvPr/>
        </p:nvSpPr>
        <p:spPr>
          <a:xfrm>
            <a:off x="2527872" y="1484784"/>
            <a:ext cx="1512168" cy="369332"/>
          </a:xfrm>
          <a:prstGeom prst="rect">
            <a:avLst/>
          </a:prstGeom>
          <a:noFill/>
        </p:spPr>
        <p:txBody>
          <a:bodyPr wrap="square" rtlCol="0">
            <a:spAutoFit/>
          </a:bodyPr>
          <a:lstStyle/>
          <a:p>
            <a:r>
              <a:rPr lang="en-US" dirty="0">
                <a:solidFill>
                  <a:srgbClr val="0000FF"/>
                </a:solidFill>
              </a:rPr>
              <a:t>LTE</a:t>
            </a:r>
          </a:p>
        </p:txBody>
      </p:sp>
      <p:sp>
        <p:nvSpPr>
          <p:cNvPr id="16" name="TextovéPole 15"/>
          <p:cNvSpPr txBox="1"/>
          <p:nvPr/>
        </p:nvSpPr>
        <p:spPr>
          <a:xfrm>
            <a:off x="2503984" y="4006823"/>
            <a:ext cx="2720758" cy="369332"/>
          </a:xfrm>
          <a:prstGeom prst="rect">
            <a:avLst/>
          </a:prstGeom>
          <a:noFill/>
        </p:spPr>
        <p:txBody>
          <a:bodyPr wrap="square" rtlCol="0">
            <a:spAutoFit/>
          </a:bodyPr>
          <a:lstStyle/>
          <a:p>
            <a:pPr lvl="1"/>
            <a:r>
              <a:rPr lang="en-US" dirty="0"/>
              <a:t>- </a:t>
            </a:r>
            <a:r>
              <a:rPr lang="cs-CZ" dirty="0" smtClean="0"/>
              <a:t>Jiný pro </a:t>
            </a:r>
            <a:r>
              <a:rPr lang="en-US" dirty="0" smtClean="0"/>
              <a:t>IMS</a:t>
            </a:r>
            <a:endParaRPr lang="en-US" dirty="0"/>
          </a:p>
        </p:txBody>
      </p:sp>
    </p:spTree>
    <p:extLst>
      <p:ext uri="{BB962C8B-B14F-4D97-AF65-F5344CB8AC3E}">
        <p14:creationId xmlns:p14="http://schemas.microsoft.com/office/powerpoint/2010/main" val="156178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ISIM/USIM</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124296240"/>
              </p:ext>
            </p:extLst>
          </p:nvPr>
        </p:nvGraphicFramePr>
        <p:xfrm>
          <a:off x="2045012" y="880694"/>
          <a:ext cx="7098988" cy="5349204"/>
        </p:xfrm>
        <a:graphic>
          <a:graphicData uri="http://schemas.openxmlformats.org/presentationml/2006/ole">
            <mc:AlternateContent xmlns:mc="http://schemas.openxmlformats.org/markup-compatibility/2006">
              <mc:Choice xmlns:v="urn:schemas-microsoft-com:vml" Requires="v">
                <p:oleObj spid="_x0000_s24590" name="Visio" r:id="rId4" imgW="6772343" imgH="5105490" progId="Visio.Drawing.15">
                  <p:embed/>
                </p:oleObj>
              </mc:Choice>
              <mc:Fallback>
                <p:oleObj name="Visio" r:id="rId4" imgW="6772343" imgH="510549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012" y="880694"/>
                        <a:ext cx="7098988" cy="5349204"/>
                      </a:xfrm>
                      <a:prstGeom prst="rect">
                        <a:avLst/>
                      </a:prstGeom>
                      <a:noFill/>
                    </p:spPr>
                  </p:pic>
                </p:oleObj>
              </mc:Fallback>
            </mc:AlternateContent>
          </a:graphicData>
        </a:graphic>
      </p:graphicFrame>
    </p:spTree>
    <p:extLst>
      <p:ext uri="{BB962C8B-B14F-4D97-AF65-F5344CB8AC3E}">
        <p14:creationId xmlns:p14="http://schemas.microsoft.com/office/powerpoint/2010/main" val="254689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LTE (= 4G) </a:t>
            </a:r>
            <a:r>
              <a:rPr lang="en-US" dirty="0" smtClean="0"/>
              <a:t>a EPC</a:t>
            </a:r>
            <a:r>
              <a:rPr lang="cs-CZ" dirty="0" smtClean="0"/>
              <a:t> </a:t>
            </a:r>
            <a:endParaRPr lang="cs-CZ" dirty="0"/>
          </a:p>
        </p:txBody>
      </p:sp>
    </p:spTree>
    <p:extLst>
      <p:ext uri="{BB962C8B-B14F-4D97-AF65-F5344CB8AC3E}">
        <p14:creationId xmlns:p14="http://schemas.microsoft.com/office/powerpoint/2010/main" val="308592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smtClean="0"/>
              <a:t>LTE</a:t>
            </a:r>
            <a:endParaRPr lang="cs-CZ" dirty="0"/>
          </a:p>
        </p:txBody>
      </p:sp>
      <p:graphicFrame>
        <p:nvGraphicFramePr>
          <p:cNvPr id="12291" name="Objekt 2"/>
          <p:cNvGraphicFramePr>
            <a:graphicFrameLocks noChangeAspect="1"/>
          </p:cNvGraphicFramePr>
          <p:nvPr>
            <p:extLst>
              <p:ext uri="{D42A27DB-BD31-4B8C-83A1-F6EECF244321}">
                <p14:modId xmlns:p14="http://schemas.microsoft.com/office/powerpoint/2010/main" val="3338630894"/>
              </p:ext>
            </p:extLst>
          </p:nvPr>
        </p:nvGraphicFramePr>
        <p:xfrm>
          <a:off x="2021148" y="2381250"/>
          <a:ext cx="3094038" cy="3284538"/>
        </p:xfrm>
        <a:graphic>
          <a:graphicData uri="http://schemas.openxmlformats.org/presentationml/2006/ole">
            <mc:AlternateContent xmlns:mc="http://schemas.openxmlformats.org/markup-compatibility/2006">
              <mc:Choice xmlns:v="urn:schemas-microsoft-com:vml" Requires="v">
                <p:oleObj spid="_x0000_s3089" name="Visio" r:id="rId4" imgW="3105285" imgH="3295560" progId="Visio.Drawing.11">
                  <p:embed/>
                </p:oleObj>
              </mc:Choice>
              <mc:Fallback>
                <p:oleObj name="Visio" r:id="rId4" imgW="3105285" imgH="3295560" progId="Visio.Drawing.11">
                  <p:embed/>
                  <p:pic>
                    <p:nvPicPr>
                      <p:cNvPr id="0" name=""/>
                      <p:cNvPicPr>
                        <a:picLocks noChangeAspect="1" noChangeArrowheads="1"/>
                      </p:cNvPicPr>
                      <p:nvPr/>
                    </p:nvPicPr>
                    <p:blipFill>
                      <a:blip r:embed="rId5"/>
                      <a:srcRect/>
                      <a:stretch>
                        <a:fillRect/>
                      </a:stretch>
                    </p:blipFill>
                    <p:spPr bwMode="auto">
                      <a:xfrm>
                        <a:off x="2021148" y="2381250"/>
                        <a:ext cx="3094038"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Přímá spojnice 4"/>
          <p:cNvCxnSpPr/>
          <p:nvPr/>
        </p:nvCxnSpPr>
        <p:spPr>
          <a:xfrm>
            <a:off x="2348173" y="3436938"/>
            <a:ext cx="10080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ovéPole 5"/>
          <p:cNvSpPr txBox="1">
            <a:spLocks noChangeArrowheads="1"/>
          </p:cNvSpPr>
          <p:nvPr/>
        </p:nvSpPr>
        <p:spPr bwMode="auto">
          <a:xfrm>
            <a:off x="3643573" y="3886200"/>
            <a:ext cx="42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X2</a:t>
            </a:r>
          </a:p>
        </p:txBody>
      </p:sp>
      <p:cxnSp>
        <p:nvCxnSpPr>
          <p:cNvPr id="7" name="Přímá spojnice 6"/>
          <p:cNvCxnSpPr/>
          <p:nvPr/>
        </p:nvCxnSpPr>
        <p:spPr>
          <a:xfrm>
            <a:off x="3715011" y="3589338"/>
            <a:ext cx="433387" cy="639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a:spLocks noChangeArrowheads="1"/>
          </p:cNvSpPr>
          <p:nvPr/>
        </p:nvSpPr>
        <p:spPr bwMode="auto">
          <a:xfrm>
            <a:off x="2705361" y="3173413"/>
            <a:ext cx="5032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Uu</a:t>
            </a:r>
          </a:p>
        </p:txBody>
      </p:sp>
      <p:cxnSp>
        <p:nvCxnSpPr>
          <p:cNvPr id="9" name="Přímá spojnice 8"/>
          <p:cNvCxnSpPr/>
          <p:nvPr/>
        </p:nvCxnSpPr>
        <p:spPr>
          <a:xfrm>
            <a:off x="3464186" y="4381500"/>
            <a:ext cx="5032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flipH="1">
            <a:off x="3229236" y="3589338"/>
            <a:ext cx="198437" cy="3540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H="1">
            <a:off x="3029211" y="4086225"/>
            <a:ext cx="111125" cy="211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ovéPole 31"/>
          <p:cNvSpPr txBox="1">
            <a:spLocks noChangeArrowheads="1"/>
          </p:cNvSpPr>
          <p:nvPr/>
        </p:nvSpPr>
        <p:spPr bwMode="auto">
          <a:xfrm>
            <a:off x="2995873" y="3589338"/>
            <a:ext cx="5032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X2</a:t>
            </a:r>
          </a:p>
        </p:txBody>
      </p:sp>
      <p:sp>
        <p:nvSpPr>
          <p:cNvPr id="33" name="TextovéPole 32"/>
          <p:cNvSpPr txBox="1">
            <a:spLocks noChangeArrowheads="1"/>
          </p:cNvSpPr>
          <p:nvPr/>
        </p:nvSpPr>
        <p:spPr bwMode="auto">
          <a:xfrm>
            <a:off x="3499111" y="4346575"/>
            <a:ext cx="4683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X2</a:t>
            </a:r>
          </a:p>
        </p:txBody>
      </p:sp>
      <p:sp>
        <p:nvSpPr>
          <p:cNvPr id="12301" name="TextovéPole 41"/>
          <p:cNvSpPr txBox="1">
            <a:spLocks noChangeArrowheads="1"/>
          </p:cNvSpPr>
          <p:nvPr/>
        </p:nvSpPr>
        <p:spPr bwMode="auto">
          <a:xfrm>
            <a:off x="6167438" y="1844675"/>
            <a:ext cx="5045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b="1"/>
              <a:t>LTE</a:t>
            </a:r>
            <a:r>
              <a:rPr lang="en-US" altLang="cs-CZ" sz="1200"/>
              <a:t>   = </a:t>
            </a:r>
            <a:r>
              <a:rPr lang="cs-CZ" altLang="cs-CZ" sz="1200"/>
              <a:t>	</a:t>
            </a:r>
            <a:r>
              <a:rPr lang="en-US" altLang="cs-CZ" sz="1200"/>
              <a:t>Long Term Evolution</a:t>
            </a:r>
          </a:p>
          <a:p>
            <a:r>
              <a:rPr lang="en-US" altLang="cs-CZ" sz="1200" b="1"/>
              <a:t>eNB </a:t>
            </a:r>
            <a:r>
              <a:rPr lang="en-US" altLang="cs-CZ" sz="1200"/>
              <a:t> =</a:t>
            </a:r>
            <a:r>
              <a:rPr lang="cs-CZ" altLang="cs-CZ" sz="1200"/>
              <a:t>	</a:t>
            </a:r>
            <a:r>
              <a:rPr lang="en-US" altLang="cs-CZ" sz="1200"/>
              <a:t>evolved NodeB </a:t>
            </a:r>
          </a:p>
          <a:p>
            <a:r>
              <a:rPr lang="en-US" altLang="cs-CZ" sz="1200" b="1"/>
              <a:t>E-UTRAN</a:t>
            </a:r>
            <a:r>
              <a:rPr lang="en-US" altLang="cs-CZ" sz="1200"/>
              <a:t> = 	Evolved – Universal Terrestrial Radio</a:t>
            </a:r>
            <a:r>
              <a:rPr lang="cs-CZ" altLang="cs-CZ" sz="1200"/>
              <a:t> </a:t>
            </a:r>
            <a:r>
              <a:rPr lang="en-US" altLang="cs-CZ" sz="1200"/>
              <a:t>Access Network</a:t>
            </a:r>
          </a:p>
        </p:txBody>
      </p:sp>
      <p:sp>
        <p:nvSpPr>
          <p:cNvPr id="10" name="Zástupný symbol pro číslo snímku 9"/>
          <p:cNvSpPr>
            <a:spLocks noGrp="1"/>
          </p:cNvSpPr>
          <p:nvPr>
            <p:ph type="sldNum" sz="quarter" idx="12"/>
          </p:nvPr>
        </p:nvSpPr>
        <p:spPr/>
        <p:txBody>
          <a:bodyPr/>
          <a:lstStyle/>
          <a:p>
            <a:pPr>
              <a:defRPr/>
            </a:pPr>
            <a:fld id="{8DFCA963-82DF-430C-8981-50233E3D395A}" type="slidenum">
              <a:rPr lang="en-US" smtClean="0"/>
              <a:pPr>
                <a:defRPr/>
              </a:pPr>
              <a:t>17</a:t>
            </a:fld>
            <a:endParaRPr lang="en-US"/>
          </a:p>
        </p:txBody>
      </p:sp>
    </p:spTree>
    <p:extLst>
      <p:ext uri="{BB962C8B-B14F-4D97-AF65-F5344CB8AC3E}">
        <p14:creationId xmlns:p14="http://schemas.microsoft.com/office/powerpoint/2010/main" val="105705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smtClean="0"/>
              <a:t>EPC</a:t>
            </a:r>
            <a:r>
              <a:rPr lang="en-US" dirty="0" smtClean="0"/>
              <a:t> - </a:t>
            </a:r>
            <a:r>
              <a:rPr lang="en-US" dirty="0"/>
              <a:t>Evolved Packet Core</a:t>
            </a:r>
            <a:endParaRPr lang="cs-CZ" dirty="0"/>
          </a:p>
        </p:txBody>
      </p:sp>
      <p:graphicFrame>
        <p:nvGraphicFramePr>
          <p:cNvPr id="13315" name="Objekt 2"/>
          <p:cNvGraphicFramePr>
            <a:graphicFrameLocks noChangeAspect="1"/>
          </p:cNvGraphicFramePr>
          <p:nvPr>
            <p:extLst>
              <p:ext uri="{D42A27DB-BD31-4B8C-83A1-F6EECF244321}">
                <p14:modId xmlns:p14="http://schemas.microsoft.com/office/powerpoint/2010/main" val="3771102383"/>
              </p:ext>
            </p:extLst>
          </p:nvPr>
        </p:nvGraphicFramePr>
        <p:xfrm>
          <a:off x="1744663" y="2590800"/>
          <a:ext cx="5383212" cy="3284538"/>
        </p:xfrm>
        <a:graphic>
          <a:graphicData uri="http://schemas.openxmlformats.org/presentationml/2006/ole">
            <mc:AlternateContent xmlns:mc="http://schemas.openxmlformats.org/markup-compatibility/2006">
              <mc:Choice xmlns:v="urn:schemas-microsoft-com:vml" Requires="v">
                <p:oleObj spid="_x0000_s4113" name="Visio" r:id="rId4" imgW="5381557" imgH="3295560" progId="Visio.Drawing.11">
                  <p:embed/>
                </p:oleObj>
              </mc:Choice>
              <mc:Fallback>
                <p:oleObj name="Visio" r:id="rId4" imgW="5381557" imgH="3295560" progId="Visio.Drawing.11">
                  <p:embed/>
                  <p:pic>
                    <p:nvPicPr>
                      <p:cNvPr id="0" name=""/>
                      <p:cNvPicPr>
                        <a:picLocks noChangeAspect="1" noChangeArrowheads="1"/>
                      </p:cNvPicPr>
                      <p:nvPr/>
                    </p:nvPicPr>
                    <p:blipFill>
                      <a:blip r:embed="rId5"/>
                      <a:srcRect/>
                      <a:stretch>
                        <a:fillRect/>
                      </a:stretch>
                    </p:blipFill>
                    <p:spPr bwMode="auto">
                      <a:xfrm>
                        <a:off x="1744663" y="2590800"/>
                        <a:ext cx="538321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7" name="TextovéPole 40"/>
          <p:cNvSpPr txBox="1">
            <a:spLocks noChangeArrowheads="1"/>
          </p:cNvSpPr>
          <p:nvPr/>
        </p:nvSpPr>
        <p:spPr bwMode="auto">
          <a:xfrm>
            <a:off x="1127125" y="1944828"/>
            <a:ext cx="381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b="1" dirty="0"/>
              <a:t>MME</a:t>
            </a:r>
            <a:r>
              <a:rPr lang="en-US" altLang="cs-CZ" sz="1200" dirty="0"/>
              <a:t>  = Mobility Management Entity</a:t>
            </a:r>
          </a:p>
          <a:p>
            <a:r>
              <a:rPr lang="en-US" altLang="cs-CZ" sz="1200" b="1" dirty="0"/>
              <a:t>SGW </a:t>
            </a:r>
            <a:r>
              <a:rPr lang="en-US" altLang="cs-CZ" sz="1200" dirty="0"/>
              <a:t> = Serving Gateway</a:t>
            </a:r>
          </a:p>
          <a:p>
            <a:r>
              <a:rPr lang="en-US" altLang="cs-CZ" sz="1200" b="1" dirty="0"/>
              <a:t>PGW</a:t>
            </a:r>
            <a:r>
              <a:rPr lang="en-US" altLang="cs-CZ" sz="1200" dirty="0"/>
              <a:t>  = Packet data network Gate</a:t>
            </a:r>
            <a:r>
              <a:rPr lang="cs-CZ" altLang="cs-CZ" sz="1200" dirty="0"/>
              <a:t>W</a:t>
            </a:r>
            <a:r>
              <a:rPr lang="en-US" altLang="cs-CZ" sz="1200" dirty="0"/>
              <a:t>ay</a:t>
            </a:r>
            <a:r>
              <a:rPr lang="cs-CZ" altLang="cs-CZ" sz="1200" dirty="0"/>
              <a:t>	</a:t>
            </a:r>
          </a:p>
        </p:txBody>
      </p:sp>
      <p:sp>
        <p:nvSpPr>
          <p:cNvPr id="5" name="Zástupný symbol pro číslo snímku 4"/>
          <p:cNvSpPr>
            <a:spLocks noGrp="1"/>
          </p:cNvSpPr>
          <p:nvPr>
            <p:ph type="sldNum" sz="quarter" idx="12"/>
          </p:nvPr>
        </p:nvSpPr>
        <p:spPr/>
        <p:txBody>
          <a:bodyPr/>
          <a:lstStyle/>
          <a:p>
            <a:pPr>
              <a:defRPr/>
            </a:pPr>
            <a:fld id="{C33A7EE0-8C88-42E5-9C3F-F6FC2BD1F766}" type="slidenum">
              <a:rPr lang="en-US" smtClean="0"/>
              <a:pPr>
                <a:defRPr/>
              </a:pPr>
              <a:t>18</a:t>
            </a:fld>
            <a:endParaRPr lang="en-US"/>
          </a:p>
        </p:txBody>
      </p:sp>
      <p:pic>
        <p:nvPicPr>
          <p:cNvPr id="17" name="Obrázek 16"/>
          <p:cNvPicPr>
            <a:picLocks noChangeAspect="1"/>
          </p:cNvPicPr>
          <p:nvPr/>
        </p:nvPicPr>
        <p:blipFill>
          <a:blip r:embed="rId6"/>
          <a:stretch>
            <a:fillRect/>
          </a:stretch>
        </p:blipFill>
        <p:spPr>
          <a:xfrm>
            <a:off x="9421774" y="3897406"/>
            <a:ext cx="2245604" cy="2126724"/>
          </a:xfrm>
          <a:prstGeom prst="rect">
            <a:avLst/>
          </a:prstGeom>
          <a:effectLst>
            <a:glow rad="228600">
              <a:schemeClr val="accent4">
                <a:satMod val="175000"/>
                <a:alpha val="40000"/>
              </a:schemeClr>
            </a:glow>
          </a:effectLst>
        </p:spPr>
      </p:pic>
      <p:pic>
        <p:nvPicPr>
          <p:cNvPr id="18" name="Obrázek 17"/>
          <p:cNvPicPr>
            <a:picLocks noChangeAspect="1"/>
          </p:cNvPicPr>
          <p:nvPr/>
        </p:nvPicPr>
        <p:blipFill>
          <a:blip r:embed="rId7"/>
          <a:stretch>
            <a:fillRect/>
          </a:stretch>
        </p:blipFill>
        <p:spPr>
          <a:xfrm>
            <a:off x="9310870" y="1487491"/>
            <a:ext cx="2193240" cy="914673"/>
          </a:xfrm>
          <a:prstGeom prst="rect">
            <a:avLst/>
          </a:prstGeom>
          <a:effectLst>
            <a:glow rad="228600">
              <a:schemeClr val="accent4">
                <a:satMod val="175000"/>
                <a:alpha val="40000"/>
              </a:schemeClr>
            </a:glow>
          </a:effectLst>
        </p:spPr>
      </p:pic>
      <p:pic>
        <p:nvPicPr>
          <p:cNvPr id="3" name="Obrázek 2"/>
          <p:cNvPicPr>
            <a:picLocks noChangeAspect="1"/>
          </p:cNvPicPr>
          <p:nvPr/>
        </p:nvPicPr>
        <p:blipFill>
          <a:blip r:embed="rId8"/>
          <a:stretch>
            <a:fillRect/>
          </a:stretch>
        </p:blipFill>
        <p:spPr>
          <a:xfrm>
            <a:off x="9280475" y="2686110"/>
            <a:ext cx="2223635" cy="927349"/>
          </a:xfrm>
          <a:prstGeom prst="rect">
            <a:avLst/>
          </a:prstGeom>
        </p:spPr>
      </p:pic>
      <p:cxnSp>
        <p:nvCxnSpPr>
          <p:cNvPr id="6" name="Přímá spojnice 5"/>
          <p:cNvCxnSpPr/>
          <p:nvPr/>
        </p:nvCxnSpPr>
        <p:spPr>
          <a:xfrm flipV="1">
            <a:off x="7127173" y="2137893"/>
            <a:ext cx="2294601" cy="1475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V="1">
            <a:off x="7127173" y="3256380"/>
            <a:ext cx="2183697" cy="485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7076493" y="3940316"/>
            <a:ext cx="2345281" cy="824867"/>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606490" y="6143579"/>
            <a:ext cx="5924939" cy="369332"/>
          </a:xfrm>
          <a:prstGeom prst="rect">
            <a:avLst/>
          </a:prstGeom>
          <a:noFill/>
        </p:spPr>
        <p:txBody>
          <a:bodyPr wrap="square" rtlCol="0">
            <a:spAutoFit/>
          </a:bodyPr>
          <a:lstStyle/>
          <a:p>
            <a:r>
              <a:rPr lang="en-US" dirty="0" smtClean="0"/>
              <a:t>Non-3GPP</a:t>
            </a:r>
            <a:r>
              <a:rPr lang="cs-CZ" dirty="0" smtClean="0"/>
              <a:t> – např. </a:t>
            </a:r>
            <a:r>
              <a:rPr lang="cs-CZ" dirty="0" err="1" smtClean="0"/>
              <a:t>WiFi</a:t>
            </a:r>
            <a:r>
              <a:rPr lang="cs-CZ" dirty="0" smtClean="0"/>
              <a:t>, </a:t>
            </a:r>
            <a:r>
              <a:rPr lang="cs-CZ" dirty="0" err="1" smtClean="0"/>
              <a:t>WiMAX</a:t>
            </a:r>
            <a:endParaRPr lang="cs-CZ" dirty="0"/>
          </a:p>
        </p:txBody>
      </p:sp>
    </p:spTree>
    <p:extLst>
      <p:ext uri="{BB962C8B-B14F-4D97-AF65-F5344CB8AC3E}">
        <p14:creationId xmlns:p14="http://schemas.microsoft.com/office/powerpoint/2010/main" val="15617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smtClean="0"/>
              <a:t>EPC</a:t>
            </a:r>
            <a:r>
              <a:rPr lang="en-US" dirty="0" smtClean="0"/>
              <a:t> - </a:t>
            </a:r>
            <a:r>
              <a:rPr lang="en-US" dirty="0"/>
              <a:t>Evolved Packet Core</a:t>
            </a:r>
            <a:endParaRPr lang="cs-CZ" dirty="0"/>
          </a:p>
        </p:txBody>
      </p:sp>
      <p:graphicFrame>
        <p:nvGraphicFramePr>
          <p:cNvPr id="13315" name="Objekt 2"/>
          <p:cNvGraphicFramePr>
            <a:graphicFrameLocks noChangeAspect="1"/>
          </p:cNvGraphicFramePr>
          <p:nvPr>
            <p:extLst>
              <p:ext uri="{D42A27DB-BD31-4B8C-83A1-F6EECF244321}">
                <p14:modId xmlns:p14="http://schemas.microsoft.com/office/powerpoint/2010/main" val="438618767"/>
              </p:ext>
            </p:extLst>
          </p:nvPr>
        </p:nvGraphicFramePr>
        <p:xfrm>
          <a:off x="2913854" y="2854097"/>
          <a:ext cx="5436770" cy="3317216"/>
        </p:xfrm>
        <a:graphic>
          <a:graphicData uri="http://schemas.openxmlformats.org/presentationml/2006/ole">
            <mc:AlternateContent xmlns:mc="http://schemas.openxmlformats.org/markup-compatibility/2006">
              <mc:Choice xmlns:v="urn:schemas-microsoft-com:vml" Requires="v">
                <p:oleObj spid="_x0000_s5136" name="Visio" r:id="rId4" imgW="5381557" imgH="3295560" progId="Visio.Drawing.11">
                  <p:embed/>
                </p:oleObj>
              </mc:Choice>
              <mc:Fallback>
                <p:oleObj name="Visio" r:id="rId4" imgW="5381557" imgH="3295560" progId="Visio.Drawing.11">
                  <p:embed/>
                  <p:pic>
                    <p:nvPicPr>
                      <p:cNvPr id="0" name=""/>
                      <p:cNvPicPr>
                        <a:picLocks noChangeAspect="1" noChangeArrowheads="1"/>
                      </p:cNvPicPr>
                      <p:nvPr/>
                    </p:nvPicPr>
                    <p:blipFill>
                      <a:blip r:embed="rId5"/>
                      <a:srcRect/>
                      <a:stretch>
                        <a:fillRect/>
                      </a:stretch>
                    </p:blipFill>
                    <p:spPr bwMode="auto">
                      <a:xfrm>
                        <a:off x="2913854" y="2854097"/>
                        <a:ext cx="5436770" cy="3317216"/>
                      </a:xfrm>
                      <a:prstGeom prst="rect">
                        <a:avLst/>
                      </a:prstGeom>
                      <a:noFill/>
                      <a:ln>
                        <a:noFill/>
                      </a:ln>
                    </p:spPr>
                  </p:pic>
                </p:oleObj>
              </mc:Fallback>
            </mc:AlternateContent>
          </a:graphicData>
        </a:graphic>
      </p:graphicFrame>
      <p:cxnSp>
        <p:nvCxnSpPr>
          <p:cNvPr id="10" name="Přímá spojnice 9"/>
          <p:cNvCxnSpPr/>
          <p:nvPr/>
        </p:nvCxnSpPr>
        <p:spPr>
          <a:xfrm flipV="1">
            <a:off x="5001416" y="3821814"/>
            <a:ext cx="1223963" cy="7302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V="1">
            <a:off x="4425154" y="3974214"/>
            <a:ext cx="1873250" cy="712787"/>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V="1">
            <a:off x="5577679" y="4037713"/>
            <a:ext cx="800100" cy="79216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a:spLocks noChangeArrowheads="1"/>
          </p:cNvSpPr>
          <p:nvPr/>
        </p:nvSpPr>
        <p:spPr bwMode="auto">
          <a:xfrm>
            <a:off x="5298278" y="3577338"/>
            <a:ext cx="80004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S1-MME</a:t>
            </a:r>
          </a:p>
        </p:txBody>
      </p:sp>
      <p:cxnSp>
        <p:nvCxnSpPr>
          <p:cNvPr id="26" name="Přímá spojnice 25"/>
          <p:cNvCxnSpPr/>
          <p:nvPr/>
        </p:nvCxnSpPr>
        <p:spPr>
          <a:xfrm>
            <a:off x="4966491" y="4010725"/>
            <a:ext cx="1411288" cy="6032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flipV="1">
            <a:off x="5614191" y="4817176"/>
            <a:ext cx="763588" cy="857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TextovéPole 31"/>
          <p:cNvSpPr txBox="1">
            <a:spLocks noChangeArrowheads="1"/>
          </p:cNvSpPr>
          <p:nvPr/>
        </p:nvSpPr>
        <p:spPr bwMode="auto">
          <a:xfrm>
            <a:off x="5830091" y="4552063"/>
            <a:ext cx="800044"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S1-U</a:t>
            </a:r>
          </a:p>
        </p:txBody>
      </p:sp>
      <p:cxnSp>
        <p:nvCxnSpPr>
          <p:cNvPr id="33" name="Přímá spojnice 32"/>
          <p:cNvCxnSpPr/>
          <p:nvPr/>
        </p:nvCxnSpPr>
        <p:spPr>
          <a:xfrm>
            <a:off x="6585741" y="4037713"/>
            <a:ext cx="73025" cy="396875"/>
          </a:xfrm>
          <a:prstGeom prst="line">
            <a:avLst/>
          </a:prstGeom>
          <a:ln w="38100">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flipV="1">
            <a:off x="7233441" y="4434589"/>
            <a:ext cx="504825" cy="2936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ovéPole 36"/>
          <p:cNvSpPr txBox="1">
            <a:spLocks noChangeArrowheads="1"/>
          </p:cNvSpPr>
          <p:nvPr/>
        </p:nvSpPr>
        <p:spPr bwMode="auto">
          <a:xfrm>
            <a:off x="6585741" y="4156775"/>
            <a:ext cx="800044"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S11</a:t>
            </a:r>
          </a:p>
        </p:txBody>
      </p:sp>
      <p:sp>
        <p:nvSpPr>
          <p:cNvPr id="38" name="TextovéPole 37"/>
          <p:cNvSpPr txBox="1">
            <a:spLocks noChangeArrowheads="1"/>
          </p:cNvSpPr>
          <p:nvPr/>
        </p:nvSpPr>
        <p:spPr bwMode="auto">
          <a:xfrm>
            <a:off x="7233441" y="4626675"/>
            <a:ext cx="800044"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S5/S8</a:t>
            </a:r>
          </a:p>
        </p:txBody>
      </p:sp>
      <p:sp>
        <p:nvSpPr>
          <p:cNvPr id="13327" name="TextovéPole 40"/>
          <p:cNvSpPr txBox="1">
            <a:spLocks noChangeArrowheads="1"/>
          </p:cNvSpPr>
          <p:nvPr/>
        </p:nvSpPr>
        <p:spPr bwMode="auto">
          <a:xfrm>
            <a:off x="1292643" y="1853226"/>
            <a:ext cx="381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b="1" dirty="0"/>
              <a:t>MME</a:t>
            </a:r>
            <a:r>
              <a:rPr lang="en-US" altLang="cs-CZ" sz="1200" dirty="0"/>
              <a:t>  = Mobility Management Entity</a:t>
            </a:r>
          </a:p>
          <a:p>
            <a:r>
              <a:rPr lang="en-US" altLang="cs-CZ" sz="1200" b="1" dirty="0"/>
              <a:t>SGW </a:t>
            </a:r>
            <a:r>
              <a:rPr lang="en-US" altLang="cs-CZ" sz="1200" dirty="0"/>
              <a:t> = Serving Gateway</a:t>
            </a:r>
          </a:p>
          <a:p>
            <a:r>
              <a:rPr lang="en-US" altLang="cs-CZ" sz="1200" b="1" dirty="0"/>
              <a:t>PGW</a:t>
            </a:r>
            <a:r>
              <a:rPr lang="en-US" altLang="cs-CZ" sz="1200" dirty="0"/>
              <a:t>  = Packet data network Gate</a:t>
            </a:r>
            <a:r>
              <a:rPr lang="cs-CZ" altLang="cs-CZ" sz="1200" dirty="0"/>
              <a:t>W</a:t>
            </a:r>
            <a:r>
              <a:rPr lang="en-US" altLang="cs-CZ" sz="1200" dirty="0"/>
              <a:t>ay</a:t>
            </a:r>
            <a:r>
              <a:rPr lang="cs-CZ" altLang="cs-CZ" sz="1200" dirty="0"/>
              <a:t>	</a:t>
            </a:r>
          </a:p>
        </p:txBody>
      </p:sp>
    </p:spTree>
    <p:extLst>
      <p:ext uri="{BB962C8B-B14F-4D97-AF65-F5344CB8AC3E}">
        <p14:creationId xmlns:p14="http://schemas.microsoft.com/office/powerpoint/2010/main" val="2352948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setkání </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2412" y="2114549"/>
            <a:ext cx="1692676" cy="4179447"/>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987" y="2690390"/>
            <a:ext cx="1670613" cy="125296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550" y="4773073"/>
            <a:ext cx="1822450" cy="1649317"/>
          </a:xfrm>
          <a:prstGeom prst="rect">
            <a:avLst/>
          </a:prstGeom>
        </p:spPr>
      </p:pic>
      <p:pic>
        <p:nvPicPr>
          <p:cNvPr id="7" name="Obrázek 6"/>
          <p:cNvPicPr>
            <a:picLocks noChangeAspect="1"/>
          </p:cNvPicPr>
          <p:nvPr/>
        </p:nvPicPr>
        <p:blipFill>
          <a:blip r:embed="rId5"/>
          <a:stretch>
            <a:fillRect/>
          </a:stretch>
        </p:blipFill>
        <p:spPr>
          <a:xfrm>
            <a:off x="7133850" y="781833"/>
            <a:ext cx="4219950" cy="2052534"/>
          </a:xfrm>
          <a:prstGeom prst="rect">
            <a:avLst/>
          </a:prstGeom>
        </p:spPr>
      </p:pic>
    </p:spTree>
    <p:extLst>
      <p:ext uri="{BB962C8B-B14F-4D97-AF65-F5344CB8AC3E}">
        <p14:creationId xmlns:p14="http://schemas.microsoft.com/office/powerpoint/2010/main" val="26373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95550" y="260350"/>
            <a:ext cx="7772400" cy="1143000"/>
          </a:xfrm>
        </p:spPr>
        <p:txBody>
          <a:bodyPr/>
          <a:lstStyle/>
          <a:p>
            <a:pPr eaLnBrk="1" hangingPunct="1">
              <a:defRPr/>
            </a:pPr>
            <a:r>
              <a:rPr lang="en-US" dirty="0" smtClean="0"/>
              <a:t>Network architecture</a:t>
            </a:r>
            <a:endParaRPr lang="en-US" dirty="0"/>
          </a:p>
        </p:txBody>
      </p:sp>
      <p:graphicFrame>
        <p:nvGraphicFramePr>
          <p:cNvPr id="14339" name="Objekt 4"/>
          <p:cNvGraphicFramePr>
            <a:graphicFrameLocks noChangeAspect="1"/>
          </p:cNvGraphicFramePr>
          <p:nvPr>
            <p:extLst>
              <p:ext uri="{D42A27DB-BD31-4B8C-83A1-F6EECF244321}">
                <p14:modId xmlns:p14="http://schemas.microsoft.com/office/powerpoint/2010/main" val="809053744"/>
              </p:ext>
            </p:extLst>
          </p:nvPr>
        </p:nvGraphicFramePr>
        <p:xfrm>
          <a:off x="2927350" y="1844675"/>
          <a:ext cx="6303963" cy="4286250"/>
        </p:xfrm>
        <a:graphic>
          <a:graphicData uri="http://schemas.openxmlformats.org/presentationml/2006/ole">
            <mc:AlternateContent xmlns:mc="http://schemas.openxmlformats.org/markup-compatibility/2006">
              <mc:Choice xmlns:v="urn:schemas-microsoft-com:vml" Requires="v">
                <p:oleObj spid="_x0000_s6188" name="Visio" r:id="rId4" imgW="6305685" imgH="4314825" progId="Visio.Drawing.11">
                  <p:embed/>
                </p:oleObj>
              </mc:Choice>
              <mc:Fallback>
                <p:oleObj name="Visio" r:id="rId4" imgW="6305685" imgH="4314825" progId="Visio.Drawing.11">
                  <p:embed/>
                  <p:pic>
                    <p:nvPicPr>
                      <p:cNvPr id="0" name=""/>
                      <p:cNvPicPr>
                        <a:picLocks noChangeAspect="1" noChangeArrowheads="1"/>
                      </p:cNvPicPr>
                      <p:nvPr/>
                    </p:nvPicPr>
                    <p:blipFill>
                      <a:blip r:embed="rId5"/>
                      <a:srcRect/>
                      <a:stretch>
                        <a:fillRect/>
                      </a:stretch>
                    </p:blipFill>
                    <p:spPr bwMode="auto">
                      <a:xfrm>
                        <a:off x="2927350" y="1844675"/>
                        <a:ext cx="630396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 name="Přímá spojnice 3"/>
          <p:cNvCxnSpPr/>
          <p:nvPr/>
        </p:nvCxnSpPr>
        <p:spPr>
          <a:xfrm flipV="1">
            <a:off x="6600825" y="2420938"/>
            <a:ext cx="142875" cy="100806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flipV="1">
            <a:off x="6921500" y="2420938"/>
            <a:ext cx="1046163" cy="1041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a:spLocks noChangeArrowheads="1"/>
          </p:cNvSpPr>
          <p:nvPr/>
        </p:nvSpPr>
        <p:spPr bwMode="auto">
          <a:xfrm>
            <a:off x="6216650" y="2498725"/>
            <a:ext cx="504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latin typeface="Arial" panose="020B0604020202020204" pitchFamily="34" charset="0"/>
              </a:rPr>
              <a:t>S13</a:t>
            </a:r>
          </a:p>
        </p:txBody>
      </p:sp>
      <p:sp>
        <p:nvSpPr>
          <p:cNvPr id="10" name="TextovéPole 9"/>
          <p:cNvSpPr txBox="1">
            <a:spLocks noChangeArrowheads="1"/>
          </p:cNvSpPr>
          <p:nvPr/>
        </p:nvSpPr>
        <p:spPr bwMode="auto">
          <a:xfrm>
            <a:off x="7319963" y="2443163"/>
            <a:ext cx="50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S6a</a:t>
            </a:r>
          </a:p>
        </p:txBody>
      </p:sp>
      <p:cxnSp>
        <p:nvCxnSpPr>
          <p:cNvPr id="11" name="Přímá spojnice 10"/>
          <p:cNvCxnSpPr/>
          <p:nvPr/>
        </p:nvCxnSpPr>
        <p:spPr>
          <a:xfrm>
            <a:off x="8208963" y="4292600"/>
            <a:ext cx="792162" cy="93662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7996238" y="4365625"/>
            <a:ext cx="792162" cy="863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a:spLocks noChangeArrowheads="1"/>
          </p:cNvSpPr>
          <p:nvPr/>
        </p:nvSpPr>
        <p:spPr bwMode="auto">
          <a:xfrm>
            <a:off x="8472488" y="4464050"/>
            <a:ext cx="57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Gx</a:t>
            </a:r>
          </a:p>
        </p:txBody>
      </p:sp>
      <p:sp>
        <p:nvSpPr>
          <p:cNvPr id="17" name="TextovéPole 16"/>
          <p:cNvSpPr txBox="1">
            <a:spLocks noChangeArrowheads="1"/>
          </p:cNvSpPr>
          <p:nvPr/>
        </p:nvSpPr>
        <p:spPr bwMode="auto">
          <a:xfrm>
            <a:off x="8291513" y="4946650"/>
            <a:ext cx="57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Sd</a:t>
            </a:r>
          </a:p>
        </p:txBody>
      </p:sp>
      <p:cxnSp>
        <p:nvCxnSpPr>
          <p:cNvPr id="18" name="Přímá spojnice 17"/>
          <p:cNvCxnSpPr/>
          <p:nvPr/>
        </p:nvCxnSpPr>
        <p:spPr>
          <a:xfrm>
            <a:off x="7248525" y="4602163"/>
            <a:ext cx="935038" cy="6921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ovéPole 19"/>
          <p:cNvSpPr txBox="1">
            <a:spLocks noChangeArrowheads="1"/>
          </p:cNvSpPr>
          <p:nvPr/>
        </p:nvSpPr>
        <p:spPr bwMode="auto">
          <a:xfrm>
            <a:off x="7535863" y="5080000"/>
            <a:ext cx="57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Gxc</a:t>
            </a:r>
          </a:p>
        </p:txBody>
      </p:sp>
      <p:sp>
        <p:nvSpPr>
          <p:cNvPr id="22" name="Obdélník 21"/>
          <p:cNvSpPr/>
          <p:nvPr/>
        </p:nvSpPr>
        <p:spPr>
          <a:xfrm>
            <a:off x="7175500" y="6035675"/>
            <a:ext cx="2089150" cy="288925"/>
          </a:xfrm>
          <a:prstGeom prst="rect">
            <a:avLst/>
          </a:prstGeom>
          <a:solidFill>
            <a:srgbClr val="74D4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On-Line Charging </a:t>
            </a:r>
          </a:p>
        </p:txBody>
      </p:sp>
      <p:cxnSp>
        <p:nvCxnSpPr>
          <p:cNvPr id="25" name="Přímá spojnice se šipkou 24"/>
          <p:cNvCxnSpPr/>
          <p:nvPr/>
        </p:nvCxnSpPr>
        <p:spPr>
          <a:xfrm>
            <a:off x="5024438" y="6321425"/>
            <a:ext cx="0" cy="139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ovéPole 26"/>
          <p:cNvSpPr txBox="1">
            <a:spLocks noChangeArrowheads="1"/>
          </p:cNvSpPr>
          <p:nvPr/>
        </p:nvSpPr>
        <p:spPr bwMode="auto">
          <a:xfrm>
            <a:off x="4872038" y="6075363"/>
            <a:ext cx="287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000"/>
              <a:t> $</a:t>
            </a:r>
          </a:p>
        </p:txBody>
      </p:sp>
      <p:cxnSp>
        <p:nvCxnSpPr>
          <p:cNvPr id="28" name="Přímá spojnice se šipkou 27"/>
          <p:cNvCxnSpPr/>
          <p:nvPr/>
        </p:nvCxnSpPr>
        <p:spPr>
          <a:xfrm>
            <a:off x="5735638" y="6324600"/>
            <a:ext cx="0" cy="139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ovéPole 28"/>
          <p:cNvSpPr txBox="1">
            <a:spLocks noChangeArrowheads="1"/>
          </p:cNvSpPr>
          <p:nvPr/>
        </p:nvSpPr>
        <p:spPr bwMode="auto">
          <a:xfrm>
            <a:off x="5583238" y="6078538"/>
            <a:ext cx="287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000"/>
              <a:t> $</a:t>
            </a:r>
          </a:p>
        </p:txBody>
      </p:sp>
      <p:cxnSp>
        <p:nvCxnSpPr>
          <p:cNvPr id="30" name="Přímá spojnice se šipkou 29"/>
          <p:cNvCxnSpPr/>
          <p:nvPr/>
        </p:nvCxnSpPr>
        <p:spPr>
          <a:xfrm>
            <a:off x="6446838" y="6327775"/>
            <a:ext cx="0" cy="139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ovéPole 30"/>
          <p:cNvSpPr txBox="1">
            <a:spLocks noChangeArrowheads="1"/>
          </p:cNvSpPr>
          <p:nvPr/>
        </p:nvSpPr>
        <p:spPr bwMode="auto">
          <a:xfrm>
            <a:off x="6292850" y="6081713"/>
            <a:ext cx="288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000"/>
              <a:t> $</a:t>
            </a:r>
          </a:p>
        </p:txBody>
      </p:sp>
      <p:cxnSp>
        <p:nvCxnSpPr>
          <p:cNvPr id="32" name="Přímá spojnice se šipkou 31"/>
          <p:cNvCxnSpPr/>
          <p:nvPr/>
        </p:nvCxnSpPr>
        <p:spPr>
          <a:xfrm>
            <a:off x="7461250" y="5907088"/>
            <a:ext cx="0" cy="1412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ovéPole 32"/>
          <p:cNvSpPr txBox="1">
            <a:spLocks noChangeArrowheads="1"/>
          </p:cNvSpPr>
          <p:nvPr/>
        </p:nvSpPr>
        <p:spPr bwMode="auto">
          <a:xfrm>
            <a:off x="7307263" y="5661025"/>
            <a:ext cx="2889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000"/>
              <a:t> $</a:t>
            </a:r>
          </a:p>
        </p:txBody>
      </p:sp>
      <p:sp>
        <p:nvSpPr>
          <p:cNvPr id="14359" name="TextovéPole 36"/>
          <p:cNvSpPr txBox="1">
            <a:spLocks noChangeArrowheads="1"/>
          </p:cNvSpPr>
          <p:nvPr/>
        </p:nvSpPr>
        <p:spPr bwMode="auto">
          <a:xfrm>
            <a:off x="2208213" y="1603375"/>
            <a:ext cx="40084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b="1"/>
              <a:t>HSS</a:t>
            </a:r>
            <a:r>
              <a:rPr lang="cs-CZ" altLang="cs-CZ" sz="1200" b="1"/>
              <a:t>   </a:t>
            </a:r>
            <a:r>
              <a:rPr lang="en-US" altLang="cs-CZ" sz="1200" b="1"/>
              <a:t>   </a:t>
            </a:r>
            <a:r>
              <a:rPr lang="en-US" altLang="cs-CZ" sz="1200"/>
              <a:t>=  Home Subscriber Server</a:t>
            </a:r>
          </a:p>
          <a:p>
            <a:r>
              <a:rPr lang="en-US" altLang="cs-CZ" sz="1200" b="1"/>
              <a:t>HSS FE </a:t>
            </a:r>
            <a:r>
              <a:rPr lang="en-US" altLang="cs-CZ" sz="1200"/>
              <a:t>= HSS Front End</a:t>
            </a:r>
          </a:p>
          <a:p>
            <a:r>
              <a:rPr lang="en-US" altLang="cs-CZ" sz="1200" b="1"/>
              <a:t>EIR</a:t>
            </a:r>
            <a:r>
              <a:rPr lang="en-US" altLang="cs-CZ" sz="1200"/>
              <a:t>        = Equipment Identity Register </a:t>
            </a:r>
          </a:p>
          <a:p>
            <a:r>
              <a:rPr lang="en-US" altLang="cs-CZ" sz="1200" b="1"/>
              <a:t>PCRF</a:t>
            </a:r>
            <a:r>
              <a:rPr lang="en-US" altLang="cs-CZ" sz="1200"/>
              <a:t>    = Policy and Charging Rules Function</a:t>
            </a:r>
            <a:r>
              <a:rPr lang="cs-CZ" altLang="cs-CZ" sz="1200"/>
              <a:t>	</a:t>
            </a:r>
          </a:p>
        </p:txBody>
      </p:sp>
      <p:cxnSp>
        <p:nvCxnSpPr>
          <p:cNvPr id="40" name="Přímá spojnice se šipkou 39"/>
          <p:cNvCxnSpPr/>
          <p:nvPr/>
        </p:nvCxnSpPr>
        <p:spPr>
          <a:xfrm>
            <a:off x="8291513" y="4076700"/>
            <a:ext cx="49688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ovéPole 40"/>
          <p:cNvSpPr txBox="1">
            <a:spLocks noChangeArrowheads="1"/>
          </p:cNvSpPr>
          <p:nvPr/>
        </p:nvSpPr>
        <p:spPr bwMode="auto">
          <a:xfrm>
            <a:off x="8220075" y="3800475"/>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a:t>SGi</a:t>
            </a:r>
            <a:endParaRPr lang="cs-CZ" altLang="cs-CZ" sz="1200"/>
          </a:p>
        </p:txBody>
      </p:sp>
      <p:cxnSp>
        <p:nvCxnSpPr>
          <p:cNvPr id="42" name="Přímá spojnice 41"/>
          <p:cNvCxnSpPr/>
          <p:nvPr/>
        </p:nvCxnSpPr>
        <p:spPr>
          <a:xfrm flipV="1">
            <a:off x="9090025" y="2198688"/>
            <a:ext cx="0" cy="3019425"/>
          </a:xfrm>
          <a:prstGeom prst="line">
            <a:avLst/>
          </a:prstGeom>
          <a:ln w="38100">
            <a:solidFill>
              <a:schemeClr val="accent5">
                <a:lumMod val="50000"/>
                <a:alpha val="42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38" name="Objekt 37"/>
          <p:cNvGraphicFramePr>
            <a:graphicFrameLocks noChangeAspect="1"/>
          </p:cNvGraphicFramePr>
          <p:nvPr/>
        </p:nvGraphicFramePr>
        <p:xfrm>
          <a:off x="8788400" y="3505200"/>
          <a:ext cx="1525588" cy="974725"/>
        </p:xfrm>
        <a:graphic>
          <a:graphicData uri="http://schemas.openxmlformats.org/presentationml/2006/ole">
            <mc:AlternateContent xmlns:mc="http://schemas.openxmlformats.org/markup-compatibility/2006">
              <mc:Choice xmlns:v="urn:schemas-microsoft-com:vml" Requires="v">
                <p:oleObj spid="_x0000_s6189" name="Visio" r:id="rId6" imgW="1351874" imgH="865876" progId="Visio.Drawing.11">
                  <p:link updateAutomatic="1"/>
                </p:oleObj>
              </mc:Choice>
              <mc:Fallback>
                <p:oleObj name="Visio" r:id="rId6" imgW="1351874" imgH="865876" progId="Visio.Drawing.11">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8400" y="3505200"/>
                        <a:ext cx="15255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 name="TextovéPole 43"/>
          <p:cNvSpPr txBox="1">
            <a:spLocks noChangeArrowheads="1"/>
          </p:cNvSpPr>
          <p:nvPr/>
        </p:nvSpPr>
        <p:spPr bwMode="auto">
          <a:xfrm>
            <a:off x="7461250" y="5700713"/>
            <a:ext cx="638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200"/>
              <a:t>G</a:t>
            </a:r>
            <a:r>
              <a:rPr lang="en-US" altLang="cs-CZ" sz="1200"/>
              <a:t>y</a:t>
            </a:r>
            <a:endParaRPr lang="cs-CZ" altLang="cs-CZ" sz="1200"/>
          </a:p>
        </p:txBody>
      </p:sp>
      <p:sp>
        <p:nvSpPr>
          <p:cNvPr id="45" name="TextovéPole 44"/>
          <p:cNvSpPr txBox="1">
            <a:spLocks noChangeArrowheads="1"/>
          </p:cNvSpPr>
          <p:nvPr/>
        </p:nvSpPr>
        <p:spPr bwMode="auto">
          <a:xfrm>
            <a:off x="6486525" y="6081713"/>
            <a:ext cx="576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a:t>Rf</a:t>
            </a:r>
            <a:endParaRPr lang="cs-CZ" altLang="cs-CZ" sz="1200"/>
          </a:p>
        </p:txBody>
      </p:sp>
      <p:cxnSp>
        <p:nvCxnSpPr>
          <p:cNvPr id="46" name="Přímá spojnice 45"/>
          <p:cNvCxnSpPr/>
          <p:nvPr/>
        </p:nvCxnSpPr>
        <p:spPr>
          <a:xfrm flipV="1">
            <a:off x="8393113" y="5661025"/>
            <a:ext cx="0" cy="37465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xtovéPole 47"/>
          <p:cNvSpPr txBox="1">
            <a:spLocks noChangeArrowheads="1"/>
          </p:cNvSpPr>
          <p:nvPr/>
        </p:nvSpPr>
        <p:spPr bwMode="auto">
          <a:xfrm>
            <a:off x="8027988" y="5722938"/>
            <a:ext cx="576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a:t>Sy</a:t>
            </a:r>
            <a:endParaRPr lang="cs-CZ" altLang="cs-CZ" sz="1200"/>
          </a:p>
        </p:txBody>
      </p:sp>
      <p:sp>
        <p:nvSpPr>
          <p:cNvPr id="50" name="TextovéPole 49"/>
          <p:cNvSpPr txBox="1">
            <a:spLocks noChangeArrowheads="1"/>
          </p:cNvSpPr>
          <p:nvPr/>
        </p:nvSpPr>
        <p:spPr bwMode="auto">
          <a:xfrm>
            <a:off x="9048750" y="2640013"/>
            <a:ext cx="5762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a:t>Ud</a:t>
            </a:r>
            <a:endParaRPr lang="cs-CZ" altLang="cs-CZ" sz="1200"/>
          </a:p>
        </p:txBody>
      </p:sp>
      <p:sp>
        <p:nvSpPr>
          <p:cNvPr id="6" name="Zástupný symbol pro číslo snímku 5"/>
          <p:cNvSpPr>
            <a:spLocks noGrp="1"/>
          </p:cNvSpPr>
          <p:nvPr>
            <p:ph type="sldNum" sz="quarter" idx="12"/>
          </p:nvPr>
        </p:nvSpPr>
        <p:spPr/>
        <p:txBody>
          <a:bodyPr/>
          <a:lstStyle/>
          <a:p>
            <a:pPr>
              <a:defRPr/>
            </a:pPr>
            <a:fld id="{1514EC81-6331-46AC-95A7-6E37DD56163A}" type="slidenum">
              <a:rPr lang="en-US" smtClean="0"/>
              <a:pPr>
                <a:defRPr/>
              </a:pPr>
              <a:t>20</a:t>
            </a:fld>
            <a:endParaRPr lang="en-US"/>
          </a:p>
        </p:txBody>
      </p:sp>
      <p:sp>
        <p:nvSpPr>
          <p:cNvPr id="8" name="Zástupný symbol pro zápatí 7"/>
          <p:cNvSpPr>
            <a:spLocks noGrp="1"/>
          </p:cNvSpPr>
          <p:nvPr>
            <p:ph type="ftr" sz="quarter" idx="11"/>
          </p:nvPr>
        </p:nvSpPr>
        <p:spPr/>
        <p:txBody>
          <a:bodyPr/>
          <a:lstStyle/>
          <a:p>
            <a:pPr>
              <a:defRPr/>
            </a:pPr>
            <a:r>
              <a:rPr lang="en-US" smtClean="0"/>
              <a:t>L. Dostálek / PUBLIC</a:t>
            </a:r>
            <a:endParaRPr lang="en-US" dirty="0"/>
          </a:p>
        </p:txBody>
      </p:sp>
      <p:graphicFrame>
        <p:nvGraphicFramePr>
          <p:cNvPr id="3" name="Objekt 2"/>
          <p:cNvGraphicFramePr>
            <a:graphicFrameLocks noChangeAspect="1"/>
          </p:cNvGraphicFramePr>
          <p:nvPr>
            <p:extLst/>
          </p:nvPr>
        </p:nvGraphicFramePr>
        <p:xfrm>
          <a:off x="9090025" y="219075"/>
          <a:ext cx="2757327" cy="1046955"/>
        </p:xfrm>
        <a:graphic>
          <a:graphicData uri="http://schemas.openxmlformats.org/presentationml/2006/ole">
            <mc:AlternateContent xmlns:mc="http://schemas.openxmlformats.org/markup-compatibility/2006">
              <mc:Choice xmlns:v="urn:schemas-microsoft-com:vml" Requires="v">
                <p:oleObj spid="_x0000_s6190" name="Visio" r:id="rId9" imgW="3362257" imgH="1276440" progId="Visio.Drawing.11">
                  <p:embed/>
                </p:oleObj>
              </mc:Choice>
              <mc:Fallback>
                <p:oleObj name="Visio" r:id="rId9" imgW="3362257" imgH="1276440"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0025" y="219075"/>
                        <a:ext cx="2757327" cy="1046955"/>
                      </a:xfrm>
                      <a:prstGeom prst="rect">
                        <a:avLst/>
                      </a:prstGeom>
                      <a:noFill/>
                    </p:spPr>
                  </p:pic>
                </p:oleObj>
              </mc:Fallback>
            </mc:AlternateContent>
          </a:graphicData>
        </a:graphic>
      </p:graphicFrame>
      <p:sp>
        <p:nvSpPr>
          <p:cNvPr id="5" name="Obdélník 4"/>
          <p:cNvSpPr/>
          <p:nvPr/>
        </p:nvSpPr>
        <p:spPr>
          <a:xfrm>
            <a:off x="4775200" y="6481763"/>
            <a:ext cx="2190750" cy="3032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smtClean="0">
                <a:solidFill>
                  <a:schemeClr val="tx1"/>
                </a:solidFill>
              </a:rPr>
              <a:t>Off-Line</a:t>
            </a:r>
            <a:r>
              <a:rPr lang="cs-CZ" sz="1200" dirty="0" smtClean="0">
                <a:solidFill>
                  <a:schemeClr val="tx1"/>
                </a:solidFill>
              </a:rPr>
              <a:t> </a:t>
            </a:r>
            <a:r>
              <a:rPr lang="cs-CZ" sz="1200" dirty="0" err="1" smtClean="0">
                <a:solidFill>
                  <a:schemeClr val="tx1"/>
                </a:solidFill>
              </a:rPr>
              <a:t>charging</a:t>
            </a:r>
            <a:endParaRPr lang="cs-CZ" sz="1200" dirty="0">
              <a:solidFill>
                <a:schemeClr val="tx1"/>
              </a:solidFill>
            </a:endParaRPr>
          </a:p>
        </p:txBody>
      </p:sp>
    </p:spTree>
    <p:extLst>
      <p:ext uri="{BB962C8B-B14F-4D97-AF65-F5344CB8AC3E}">
        <p14:creationId xmlns:p14="http://schemas.microsoft.com/office/powerpoint/2010/main" val="368816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anim calcmode="lin" valueType="num">
                                      <p:cBhvr>
                                        <p:cTn id="82" dur="1000" fill="hold"/>
                                        <p:tgtEl>
                                          <p:spTgt spid="32"/>
                                        </p:tgtEl>
                                        <p:attrNameLst>
                                          <p:attrName>ppt_x</p:attrName>
                                        </p:attrNameLst>
                                      </p:cBhvr>
                                      <p:tavLst>
                                        <p:tav tm="0">
                                          <p:val>
                                            <p:strVal val="#ppt_x"/>
                                          </p:val>
                                        </p:tav>
                                        <p:tav tm="100000">
                                          <p:val>
                                            <p:strVal val="#ppt_x"/>
                                          </p:val>
                                        </p:tav>
                                      </p:tavLst>
                                    </p:anim>
                                    <p:anim calcmode="lin" valueType="num">
                                      <p:cBhvr>
                                        <p:cTn id="83" dur="1000" fill="hold"/>
                                        <p:tgtEl>
                                          <p:spTgt spid="32"/>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anim calcmode="lin" valueType="num">
                                      <p:cBhvr>
                                        <p:cTn id="87" dur="1000" fill="hold"/>
                                        <p:tgtEl>
                                          <p:spTgt spid="33"/>
                                        </p:tgtEl>
                                        <p:attrNameLst>
                                          <p:attrName>ppt_x</p:attrName>
                                        </p:attrNameLst>
                                      </p:cBhvr>
                                      <p:tavLst>
                                        <p:tav tm="0">
                                          <p:val>
                                            <p:strVal val="#ppt_x"/>
                                          </p:val>
                                        </p:tav>
                                        <p:tav tm="100000">
                                          <p:val>
                                            <p:strVal val="#ppt_x"/>
                                          </p:val>
                                        </p:tav>
                                      </p:tavLst>
                                    </p:anim>
                                    <p:anim calcmode="lin" valueType="num">
                                      <p:cBhvr>
                                        <p:cTn id="8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par>
                                <p:cTn id="95" presetID="22" presetClass="entr" presetSubtype="4" fill="hold" grpId="0"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wipe(down)">
                                      <p:cBhvr>
                                        <p:cTn id="97" dur="500"/>
                                        <p:tgtEl>
                                          <p:spTgt spid="5"/>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8"/>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6"/>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1"/>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4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7" grpId="0"/>
      <p:bldP spid="20" grpId="0"/>
      <p:bldP spid="22" grpId="0" animBg="1"/>
      <p:bldP spid="27" grpId="0"/>
      <p:bldP spid="29" grpId="0"/>
      <p:bldP spid="31" grpId="0"/>
      <p:bldP spid="33" grpId="0"/>
      <p:bldP spid="41" grpId="0"/>
      <p:bldP spid="44" grpId="0"/>
      <p:bldP spid="45" grpId="0"/>
      <p:bldP spid="48" grpId="0"/>
      <p:bldP spid="50"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152650" y="365127"/>
            <a:ext cx="7886700" cy="687610"/>
          </a:xfrm>
        </p:spPr>
        <p:txBody>
          <a:bodyPr>
            <a:normAutofit fontScale="90000"/>
          </a:bodyPr>
          <a:lstStyle/>
          <a:p>
            <a:r>
              <a:rPr lang="cs-CZ" dirty="0" smtClean="0"/>
              <a:t>„LTE“</a:t>
            </a:r>
            <a:endParaRPr lang="cs-CZ" dirty="0"/>
          </a:p>
        </p:txBody>
      </p:sp>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21</a:t>
            </a:fld>
            <a:endParaRPr lang="en-US"/>
          </a:p>
        </p:txBody>
      </p:sp>
      <p:graphicFrame>
        <p:nvGraphicFramePr>
          <p:cNvPr id="4" name="Objekt 3"/>
          <p:cNvGraphicFramePr>
            <a:graphicFrameLocks noChangeAspect="1"/>
          </p:cNvGraphicFramePr>
          <p:nvPr>
            <p:extLst/>
          </p:nvPr>
        </p:nvGraphicFramePr>
        <p:xfrm>
          <a:off x="2207568" y="764704"/>
          <a:ext cx="8265868" cy="5328592"/>
        </p:xfrm>
        <a:graphic>
          <a:graphicData uri="http://schemas.openxmlformats.org/presentationml/2006/ole">
            <mc:AlternateContent xmlns:mc="http://schemas.openxmlformats.org/markup-compatibility/2006">
              <mc:Choice xmlns:v="urn:schemas-microsoft-com:vml" Requires="v">
                <p:oleObj spid="_x0000_s8207" name="Visio" r:id="rId4" imgW="8496300" imgH="5476965" progId="Visio.Drawing.15">
                  <p:embed/>
                </p:oleObj>
              </mc:Choice>
              <mc:Fallback>
                <p:oleObj name="Visio" r:id="rId4" imgW="8496300" imgH="5476965"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568" y="764704"/>
                        <a:ext cx="8265868" cy="5328592"/>
                      </a:xfrm>
                      <a:prstGeom prst="rect">
                        <a:avLst/>
                      </a:prstGeom>
                      <a:noFill/>
                    </p:spPr>
                  </p:pic>
                </p:oleObj>
              </mc:Fallback>
            </mc:AlternateContent>
          </a:graphicData>
        </a:graphic>
      </p:graphicFrame>
    </p:spTree>
    <p:extLst>
      <p:ext uri="{BB962C8B-B14F-4D97-AF65-F5344CB8AC3E}">
        <p14:creationId xmlns:p14="http://schemas.microsoft.com/office/powerpoint/2010/main" val="305514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22</a:t>
            </a:fld>
            <a:endParaRPr lang="en-US"/>
          </a:p>
        </p:txBody>
      </p:sp>
      <p:graphicFrame>
        <p:nvGraphicFramePr>
          <p:cNvPr id="4" name="Objekt 3"/>
          <p:cNvGraphicFramePr>
            <a:graphicFrameLocks noChangeAspect="1"/>
          </p:cNvGraphicFramePr>
          <p:nvPr>
            <p:extLst/>
          </p:nvPr>
        </p:nvGraphicFramePr>
        <p:xfrm>
          <a:off x="2927648" y="564539"/>
          <a:ext cx="6480720" cy="5974375"/>
        </p:xfrm>
        <a:graphic>
          <a:graphicData uri="http://schemas.openxmlformats.org/presentationml/2006/ole">
            <mc:AlternateContent xmlns:mc="http://schemas.openxmlformats.org/markup-compatibility/2006">
              <mc:Choice xmlns:v="urn:schemas-microsoft-com:vml" Requires="v">
                <p:oleObj spid="_x0000_s9231" name="Visio" r:id="rId4" imgW="5991157" imgH="5524410" progId="Visio.Drawing.15">
                  <p:embed/>
                </p:oleObj>
              </mc:Choice>
              <mc:Fallback>
                <p:oleObj name="Visio" r:id="rId4" imgW="5991157" imgH="552441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648" y="564539"/>
                        <a:ext cx="6480720" cy="5974375"/>
                      </a:xfrm>
                      <a:prstGeom prst="rect">
                        <a:avLst/>
                      </a:prstGeom>
                      <a:noFill/>
                    </p:spPr>
                  </p:pic>
                </p:oleObj>
              </mc:Fallback>
            </mc:AlternateContent>
          </a:graphicData>
        </a:graphic>
      </p:graphicFrame>
    </p:spTree>
    <p:extLst>
      <p:ext uri="{BB962C8B-B14F-4D97-AF65-F5344CB8AC3E}">
        <p14:creationId xmlns:p14="http://schemas.microsoft.com/office/powerpoint/2010/main" val="1254547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91866"/>
          </a:xfrm>
        </p:spPr>
        <p:txBody>
          <a:bodyPr/>
          <a:lstStyle/>
          <a:p>
            <a:r>
              <a:rPr lang="cs-CZ" dirty="0" smtClean="0"/>
              <a:t>Vzájemná komunikace</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2699800777"/>
              </p:ext>
            </p:extLst>
          </p:nvPr>
        </p:nvGraphicFramePr>
        <p:xfrm>
          <a:off x="1488789" y="1156991"/>
          <a:ext cx="9349100" cy="5701009"/>
        </p:xfrm>
        <a:graphic>
          <a:graphicData uri="http://schemas.openxmlformats.org/presentationml/2006/ole">
            <mc:AlternateContent xmlns:mc="http://schemas.openxmlformats.org/markup-compatibility/2006">
              <mc:Choice xmlns:v="urn:schemas-microsoft-com:vml" Requires="v">
                <p:oleObj spid="_x0000_s29709" name="Visio" r:id="rId4" imgW="6419985" imgH="3914775" progId="Visio.Drawing.15">
                  <p:embed/>
                </p:oleObj>
              </mc:Choice>
              <mc:Fallback>
                <p:oleObj name="Visio" r:id="rId4" imgW="6419985" imgH="391477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789" y="1156991"/>
                        <a:ext cx="9349100" cy="5701009"/>
                      </a:xfrm>
                      <a:prstGeom prst="rect">
                        <a:avLst/>
                      </a:prstGeom>
                      <a:noFill/>
                    </p:spPr>
                  </p:pic>
                </p:oleObj>
              </mc:Fallback>
            </mc:AlternateContent>
          </a:graphicData>
        </a:graphic>
      </p:graphicFrame>
    </p:spTree>
    <p:extLst>
      <p:ext uri="{BB962C8B-B14F-4D97-AF65-F5344CB8AC3E}">
        <p14:creationId xmlns:p14="http://schemas.microsoft.com/office/powerpoint/2010/main" val="1051868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Výsledek LTE</a:t>
            </a:r>
            <a:endParaRPr lang="cs-CZ" dirty="0"/>
          </a:p>
        </p:txBody>
      </p:sp>
      <p:graphicFrame>
        <p:nvGraphicFramePr>
          <p:cNvPr id="5" name="Objekt 4"/>
          <p:cNvGraphicFramePr>
            <a:graphicFrameLocks noChangeAspect="1"/>
          </p:cNvGraphicFramePr>
          <p:nvPr>
            <p:extLst>
              <p:ext uri="{D42A27DB-BD31-4B8C-83A1-F6EECF244321}">
                <p14:modId xmlns:p14="http://schemas.microsoft.com/office/powerpoint/2010/main" val="2331112570"/>
              </p:ext>
            </p:extLst>
          </p:nvPr>
        </p:nvGraphicFramePr>
        <p:xfrm>
          <a:off x="3330990" y="2020481"/>
          <a:ext cx="5813009" cy="4152892"/>
        </p:xfrm>
        <a:graphic>
          <a:graphicData uri="http://schemas.openxmlformats.org/presentationml/2006/ole">
            <mc:AlternateContent xmlns:mc="http://schemas.openxmlformats.org/markup-compatibility/2006">
              <mc:Choice xmlns:v="urn:schemas-microsoft-com:vml" Requires="v">
                <p:oleObj spid="_x0000_s23567" name="Visio" r:id="rId4" imgW="2705100" imgH="1933665" progId="Visio.Drawing.15">
                  <p:embed/>
                </p:oleObj>
              </mc:Choice>
              <mc:Fallback>
                <p:oleObj name="Visio" r:id="rId4" imgW="2705100" imgH="1933665"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990" y="2020481"/>
                        <a:ext cx="5813009" cy="4152892"/>
                      </a:xfrm>
                      <a:prstGeom prst="rect">
                        <a:avLst/>
                      </a:prstGeom>
                      <a:noFill/>
                    </p:spPr>
                  </p:pic>
                </p:oleObj>
              </mc:Fallback>
            </mc:AlternateContent>
          </a:graphicData>
        </a:graphic>
      </p:graphicFrame>
    </p:spTree>
    <p:extLst>
      <p:ext uri="{BB962C8B-B14F-4D97-AF65-F5344CB8AC3E}">
        <p14:creationId xmlns:p14="http://schemas.microsoft.com/office/powerpoint/2010/main" val="3250071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152650" y="365127"/>
            <a:ext cx="7886700" cy="903634"/>
          </a:xfrm>
        </p:spPr>
        <p:txBody>
          <a:bodyPr/>
          <a:lstStyle/>
          <a:p>
            <a:r>
              <a:rPr lang="cs-CZ" dirty="0" smtClean="0"/>
              <a:t>LTE roaming</a:t>
            </a:r>
            <a:endParaRPr lang="cs-CZ" dirty="0"/>
          </a:p>
        </p:txBody>
      </p:sp>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25</a:t>
            </a:fld>
            <a:endParaRPr lang="en-US"/>
          </a:p>
        </p:txBody>
      </p:sp>
      <p:graphicFrame>
        <p:nvGraphicFramePr>
          <p:cNvPr id="4" name="Objekt 3"/>
          <p:cNvGraphicFramePr>
            <a:graphicFrameLocks noChangeAspect="1"/>
          </p:cNvGraphicFramePr>
          <p:nvPr>
            <p:extLst/>
          </p:nvPr>
        </p:nvGraphicFramePr>
        <p:xfrm>
          <a:off x="2639616" y="537074"/>
          <a:ext cx="6696744" cy="6184403"/>
        </p:xfrm>
        <a:graphic>
          <a:graphicData uri="http://schemas.openxmlformats.org/presentationml/2006/ole">
            <mc:AlternateContent xmlns:mc="http://schemas.openxmlformats.org/markup-compatibility/2006">
              <mc:Choice xmlns:v="urn:schemas-microsoft-com:vml" Requires="v">
                <p:oleObj spid="_x0000_s21519" name="Visio" r:id="rId4" imgW="7200900" imgH="6648540" progId="Visio.Drawing.15">
                  <p:embed/>
                </p:oleObj>
              </mc:Choice>
              <mc:Fallback>
                <p:oleObj name="Visio" r:id="rId4" imgW="7200900" imgH="664854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616" y="537074"/>
                        <a:ext cx="6696744" cy="6184403"/>
                      </a:xfrm>
                      <a:prstGeom prst="rect">
                        <a:avLst/>
                      </a:prstGeom>
                      <a:noFill/>
                    </p:spPr>
                  </p:pic>
                </p:oleObj>
              </mc:Fallback>
            </mc:AlternateContent>
          </a:graphicData>
        </a:graphic>
      </p:graphicFrame>
    </p:spTree>
    <p:extLst>
      <p:ext uri="{BB962C8B-B14F-4D97-AF65-F5344CB8AC3E}">
        <p14:creationId xmlns:p14="http://schemas.microsoft.com/office/powerpoint/2010/main" val="1989637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ISIM/USIM</a:t>
            </a:r>
            <a:endParaRPr lang="cs-CZ" dirty="0"/>
          </a:p>
        </p:txBody>
      </p:sp>
      <p:graphicFrame>
        <p:nvGraphicFramePr>
          <p:cNvPr id="3" name="Objekt 2"/>
          <p:cNvGraphicFramePr>
            <a:graphicFrameLocks noChangeAspect="1"/>
          </p:cNvGraphicFramePr>
          <p:nvPr/>
        </p:nvGraphicFramePr>
        <p:xfrm>
          <a:off x="2045012" y="880694"/>
          <a:ext cx="7098988" cy="5349204"/>
        </p:xfrm>
        <a:graphic>
          <a:graphicData uri="http://schemas.openxmlformats.org/presentationml/2006/ole">
            <mc:AlternateContent xmlns:mc="http://schemas.openxmlformats.org/markup-compatibility/2006">
              <mc:Choice xmlns:v="urn:schemas-microsoft-com:vml" Requires="v">
                <p:oleObj spid="_x0000_s46092" name="Visio" r:id="rId4" imgW="6772343" imgH="5105490" progId="Visio.Drawing.15">
                  <p:embed/>
                </p:oleObj>
              </mc:Choice>
              <mc:Fallback>
                <p:oleObj name="Visio" r:id="rId4" imgW="6772343" imgH="510549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012" y="880694"/>
                        <a:ext cx="7098988" cy="5349204"/>
                      </a:xfrm>
                      <a:prstGeom prst="rect">
                        <a:avLst/>
                      </a:prstGeom>
                      <a:noFill/>
                    </p:spPr>
                  </p:pic>
                </p:oleObj>
              </mc:Fallback>
            </mc:AlternateContent>
          </a:graphicData>
        </a:graphic>
      </p:graphicFrame>
    </p:spTree>
    <p:extLst>
      <p:ext uri="{BB962C8B-B14F-4D97-AF65-F5344CB8AC3E}">
        <p14:creationId xmlns:p14="http://schemas.microsoft.com/office/powerpoint/2010/main" val="2071640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1675" y="0"/>
            <a:ext cx="10515600" cy="1050925"/>
          </a:xfrm>
        </p:spPr>
        <p:txBody>
          <a:bodyPr/>
          <a:lstStyle/>
          <a:p>
            <a:pPr eaLnBrk="1" fontAlgn="auto" hangingPunct="1">
              <a:spcAft>
                <a:spcPts val="0"/>
              </a:spcAft>
              <a:defRPr/>
            </a:pPr>
            <a:r>
              <a:rPr lang="cs-CZ" b="1" dirty="0" smtClean="0">
                <a:solidFill>
                  <a:schemeClr val="tx1">
                    <a:lumMod val="75000"/>
                    <a:lumOff val="25000"/>
                  </a:schemeClr>
                </a:solidFill>
              </a:rPr>
              <a:t>AKA </a:t>
            </a:r>
            <a:r>
              <a:rPr lang="cs-CZ" sz="2400" b="1" dirty="0" smtClean="0">
                <a:solidFill>
                  <a:schemeClr val="tx1">
                    <a:lumMod val="75000"/>
                    <a:lumOff val="25000"/>
                  </a:schemeClr>
                </a:solidFill>
              </a:rPr>
              <a:t>(</a:t>
            </a:r>
            <a:r>
              <a:rPr lang="cs-CZ" sz="2400" b="1" dirty="0" err="1" smtClean="0">
                <a:solidFill>
                  <a:schemeClr val="tx1">
                    <a:lumMod val="75000"/>
                    <a:lumOff val="25000"/>
                  </a:schemeClr>
                </a:solidFill>
              </a:rPr>
              <a:t>Authentication</a:t>
            </a:r>
            <a:r>
              <a:rPr lang="cs-CZ" sz="2400" b="1" dirty="0" smtClean="0">
                <a:solidFill>
                  <a:schemeClr val="tx1">
                    <a:lumMod val="75000"/>
                    <a:lumOff val="25000"/>
                  </a:schemeClr>
                </a:solidFill>
              </a:rPr>
              <a:t> and </a:t>
            </a:r>
            <a:r>
              <a:rPr lang="cs-CZ" sz="2400" b="1" dirty="0" err="1" smtClean="0">
                <a:solidFill>
                  <a:schemeClr val="tx1">
                    <a:lumMod val="75000"/>
                    <a:lumOff val="25000"/>
                  </a:schemeClr>
                </a:solidFill>
              </a:rPr>
              <a:t>Key</a:t>
            </a:r>
            <a:r>
              <a:rPr lang="cs-CZ" sz="2400" b="1" dirty="0" smtClean="0">
                <a:solidFill>
                  <a:schemeClr val="tx1">
                    <a:lumMod val="75000"/>
                    <a:lumOff val="25000"/>
                  </a:schemeClr>
                </a:solidFill>
              </a:rPr>
              <a:t> </a:t>
            </a:r>
            <a:r>
              <a:rPr lang="cs-CZ" sz="2400" b="1" dirty="0" err="1" smtClean="0">
                <a:solidFill>
                  <a:schemeClr val="tx1">
                    <a:lumMod val="75000"/>
                    <a:lumOff val="25000"/>
                  </a:schemeClr>
                </a:solidFill>
              </a:rPr>
              <a:t>Agtreemnet</a:t>
            </a:r>
            <a:r>
              <a:rPr lang="cs-CZ" sz="2400" b="1" dirty="0" smtClean="0">
                <a:solidFill>
                  <a:schemeClr val="tx1">
                    <a:lumMod val="75000"/>
                    <a:lumOff val="25000"/>
                  </a:schemeClr>
                </a:solidFill>
              </a:rPr>
              <a:t>)</a:t>
            </a:r>
            <a:endParaRPr lang="cs-CZ" sz="2400" b="1" dirty="0">
              <a:solidFill>
                <a:schemeClr val="tx1">
                  <a:lumMod val="75000"/>
                  <a:lumOff val="25000"/>
                </a:schemeClr>
              </a:solidFill>
            </a:endParaRPr>
          </a:p>
        </p:txBody>
      </p:sp>
      <p:pic>
        <p:nvPicPr>
          <p:cNvPr id="4" name="Obrázek 3"/>
          <p:cNvPicPr>
            <a:picLocks noChangeAspect="1"/>
          </p:cNvPicPr>
          <p:nvPr/>
        </p:nvPicPr>
        <p:blipFill>
          <a:blip r:embed="rId2"/>
          <a:stretch>
            <a:fillRect/>
          </a:stretch>
        </p:blipFill>
        <p:spPr>
          <a:xfrm>
            <a:off x="7917318" y="3046988"/>
            <a:ext cx="4147782" cy="3817659"/>
          </a:xfrm>
          <a:prstGeom prst="rect">
            <a:avLst/>
          </a:prstGeom>
          <a:effectLst>
            <a:glow rad="63500">
              <a:schemeClr val="accent1">
                <a:satMod val="175000"/>
                <a:alpha val="40000"/>
              </a:schemeClr>
            </a:glow>
          </a:effectLst>
        </p:spPr>
      </p:pic>
      <p:sp>
        <p:nvSpPr>
          <p:cNvPr id="5" name="TextovéPole 4"/>
          <p:cNvSpPr txBox="1"/>
          <p:nvPr/>
        </p:nvSpPr>
        <p:spPr>
          <a:xfrm>
            <a:off x="9026525" y="0"/>
            <a:ext cx="3165475" cy="304641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eaLnBrk="1" fontAlgn="auto" hangingPunct="1">
              <a:spcBef>
                <a:spcPts val="0"/>
              </a:spcBef>
              <a:spcAft>
                <a:spcPts val="0"/>
              </a:spcAft>
              <a:defRPr/>
            </a:pPr>
            <a:r>
              <a:rPr lang="cs-CZ" sz="1200" dirty="0">
                <a:latin typeface="+mn-lt"/>
              </a:rPr>
              <a:t>f1 až f5 	jednocestné funkce</a:t>
            </a:r>
          </a:p>
          <a:p>
            <a:pPr eaLnBrk="1" fontAlgn="auto" hangingPunct="1">
              <a:spcBef>
                <a:spcPts val="0"/>
              </a:spcBef>
              <a:spcAft>
                <a:spcPts val="0"/>
              </a:spcAft>
              <a:defRPr/>
            </a:pPr>
            <a:r>
              <a:rPr lang="cs-CZ" sz="1200" dirty="0">
                <a:latin typeface="+mn-lt"/>
              </a:rPr>
              <a:t>K	sdílené tajemství</a:t>
            </a:r>
          </a:p>
          <a:p>
            <a:pPr eaLnBrk="1" fontAlgn="auto" hangingPunct="1">
              <a:spcBef>
                <a:spcPts val="0"/>
              </a:spcBef>
              <a:spcAft>
                <a:spcPts val="0"/>
              </a:spcAft>
              <a:defRPr/>
            </a:pPr>
            <a:r>
              <a:rPr lang="en-US" sz="1200" dirty="0">
                <a:latin typeface="+mn-lt"/>
              </a:rPr>
              <a:t>RAND</a:t>
            </a:r>
            <a:r>
              <a:rPr lang="cs-CZ" sz="1200" dirty="0">
                <a:latin typeface="+mn-lt"/>
              </a:rPr>
              <a:t>	náhodné číslo</a:t>
            </a:r>
          </a:p>
          <a:p>
            <a:pPr eaLnBrk="1" fontAlgn="auto" hangingPunct="1">
              <a:spcBef>
                <a:spcPts val="0"/>
              </a:spcBef>
              <a:spcAft>
                <a:spcPts val="0"/>
              </a:spcAft>
              <a:defRPr/>
            </a:pPr>
            <a:r>
              <a:rPr lang="cs-CZ" sz="1200" dirty="0">
                <a:latin typeface="+mn-lt"/>
              </a:rPr>
              <a:t>SQN	</a:t>
            </a:r>
            <a:r>
              <a:rPr lang="cs-CZ" sz="1200" dirty="0" err="1">
                <a:latin typeface="+mn-lt"/>
              </a:rPr>
              <a:t>Sequence</a:t>
            </a:r>
            <a:r>
              <a:rPr lang="cs-CZ" sz="1200" dirty="0">
                <a:latin typeface="+mn-lt"/>
              </a:rPr>
              <a:t> </a:t>
            </a:r>
            <a:r>
              <a:rPr lang="cs-CZ" sz="1200" dirty="0" err="1">
                <a:latin typeface="+mn-lt"/>
              </a:rPr>
              <a:t>number</a:t>
            </a:r>
            <a:r>
              <a:rPr lang="cs-CZ" sz="1200" dirty="0">
                <a:latin typeface="+mn-lt"/>
              </a:rPr>
              <a:t> </a:t>
            </a:r>
            <a:br>
              <a:rPr lang="cs-CZ" sz="1200" dirty="0">
                <a:latin typeface="+mn-lt"/>
              </a:rPr>
            </a:br>
            <a:r>
              <a:rPr lang="cs-CZ" sz="1200" dirty="0">
                <a:latin typeface="+mn-lt"/>
              </a:rPr>
              <a:t>	(udržuje síť i klient)</a:t>
            </a:r>
          </a:p>
          <a:p>
            <a:pPr eaLnBrk="1" fontAlgn="auto" hangingPunct="1">
              <a:spcBef>
                <a:spcPts val="0"/>
              </a:spcBef>
              <a:spcAft>
                <a:spcPts val="0"/>
              </a:spcAft>
              <a:defRPr/>
            </a:pPr>
            <a:r>
              <a:rPr lang="cs-CZ" sz="1200" dirty="0">
                <a:latin typeface="+mn-lt"/>
              </a:rPr>
              <a:t>AK	</a:t>
            </a:r>
            <a:r>
              <a:rPr lang="cs-CZ" sz="1200" dirty="0" err="1">
                <a:latin typeface="+mn-lt"/>
              </a:rPr>
              <a:t>Anonymizační</a:t>
            </a:r>
            <a:r>
              <a:rPr lang="cs-CZ" sz="1200" dirty="0">
                <a:latin typeface="+mn-lt"/>
              </a:rPr>
              <a:t> klíč SEQ</a:t>
            </a:r>
          </a:p>
          <a:p>
            <a:pPr eaLnBrk="1" fontAlgn="auto" hangingPunct="1">
              <a:spcBef>
                <a:spcPts val="0"/>
              </a:spcBef>
              <a:spcAft>
                <a:spcPts val="0"/>
              </a:spcAft>
              <a:defRPr/>
            </a:pPr>
            <a:r>
              <a:rPr lang="cs-CZ" sz="1200" dirty="0">
                <a:latin typeface="+mn-lt"/>
              </a:rPr>
              <a:t>AMF	</a:t>
            </a:r>
            <a:r>
              <a:rPr lang="cs-CZ" sz="1200" dirty="0" err="1">
                <a:latin typeface="+mn-lt"/>
              </a:rPr>
              <a:t>Authentication</a:t>
            </a:r>
            <a:r>
              <a:rPr lang="cs-CZ" sz="1200" dirty="0">
                <a:latin typeface="+mn-lt"/>
              </a:rPr>
              <a:t> Management</a:t>
            </a:r>
          </a:p>
          <a:p>
            <a:pPr eaLnBrk="1" fontAlgn="auto" hangingPunct="1">
              <a:spcBef>
                <a:spcPts val="0"/>
              </a:spcBef>
              <a:spcAft>
                <a:spcPts val="0"/>
              </a:spcAft>
              <a:defRPr/>
            </a:pPr>
            <a:r>
              <a:rPr lang="cs-CZ" sz="1200" dirty="0">
                <a:latin typeface="+mn-lt"/>
              </a:rPr>
              <a:t>	</a:t>
            </a:r>
            <a:r>
              <a:rPr lang="cs-CZ" sz="1200" dirty="0" err="1">
                <a:latin typeface="+mn-lt"/>
              </a:rPr>
              <a:t>Field</a:t>
            </a:r>
            <a:r>
              <a:rPr lang="en-US" sz="1200" dirty="0">
                <a:latin typeface="+mn-lt"/>
              </a:rPr>
              <a:t> </a:t>
            </a:r>
            <a:r>
              <a:rPr lang="cs-CZ" sz="1200" dirty="0">
                <a:latin typeface="+mn-lt"/>
              </a:rPr>
              <a:t> (předem známý řetězec)</a:t>
            </a:r>
          </a:p>
          <a:p>
            <a:pPr eaLnBrk="1" fontAlgn="auto" hangingPunct="1">
              <a:spcBef>
                <a:spcPts val="0"/>
              </a:spcBef>
              <a:spcAft>
                <a:spcPts val="0"/>
              </a:spcAft>
              <a:defRPr/>
            </a:pPr>
            <a:r>
              <a:rPr lang="cs-CZ" sz="1200" dirty="0">
                <a:latin typeface="+mn-lt"/>
              </a:rPr>
              <a:t>MAC-A	Jednorázové heslo pro</a:t>
            </a:r>
          </a:p>
          <a:p>
            <a:pPr eaLnBrk="1" fontAlgn="auto" hangingPunct="1">
              <a:spcBef>
                <a:spcPts val="0"/>
              </a:spcBef>
              <a:spcAft>
                <a:spcPts val="0"/>
              </a:spcAft>
              <a:defRPr/>
            </a:pPr>
            <a:r>
              <a:rPr lang="cs-CZ" sz="1200" dirty="0">
                <a:latin typeface="+mn-lt"/>
              </a:rPr>
              <a:t>	autentizaci sítě</a:t>
            </a:r>
          </a:p>
          <a:p>
            <a:pPr eaLnBrk="1" fontAlgn="auto" hangingPunct="1">
              <a:spcBef>
                <a:spcPts val="0"/>
              </a:spcBef>
              <a:spcAft>
                <a:spcPts val="0"/>
              </a:spcAft>
              <a:defRPr/>
            </a:pPr>
            <a:r>
              <a:rPr lang="cs-CZ" sz="1200" dirty="0">
                <a:latin typeface="+mn-lt"/>
              </a:rPr>
              <a:t>XRES	Jednorázové heslo pro </a:t>
            </a:r>
          </a:p>
          <a:p>
            <a:pPr eaLnBrk="1" fontAlgn="auto" hangingPunct="1">
              <a:spcBef>
                <a:spcPts val="0"/>
              </a:spcBef>
              <a:spcAft>
                <a:spcPts val="0"/>
              </a:spcAft>
              <a:defRPr/>
            </a:pPr>
            <a:r>
              <a:rPr lang="cs-CZ" sz="1200" dirty="0">
                <a:latin typeface="+mn-lt"/>
              </a:rPr>
              <a:t>	</a:t>
            </a:r>
            <a:r>
              <a:rPr lang="cs-CZ" sz="1200" dirty="0" err="1">
                <a:latin typeface="+mn-lt"/>
              </a:rPr>
              <a:t>autetnizaci</a:t>
            </a:r>
            <a:r>
              <a:rPr lang="cs-CZ" sz="1200" dirty="0">
                <a:latin typeface="+mn-lt"/>
              </a:rPr>
              <a:t> klienta</a:t>
            </a:r>
          </a:p>
          <a:p>
            <a:pPr eaLnBrk="1" fontAlgn="auto" hangingPunct="1">
              <a:spcBef>
                <a:spcPts val="0"/>
              </a:spcBef>
              <a:spcAft>
                <a:spcPts val="0"/>
              </a:spcAft>
              <a:defRPr/>
            </a:pPr>
            <a:r>
              <a:rPr lang="cs-CZ" sz="1200" dirty="0">
                <a:latin typeface="+mn-lt"/>
              </a:rPr>
              <a:t>CK	</a:t>
            </a:r>
            <a:r>
              <a:rPr lang="cs-CZ" sz="1200" dirty="0" err="1">
                <a:latin typeface="+mn-lt"/>
              </a:rPr>
              <a:t>Cypher</a:t>
            </a:r>
            <a:r>
              <a:rPr lang="cs-CZ" sz="1200" dirty="0">
                <a:latin typeface="+mn-lt"/>
              </a:rPr>
              <a:t> </a:t>
            </a:r>
            <a:r>
              <a:rPr lang="cs-CZ" sz="1200" dirty="0" err="1">
                <a:latin typeface="+mn-lt"/>
              </a:rPr>
              <a:t>Key</a:t>
            </a:r>
            <a:endParaRPr lang="cs-CZ" sz="1200" dirty="0">
              <a:latin typeface="+mn-lt"/>
            </a:endParaRPr>
          </a:p>
          <a:p>
            <a:pPr eaLnBrk="1" fontAlgn="auto" hangingPunct="1">
              <a:spcBef>
                <a:spcPts val="0"/>
              </a:spcBef>
              <a:spcAft>
                <a:spcPts val="0"/>
              </a:spcAft>
              <a:defRPr/>
            </a:pPr>
            <a:r>
              <a:rPr lang="cs-CZ" sz="1200" dirty="0">
                <a:latin typeface="+mn-lt"/>
              </a:rPr>
              <a:t>IK	Integrity </a:t>
            </a:r>
            <a:r>
              <a:rPr lang="cs-CZ" sz="1200" dirty="0" err="1">
                <a:latin typeface="+mn-lt"/>
              </a:rPr>
              <a:t>Key</a:t>
            </a:r>
            <a:endParaRPr lang="cs-CZ" sz="1200" dirty="0">
              <a:latin typeface="+mn-lt"/>
            </a:endParaRPr>
          </a:p>
          <a:p>
            <a:pPr eaLnBrk="1" fontAlgn="auto" hangingPunct="1">
              <a:spcBef>
                <a:spcPts val="0"/>
              </a:spcBef>
              <a:spcAft>
                <a:spcPts val="0"/>
              </a:spcAft>
              <a:defRPr/>
            </a:pPr>
            <a:r>
              <a:rPr lang="cs-CZ" sz="1200" dirty="0">
                <a:latin typeface="+mn-lt"/>
              </a:rPr>
              <a:t>KASAME 	Základ pro derivaci</a:t>
            </a:r>
          </a:p>
          <a:p>
            <a:pPr eaLnBrk="1" fontAlgn="auto" hangingPunct="1">
              <a:spcBef>
                <a:spcPts val="0"/>
              </a:spcBef>
              <a:spcAft>
                <a:spcPts val="0"/>
              </a:spcAft>
              <a:defRPr/>
            </a:pPr>
            <a:r>
              <a:rPr lang="cs-CZ" sz="1200" dirty="0">
                <a:latin typeface="+mn-lt"/>
              </a:rPr>
              <a:t>	šifrovacích klíčů</a:t>
            </a:r>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231900"/>
            <a:ext cx="6878637"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788" y="1997075"/>
            <a:ext cx="565943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81388" y="2032000"/>
            <a:ext cx="493553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988" y="3106738"/>
            <a:ext cx="36417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ázek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900" y="3762375"/>
            <a:ext cx="7005638"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ovéPole 15"/>
          <p:cNvSpPr txBox="1">
            <a:spLocks noChangeArrowheads="1"/>
          </p:cNvSpPr>
          <p:nvPr/>
        </p:nvSpPr>
        <p:spPr bwMode="auto">
          <a:xfrm>
            <a:off x="9026525" y="3444875"/>
            <a:ext cx="1978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a:t>Autentizační fce</a:t>
            </a:r>
          </a:p>
        </p:txBody>
      </p:sp>
    </p:spTree>
    <p:extLst>
      <p:ext uri="{BB962C8B-B14F-4D97-AF65-F5344CB8AC3E}">
        <p14:creationId xmlns:p14="http://schemas.microsoft.com/office/powerpoint/2010/main" val="3958350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NAS</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1930913436"/>
              </p:ext>
            </p:extLst>
          </p:nvPr>
        </p:nvGraphicFramePr>
        <p:xfrm>
          <a:off x="1640277" y="991479"/>
          <a:ext cx="9137651" cy="5420902"/>
        </p:xfrm>
        <a:graphic>
          <a:graphicData uri="http://schemas.openxmlformats.org/presentationml/2006/ole">
            <mc:AlternateContent xmlns:mc="http://schemas.openxmlformats.org/markup-compatibility/2006">
              <mc:Choice xmlns:v="urn:schemas-microsoft-com:vml" Requires="v">
                <p:oleObj spid="_x0000_s30733" name="Visio" r:id="rId4" imgW="7143885" imgH="4238535" progId="Visio.Drawing.15">
                  <p:embed/>
                </p:oleObj>
              </mc:Choice>
              <mc:Fallback>
                <p:oleObj name="Visio" r:id="rId4" imgW="7143885" imgH="423853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277" y="991479"/>
                        <a:ext cx="9137651" cy="5420902"/>
                      </a:xfrm>
                      <a:prstGeom prst="rect">
                        <a:avLst/>
                      </a:prstGeom>
                      <a:noFill/>
                    </p:spPr>
                  </p:pic>
                </p:oleObj>
              </mc:Fallback>
            </mc:AlternateContent>
          </a:graphicData>
        </a:graphic>
      </p:graphicFrame>
    </p:spTree>
    <p:extLst>
      <p:ext uri="{BB962C8B-B14F-4D97-AF65-F5344CB8AC3E}">
        <p14:creationId xmlns:p14="http://schemas.microsoft.com/office/powerpoint/2010/main" val="3373121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smtClean="0"/>
              <a:t>Generování klíčů</a:t>
            </a:r>
            <a:endParaRPr lang="cs-CZ" dirty="0"/>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138" y="1011238"/>
            <a:ext cx="6443662" cy="461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66688" y="2652713"/>
            <a:ext cx="4813300" cy="3370262"/>
          </a:xfrm>
          <a:prstGeom prst="rect">
            <a:avLst/>
          </a:prstGeom>
        </p:spPr>
        <p:txBody>
          <a:bodyPr>
            <a:spAutoFit/>
          </a:bodyPr>
          <a:lstStyle/>
          <a:p>
            <a:pPr marL="360680" indent="-180340">
              <a:spcAft>
                <a:spcPts val="900"/>
              </a:spcAft>
              <a:defRPr/>
            </a:pPr>
            <a:r>
              <a:rPr lang="en-GB" sz="1400" dirty="0">
                <a:latin typeface="Times New Roman" panose="02020603050405020304" pitchFamily="18" charset="0"/>
                <a:ea typeface="Times New Roman" panose="02020603050405020304" pitchFamily="18" charset="0"/>
              </a:rPr>
              <a:t>String S shall be constructed from n+1 input parameters as follows:</a:t>
            </a:r>
            <a:endParaRPr lang="cs-CZ" sz="1400" dirty="0">
              <a:latin typeface="Times New Roman" panose="02020603050405020304" pitchFamily="18" charset="0"/>
              <a:ea typeface="Times New Roman" panose="02020603050405020304" pitchFamily="18" charset="0"/>
            </a:endParaRPr>
          </a:p>
          <a:p>
            <a:pPr marL="720725" indent="-180340">
              <a:spcAft>
                <a:spcPts val="900"/>
              </a:spcAft>
              <a:defRPr/>
            </a:pPr>
            <a:r>
              <a:rPr lang="en-GB" sz="1400" dirty="0">
                <a:latin typeface="Times New Roman" panose="02020603050405020304" pitchFamily="18" charset="0"/>
                <a:ea typeface="Times New Roman" panose="02020603050405020304" pitchFamily="18" charset="0"/>
              </a:rPr>
              <a:t>S = FC || P0 || L0 || P1 || L1 || P2 || L2 || P3 || L3 ||... || </a:t>
            </a:r>
            <a:r>
              <a:rPr lang="en-GB" sz="1400" dirty="0" err="1">
                <a:latin typeface="Times New Roman" panose="02020603050405020304" pitchFamily="18" charset="0"/>
                <a:ea typeface="Times New Roman" panose="02020603050405020304" pitchFamily="18" charset="0"/>
              </a:rPr>
              <a:t>Pn</a:t>
            </a:r>
            <a:r>
              <a:rPr lang="en-GB" sz="1400" dirty="0">
                <a:latin typeface="Times New Roman" panose="02020603050405020304" pitchFamily="18" charset="0"/>
                <a:ea typeface="Times New Roman" panose="02020603050405020304" pitchFamily="18" charset="0"/>
              </a:rPr>
              <a:t> || Ln</a:t>
            </a:r>
            <a:endParaRPr lang="cs-CZ" sz="1400" dirty="0">
              <a:latin typeface="Times New Roman" panose="02020603050405020304" pitchFamily="18" charset="0"/>
              <a:ea typeface="Times New Roman" panose="02020603050405020304" pitchFamily="18" charset="0"/>
            </a:endParaRPr>
          </a:p>
          <a:p>
            <a:pPr marL="540385" indent="-180340">
              <a:spcAft>
                <a:spcPts val="900"/>
              </a:spcAft>
              <a:defRPr/>
            </a:pPr>
            <a:r>
              <a:rPr lang="en-GB" sz="1400" dirty="0">
                <a:latin typeface="Times New Roman" panose="02020603050405020304" pitchFamily="18" charset="0"/>
                <a:ea typeface="Times New Roman" panose="02020603050405020304" pitchFamily="18" charset="0"/>
              </a:rPr>
              <a:t>where</a:t>
            </a:r>
            <a:endParaRPr lang="cs-CZ" sz="1400" dirty="0">
              <a:latin typeface="Times New Roman" panose="02020603050405020304" pitchFamily="18" charset="0"/>
              <a:ea typeface="Times New Roman" panose="02020603050405020304" pitchFamily="18" charset="0"/>
            </a:endParaRPr>
          </a:p>
          <a:p>
            <a:pPr marL="720725" indent="-180340">
              <a:spcAft>
                <a:spcPts val="900"/>
              </a:spcAft>
              <a:defRPr/>
            </a:pPr>
            <a:r>
              <a:rPr lang="en-GB" sz="1400" dirty="0">
                <a:latin typeface="Times New Roman" panose="02020603050405020304" pitchFamily="18" charset="0"/>
                <a:ea typeface="Times New Roman" panose="02020603050405020304" pitchFamily="18" charset="0"/>
              </a:rPr>
              <a:t>FC is single octet used to distinguish between different instances of the algorithm,</a:t>
            </a:r>
            <a:endParaRPr lang="cs-CZ" sz="1400" dirty="0">
              <a:latin typeface="Times New Roman" panose="02020603050405020304" pitchFamily="18" charset="0"/>
              <a:ea typeface="Times New Roman" panose="02020603050405020304" pitchFamily="18" charset="0"/>
            </a:endParaRPr>
          </a:p>
          <a:p>
            <a:pPr marL="720725" indent="-180340">
              <a:spcAft>
                <a:spcPts val="900"/>
              </a:spcAft>
              <a:defRPr/>
            </a:pPr>
            <a:r>
              <a:rPr lang="en-GB" sz="1400" dirty="0">
                <a:latin typeface="Times New Roman" panose="02020603050405020304" pitchFamily="18" charset="0"/>
                <a:ea typeface="Times New Roman" panose="02020603050405020304" pitchFamily="18" charset="0"/>
              </a:rPr>
              <a:t>P0 ... </a:t>
            </a:r>
            <a:r>
              <a:rPr lang="en-GB" sz="1400" dirty="0" err="1">
                <a:latin typeface="Times New Roman" panose="02020603050405020304" pitchFamily="18" charset="0"/>
                <a:ea typeface="Times New Roman" panose="02020603050405020304" pitchFamily="18" charset="0"/>
              </a:rPr>
              <a:t>Pn</a:t>
            </a:r>
            <a:r>
              <a:rPr lang="en-GB" sz="1400" dirty="0">
                <a:latin typeface="Times New Roman" panose="02020603050405020304" pitchFamily="18" charset="0"/>
                <a:ea typeface="Times New Roman" panose="02020603050405020304" pitchFamily="18" charset="0"/>
              </a:rPr>
              <a:t> are the n+1 input parameter encodings, and</a:t>
            </a:r>
            <a:endParaRPr lang="cs-CZ" sz="1400" dirty="0">
              <a:latin typeface="Times New Roman" panose="02020603050405020304" pitchFamily="18" charset="0"/>
              <a:ea typeface="Times New Roman" panose="02020603050405020304" pitchFamily="18" charset="0"/>
            </a:endParaRPr>
          </a:p>
          <a:p>
            <a:pPr marL="720725" indent="-180340">
              <a:spcAft>
                <a:spcPts val="900"/>
              </a:spcAft>
              <a:defRPr/>
            </a:pPr>
            <a:r>
              <a:rPr lang="en-GB" sz="1400" dirty="0">
                <a:latin typeface="Times New Roman" panose="02020603050405020304" pitchFamily="18" charset="0"/>
                <a:ea typeface="Times New Roman" panose="02020603050405020304" pitchFamily="18" charset="0"/>
              </a:rPr>
              <a:t>L0 ... Ln are the two-octet representations of the length of the corresponding input parameter encodings P0.. </a:t>
            </a:r>
            <a:r>
              <a:rPr lang="en-GB" sz="1400" dirty="0" err="1">
                <a:latin typeface="Times New Roman" panose="02020603050405020304" pitchFamily="18" charset="0"/>
                <a:ea typeface="Times New Roman" panose="02020603050405020304" pitchFamily="18" charset="0"/>
              </a:rPr>
              <a:t>Pn</a:t>
            </a:r>
            <a:r>
              <a:rPr lang="en-GB" sz="1400" dirty="0">
                <a:latin typeface="Times New Roman" panose="02020603050405020304" pitchFamily="18" charset="0"/>
                <a:ea typeface="Times New Roman" panose="02020603050405020304" pitchFamily="18" charset="0"/>
              </a:rPr>
              <a:t>.</a:t>
            </a:r>
            <a:endParaRPr lang="cs-CZ" sz="1400" dirty="0">
              <a:latin typeface="Times New Roman" panose="02020603050405020304" pitchFamily="18" charset="0"/>
              <a:ea typeface="Times New Roman" panose="02020603050405020304" pitchFamily="18" charset="0"/>
            </a:endParaRPr>
          </a:p>
          <a:p>
            <a:pPr marL="360680" indent="-180340">
              <a:spcAft>
                <a:spcPts val="900"/>
              </a:spcAft>
              <a:defRPr/>
            </a:pPr>
            <a:r>
              <a:rPr lang="en-GB" sz="1400" b="1" dirty="0">
                <a:latin typeface="Times New Roman" panose="02020603050405020304" pitchFamily="18" charset="0"/>
                <a:ea typeface="Times New Roman" panose="02020603050405020304" pitchFamily="18" charset="0"/>
              </a:rPr>
              <a:t>derived key = HMAC-SHA-256 ( Key , S )</a:t>
            </a:r>
            <a:endParaRPr lang="cs-CZ" sz="1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3905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Mobilní sítě</a:t>
            </a:r>
            <a:endParaRPr lang="cs-CZ" dirty="0"/>
          </a:p>
        </p:txBody>
      </p:sp>
    </p:spTree>
    <p:extLst>
      <p:ext uri="{BB962C8B-B14F-4D97-AF65-F5344CB8AC3E}">
        <p14:creationId xmlns:p14="http://schemas.microsoft.com/office/powerpoint/2010/main" val="2199130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pPr eaLnBrk="1" hangingPunct="1">
              <a:defRPr/>
            </a:pPr>
            <a:r>
              <a:rPr lang="cs-CZ" dirty="0" smtClean="0"/>
              <a:t>Generování klíčů</a:t>
            </a:r>
            <a:br>
              <a:rPr lang="cs-CZ" dirty="0" smtClean="0"/>
            </a:br>
            <a:endParaRPr lang="cs-CZ" dirty="0"/>
          </a:p>
        </p:txBody>
      </p:sp>
      <p:graphicFrame>
        <p:nvGraphicFramePr>
          <p:cNvPr id="23555" name="Objekt 6"/>
          <p:cNvGraphicFramePr>
            <a:graphicFrameLocks noChangeAspect="1"/>
          </p:cNvGraphicFramePr>
          <p:nvPr/>
        </p:nvGraphicFramePr>
        <p:xfrm>
          <a:off x="2212975" y="1227138"/>
          <a:ext cx="8208963" cy="5013325"/>
        </p:xfrm>
        <a:graphic>
          <a:graphicData uri="http://schemas.openxmlformats.org/presentationml/2006/ole">
            <mc:AlternateContent xmlns:mc="http://schemas.openxmlformats.org/markup-compatibility/2006">
              <mc:Choice xmlns:v="urn:schemas-microsoft-com:vml" Requires="v">
                <p:oleObj spid="_x0000_s7183" name="Visio" r:id="rId3" imgW="6886643" imgH="4205917" progId="Visio.Drawing.11">
                  <p:embed/>
                </p:oleObj>
              </mc:Choice>
              <mc:Fallback>
                <p:oleObj name="Visio" r:id="rId3" imgW="6886643" imgH="420591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975" y="1227138"/>
                        <a:ext cx="8208963"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ovéPole 7"/>
          <p:cNvSpPr txBox="1">
            <a:spLocks noChangeArrowheads="1"/>
          </p:cNvSpPr>
          <p:nvPr/>
        </p:nvSpPr>
        <p:spPr bwMode="auto">
          <a:xfrm>
            <a:off x="9796463" y="1955800"/>
            <a:ext cx="760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cs-CZ" sz="1200"/>
              <a:t>IMSI:K</a:t>
            </a:r>
            <a:endParaRPr lang="cs-CZ" altLang="cs-CZ" sz="1200"/>
          </a:p>
        </p:txBody>
      </p:sp>
      <p:sp>
        <p:nvSpPr>
          <p:cNvPr id="4" name="Zástupný symbol pro číslo snímku 3"/>
          <p:cNvSpPr>
            <a:spLocks noGrp="1"/>
          </p:cNvSpPr>
          <p:nvPr>
            <p:ph type="sldNum" sz="quarter" idx="12"/>
          </p:nvPr>
        </p:nvSpPr>
        <p:spPr/>
        <p:txBody>
          <a:bodyPr/>
          <a:lstStyle/>
          <a:p>
            <a:pPr>
              <a:defRPr/>
            </a:pPr>
            <a:fld id="{E248A65A-3075-4ADA-9973-09941C03BA38}" type="slidenum">
              <a:rPr lang="cs-CZ" altLang="cs-CZ" smtClean="0"/>
              <a:pPr>
                <a:defRPr/>
              </a:pPr>
              <a:t>30</a:t>
            </a:fld>
            <a:r>
              <a:rPr lang="cs-CZ" altLang="cs-CZ" smtClean="0"/>
              <a:t>/45</a:t>
            </a:r>
            <a:endParaRPr lang="cs-CZ" altLang="cs-CZ" dirty="0"/>
          </a:p>
        </p:txBody>
      </p:sp>
    </p:spTree>
    <p:extLst>
      <p:ext uri="{BB962C8B-B14F-4D97-AF65-F5344CB8AC3E}">
        <p14:creationId xmlns:p14="http://schemas.microsoft.com/office/powerpoint/2010/main" val="317043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smtClean="0"/>
              <a:t>Šifrování (128 bitů)</a:t>
            </a:r>
            <a:endParaRPr lang="cs-CZ" dirty="0"/>
          </a:p>
        </p:txBody>
      </p:sp>
      <p:sp>
        <p:nvSpPr>
          <p:cNvPr id="25604" name="Zástupný symbol pro obsah 2"/>
          <p:cNvSpPr txBox="1">
            <a:spLocks/>
          </p:cNvSpPr>
          <p:nvPr/>
        </p:nvSpPr>
        <p:spPr bwMode="auto">
          <a:xfrm>
            <a:off x="8394491" y="4148138"/>
            <a:ext cx="331173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r>
              <a:rPr lang="cs-CZ" altLang="cs-CZ" dirty="0"/>
              <a:t>Algoritmy</a:t>
            </a:r>
          </a:p>
          <a:p>
            <a:pPr lvl="1" eaLnBrk="1" hangingPunct="1"/>
            <a:r>
              <a:rPr lang="cs-CZ" altLang="cs-CZ" dirty="0"/>
              <a:t>EEA – nulový algoritmus</a:t>
            </a:r>
          </a:p>
          <a:p>
            <a:pPr lvl="1" eaLnBrk="1" hangingPunct="1"/>
            <a:r>
              <a:rPr lang="cs-CZ" altLang="cs-CZ" dirty="0" smtClean="0"/>
              <a:t>128-EEA1 </a:t>
            </a:r>
            <a:r>
              <a:rPr lang="en-US" altLang="cs-CZ" dirty="0"/>
              <a:t>is based on SNOW 3G </a:t>
            </a:r>
            <a:r>
              <a:rPr lang="cs-CZ" altLang="cs-CZ" dirty="0"/>
              <a:t> </a:t>
            </a:r>
          </a:p>
          <a:p>
            <a:pPr lvl="1" eaLnBrk="1" hangingPunct="1"/>
            <a:r>
              <a:rPr lang="en-GB" altLang="cs-CZ" dirty="0"/>
              <a:t>128-EEA2 is based on </a:t>
            </a:r>
            <a:r>
              <a:rPr lang="en-US" altLang="cs-CZ" dirty="0"/>
              <a:t>128-bit AES in CTR mode</a:t>
            </a:r>
            <a:endParaRPr lang="cs-CZ" altLang="cs-CZ" dirty="0"/>
          </a:p>
          <a:p>
            <a:pPr lvl="1" eaLnBrk="1" hangingPunct="1"/>
            <a:r>
              <a:rPr lang="en-GB" altLang="cs-CZ" dirty="0"/>
              <a:t>128-EEA3 is based on ZUC </a:t>
            </a:r>
            <a:endParaRPr lang="cs-CZ" altLang="cs-CZ" dirty="0"/>
          </a:p>
          <a:p>
            <a:pPr lvl="1" eaLnBrk="1" hangingPunct="1"/>
            <a:endParaRPr lang="cs-CZ" alt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3014892984"/>
              </p:ext>
            </p:extLst>
          </p:nvPr>
        </p:nvGraphicFramePr>
        <p:xfrm>
          <a:off x="482860" y="1583950"/>
          <a:ext cx="8121494" cy="4497764"/>
        </p:xfrm>
        <a:graphic>
          <a:graphicData uri="http://schemas.openxmlformats.org/presentationml/2006/ole">
            <mc:AlternateContent xmlns:mc="http://schemas.openxmlformats.org/markup-compatibility/2006">
              <mc:Choice xmlns:v="urn:schemas-microsoft-com:vml" Requires="v">
                <p:oleObj spid="_x0000_s31757" name="Visio" r:id="rId4" imgW="5810385" imgH="3219540" progId="Visio.Drawing.15">
                  <p:embed/>
                </p:oleObj>
              </mc:Choice>
              <mc:Fallback>
                <p:oleObj name="Visio" r:id="rId4" imgW="5810385" imgH="321954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860" y="1583950"/>
                        <a:ext cx="8121494" cy="4497764"/>
                      </a:xfrm>
                      <a:prstGeom prst="rect">
                        <a:avLst/>
                      </a:prstGeom>
                      <a:noFill/>
                    </p:spPr>
                  </p:pic>
                </p:oleObj>
              </mc:Fallback>
            </mc:AlternateContent>
          </a:graphicData>
        </a:graphic>
      </p:graphicFrame>
    </p:spTree>
    <p:extLst>
      <p:ext uri="{BB962C8B-B14F-4D97-AF65-F5344CB8AC3E}">
        <p14:creationId xmlns:p14="http://schemas.microsoft.com/office/powerpoint/2010/main" val="4229703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smtClean="0"/>
              <a:t>Integrita (128 bitů)</a:t>
            </a:r>
            <a:endParaRPr lang="cs-CZ" dirty="0"/>
          </a:p>
        </p:txBody>
      </p:sp>
      <p:sp>
        <p:nvSpPr>
          <p:cNvPr id="26628" name="Zástupný symbol pro obsah 2"/>
          <p:cNvSpPr txBox="1">
            <a:spLocks/>
          </p:cNvSpPr>
          <p:nvPr/>
        </p:nvSpPr>
        <p:spPr bwMode="auto">
          <a:xfrm>
            <a:off x="7600012" y="4446588"/>
            <a:ext cx="3769663"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r>
              <a:rPr lang="cs-CZ" altLang="cs-CZ" dirty="0"/>
              <a:t>Algoritmy</a:t>
            </a:r>
          </a:p>
          <a:p>
            <a:pPr lvl="1" eaLnBrk="1" hangingPunct="1"/>
            <a:r>
              <a:rPr lang="en-GB" altLang="cs-CZ" dirty="0"/>
              <a:t>128-EIA1 is based on SNOW 3G </a:t>
            </a:r>
            <a:endParaRPr lang="cs-CZ" altLang="cs-CZ" dirty="0"/>
          </a:p>
          <a:p>
            <a:pPr lvl="1" eaLnBrk="1" hangingPunct="1"/>
            <a:r>
              <a:rPr lang="en-US" altLang="cs-CZ" dirty="0"/>
              <a:t>128-EIA2 is based on 128-bit AES in CMAC mode</a:t>
            </a:r>
            <a:endParaRPr lang="cs-CZ" altLang="cs-CZ" dirty="0"/>
          </a:p>
          <a:p>
            <a:pPr lvl="1" eaLnBrk="1" hangingPunct="1"/>
            <a:r>
              <a:rPr lang="en-GB" altLang="cs-CZ" dirty="0"/>
              <a:t>128-EIA3 is based on ZUC </a:t>
            </a:r>
            <a:r>
              <a:rPr lang="en-US" altLang="cs-CZ" dirty="0"/>
              <a:t> </a:t>
            </a:r>
            <a:endParaRPr lang="cs-CZ" altLang="cs-CZ" dirty="0"/>
          </a:p>
          <a:p>
            <a:pPr lvl="1" eaLnBrk="1" hangingPunct="1"/>
            <a:endParaRPr lang="cs-CZ" alt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2479432621"/>
              </p:ext>
            </p:extLst>
          </p:nvPr>
        </p:nvGraphicFramePr>
        <p:xfrm>
          <a:off x="469457" y="1903751"/>
          <a:ext cx="7278709" cy="4215125"/>
        </p:xfrm>
        <a:graphic>
          <a:graphicData uri="http://schemas.openxmlformats.org/presentationml/2006/ole">
            <mc:AlternateContent xmlns:mc="http://schemas.openxmlformats.org/markup-compatibility/2006">
              <mc:Choice xmlns:v="urn:schemas-microsoft-com:vml" Requires="v">
                <p:oleObj spid="_x0000_s32781" name="Visio" r:id="rId4" imgW="4705485" imgH="2724060" progId="Visio.Drawing.15">
                  <p:embed/>
                </p:oleObj>
              </mc:Choice>
              <mc:Fallback>
                <p:oleObj name="Visio" r:id="rId4" imgW="4705485" imgH="272406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57" y="1903751"/>
                        <a:ext cx="7278709" cy="4215125"/>
                      </a:xfrm>
                      <a:prstGeom prst="rect">
                        <a:avLst/>
                      </a:prstGeom>
                      <a:noFill/>
                    </p:spPr>
                  </p:pic>
                </p:oleObj>
              </mc:Fallback>
            </mc:AlternateContent>
          </a:graphicData>
        </a:graphic>
      </p:graphicFrame>
    </p:spTree>
    <p:extLst>
      <p:ext uri="{BB962C8B-B14F-4D97-AF65-F5344CB8AC3E}">
        <p14:creationId xmlns:p14="http://schemas.microsoft.com/office/powerpoint/2010/main" val="7823905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LTE    Q</a:t>
            </a:r>
            <a:r>
              <a:rPr lang="en-US" dirty="0" smtClean="0"/>
              <a:t> &amp; A</a:t>
            </a:r>
            <a:endParaRPr lang="cs-CZ" dirty="0"/>
          </a:p>
        </p:txBody>
      </p:sp>
    </p:spTree>
    <p:extLst>
      <p:ext uri="{BB962C8B-B14F-4D97-AF65-F5344CB8AC3E}">
        <p14:creationId xmlns:p14="http://schemas.microsoft.com/office/powerpoint/2010/main" val="2161996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SIP</a:t>
            </a:r>
            <a:endParaRPr lang="cs-CZ" dirty="0"/>
          </a:p>
        </p:txBody>
      </p:sp>
    </p:spTree>
    <p:extLst>
      <p:ext uri="{BB962C8B-B14F-4D97-AF65-F5344CB8AC3E}">
        <p14:creationId xmlns:p14="http://schemas.microsoft.com/office/powerpoint/2010/main" val="5962553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SIP (</a:t>
            </a:r>
            <a:r>
              <a:rPr lang="en-US" dirty="0"/>
              <a:t>Session Initiation Protocol </a:t>
            </a:r>
            <a:r>
              <a:rPr lang="cs-CZ" dirty="0" smtClean="0"/>
              <a:t>)</a:t>
            </a:r>
            <a:endParaRPr lang="cs-CZ" dirty="0"/>
          </a:p>
        </p:txBody>
      </p:sp>
      <p:graphicFrame>
        <p:nvGraphicFramePr>
          <p:cNvPr id="5" name="Objekt 4"/>
          <p:cNvGraphicFramePr>
            <a:graphicFrameLocks noChangeAspect="1"/>
          </p:cNvGraphicFramePr>
          <p:nvPr>
            <p:extLst/>
          </p:nvPr>
        </p:nvGraphicFramePr>
        <p:xfrm>
          <a:off x="2138319" y="3090930"/>
          <a:ext cx="6468127" cy="695817"/>
        </p:xfrm>
        <a:graphic>
          <a:graphicData uri="http://schemas.openxmlformats.org/presentationml/2006/ole">
            <mc:AlternateContent xmlns:mc="http://schemas.openxmlformats.org/markup-compatibility/2006">
              <mc:Choice xmlns:v="urn:schemas-microsoft-com:vml" Requires="v">
                <p:oleObj spid="_x0000_s11279" name="Visio" r:id="rId4" imgW="3793320" imgH="408600" progId="Visio.Drawing.15">
                  <p:embed/>
                </p:oleObj>
              </mc:Choice>
              <mc:Fallback>
                <p:oleObj name="Visio" r:id="rId4" imgW="3793320" imgH="408600" progId="Visio.Drawing.15">
                  <p:embed/>
                  <p:pic>
                    <p:nvPicPr>
                      <p:cNvPr id="0" name=""/>
                      <p:cNvPicPr/>
                      <p:nvPr/>
                    </p:nvPicPr>
                    <p:blipFill>
                      <a:blip r:embed="rId5"/>
                      <a:stretch>
                        <a:fillRect/>
                      </a:stretch>
                    </p:blipFill>
                    <p:spPr>
                      <a:xfrm>
                        <a:off x="2138319" y="3090930"/>
                        <a:ext cx="6468127" cy="695817"/>
                      </a:xfrm>
                      <a:prstGeom prst="rect">
                        <a:avLst/>
                      </a:prstGeom>
                    </p:spPr>
                  </p:pic>
                </p:oleObj>
              </mc:Fallback>
            </mc:AlternateContent>
          </a:graphicData>
        </a:graphic>
      </p:graphicFrame>
    </p:spTree>
    <p:extLst>
      <p:ext uri="{BB962C8B-B14F-4D97-AF65-F5344CB8AC3E}">
        <p14:creationId xmlns:p14="http://schemas.microsoft.com/office/powerpoint/2010/main" val="40645066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SIP entity</a:t>
            </a:r>
            <a:endParaRPr lang="cs-CZ" dirty="0"/>
          </a:p>
        </p:txBody>
      </p:sp>
      <p:graphicFrame>
        <p:nvGraphicFramePr>
          <p:cNvPr id="3" name="Objekt 2"/>
          <p:cNvGraphicFramePr>
            <a:graphicFrameLocks noChangeAspect="1"/>
          </p:cNvGraphicFramePr>
          <p:nvPr>
            <p:extLst/>
          </p:nvPr>
        </p:nvGraphicFramePr>
        <p:xfrm>
          <a:off x="1241046" y="2511382"/>
          <a:ext cx="9205444" cy="2046780"/>
        </p:xfrm>
        <a:graphic>
          <a:graphicData uri="http://schemas.openxmlformats.org/presentationml/2006/ole">
            <mc:AlternateContent xmlns:mc="http://schemas.openxmlformats.org/markup-compatibility/2006">
              <mc:Choice xmlns:v="urn:schemas-microsoft-com:vml" Requires="v">
                <p:oleObj spid="_x0000_s13327" name="Visio" r:id="rId4" imgW="5768280" imgH="1283040" progId="Visio.Drawing.15">
                  <p:embed/>
                </p:oleObj>
              </mc:Choice>
              <mc:Fallback>
                <p:oleObj name="Visio" r:id="rId4" imgW="5768280" imgH="1283040" progId="Visio.Drawing.15">
                  <p:embed/>
                  <p:pic>
                    <p:nvPicPr>
                      <p:cNvPr id="0" name=""/>
                      <p:cNvPicPr/>
                      <p:nvPr/>
                    </p:nvPicPr>
                    <p:blipFill>
                      <a:blip r:embed="rId5"/>
                      <a:stretch>
                        <a:fillRect/>
                      </a:stretch>
                    </p:blipFill>
                    <p:spPr>
                      <a:xfrm>
                        <a:off x="1241046" y="2511382"/>
                        <a:ext cx="9205444" cy="2046780"/>
                      </a:xfrm>
                      <a:prstGeom prst="rect">
                        <a:avLst/>
                      </a:prstGeom>
                    </p:spPr>
                  </p:pic>
                </p:oleObj>
              </mc:Fallback>
            </mc:AlternateContent>
          </a:graphicData>
        </a:graphic>
      </p:graphicFrame>
    </p:spTree>
    <p:extLst>
      <p:ext uri="{BB962C8B-B14F-4D97-AF65-F5344CB8AC3E}">
        <p14:creationId xmlns:p14="http://schemas.microsoft.com/office/powerpoint/2010/main" val="382510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86137" y="365126"/>
            <a:ext cx="10867663" cy="699746"/>
          </a:xfrm>
        </p:spPr>
        <p:txBody>
          <a:bodyPr/>
          <a:lstStyle/>
          <a:p>
            <a:r>
              <a:rPr lang="cs-CZ" dirty="0" smtClean="0"/>
              <a:t>Entity</a:t>
            </a:r>
            <a:endParaRPr lang="cs-CZ" dirty="0"/>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1135002851"/>
              </p:ext>
            </p:extLst>
          </p:nvPr>
        </p:nvGraphicFramePr>
        <p:xfrm>
          <a:off x="613457" y="1064872"/>
          <a:ext cx="11389489" cy="5671594"/>
        </p:xfrm>
        <a:graphic>
          <a:graphicData uri="http://schemas.openxmlformats.org/drawingml/2006/table">
            <a:tbl>
              <a:tblPr firstRow="1" firstCol="1" bandRow="1">
                <a:tableStyleId>{5C22544A-7EE6-4342-B048-85BDC9FD1C3A}</a:tableStyleId>
              </a:tblPr>
              <a:tblGrid>
                <a:gridCol w="1412970"/>
                <a:gridCol w="9976519"/>
              </a:tblGrid>
              <a:tr h="218394">
                <a:tc>
                  <a:txBody>
                    <a:bodyPr/>
                    <a:lstStyle/>
                    <a:p>
                      <a:pPr algn="l">
                        <a:lnSpc>
                          <a:spcPct val="110000"/>
                        </a:lnSpc>
                        <a:spcBef>
                          <a:spcPts val="600"/>
                        </a:spcBef>
                        <a:spcAft>
                          <a:spcPts val="0"/>
                        </a:spcAft>
                      </a:pPr>
                      <a:r>
                        <a:rPr lang="cs-CZ" sz="1200" dirty="0">
                          <a:effectLst/>
                        </a:rPr>
                        <a:t>Entita</a:t>
                      </a:r>
                      <a:endParaRPr lang="cs-CZ" sz="1200" dirty="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200">
                          <a:effectLst/>
                        </a:rPr>
                        <a:t>Význam</a:t>
                      </a:r>
                      <a:endParaRPr lang="cs-CZ" sz="1200">
                        <a:effectLst/>
                        <a:latin typeface="Times New Roman" panose="02020603050405020304" pitchFamily="18" charset="0"/>
                        <a:ea typeface="Times New Roman" panose="02020603050405020304" pitchFamily="18" charset="0"/>
                      </a:endParaRPr>
                    </a:p>
                  </a:txBody>
                  <a:tcPr marL="0" marR="0" marT="6979" marB="6979"/>
                </a:tc>
              </a:tr>
              <a:tr h="218394">
                <a:tc>
                  <a:txBody>
                    <a:bodyPr/>
                    <a:lstStyle/>
                    <a:p>
                      <a:pPr algn="l">
                        <a:lnSpc>
                          <a:spcPct val="110000"/>
                        </a:lnSpc>
                        <a:spcBef>
                          <a:spcPts val="600"/>
                        </a:spcBef>
                        <a:spcAft>
                          <a:spcPts val="0"/>
                        </a:spcAft>
                      </a:pPr>
                      <a:r>
                        <a:rPr lang="cs-CZ" sz="1200">
                          <a:effectLst/>
                        </a:rPr>
                        <a:t>User Agent (UA)</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dirty="0">
                          <a:effectLst/>
                        </a:rPr>
                        <a:t>Logická entita, která může pracovat jako UAC i jako UAS. Typickým příkladem UA je „SIP telefon“. </a:t>
                      </a:r>
                      <a:endParaRPr lang="cs-CZ" sz="1000" dirty="0">
                        <a:effectLst/>
                        <a:latin typeface="Times New Roman" panose="02020603050405020304" pitchFamily="18" charset="0"/>
                        <a:ea typeface="Times New Roman" panose="02020603050405020304" pitchFamily="18" charset="0"/>
                      </a:endParaRPr>
                    </a:p>
                  </a:txBody>
                  <a:tcPr marL="0" marR="0" marT="6979" marB="6979"/>
                </a:tc>
              </a:tr>
              <a:tr h="433607">
                <a:tc>
                  <a:txBody>
                    <a:bodyPr/>
                    <a:lstStyle/>
                    <a:p>
                      <a:pPr algn="l">
                        <a:lnSpc>
                          <a:spcPct val="110000"/>
                        </a:lnSpc>
                        <a:spcBef>
                          <a:spcPts val="600"/>
                        </a:spcBef>
                        <a:spcAft>
                          <a:spcPts val="0"/>
                        </a:spcAft>
                      </a:pPr>
                      <a:r>
                        <a:rPr lang="en-US" sz="1200">
                          <a:effectLst/>
                        </a:rPr>
                        <a:t>User Agent Client (UAC)</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Logická entita, která inicializuje nové požadavky (např. vytvoření multimediální relace).  Role UAC trvá pouze během konkrétní relace. Jinými slovy: software, který realizuje vytvoření relace, pracuje jako UAC během této relace.  Když později tento software naopak přijímá nový SIP požadavek, pak bude vystupovat v roli UAS po dobu této nové relace.</a:t>
                      </a:r>
                      <a:endParaRPr lang="cs-CZ" sz="1000">
                        <a:effectLst/>
                        <a:latin typeface="Times New Roman" panose="02020603050405020304" pitchFamily="18" charset="0"/>
                        <a:ea typeface="Times New Roman" panose="02020603050405020304" pitchFamily="18" charset="0"/>
                      </a:endParaRPr>
                    </a:p>
                  </a:txBody>
                  <a:tcPr marL="0" marR="0" marT="6979" marB="6979"/>
                </a:tc>
              </a:tr>
              <a:tr h="543116">
                <a:tc>
                  <a:txBody>
                    <a:bodyPr/>
                    <a:lstStyle/>
                    <a:p>
                      <a:pPr algn="l">
                        <a:lnSpc>
                          <a:spcPct val="110000"/>
                        </a:lnSpc>
                        <a:spcBef>
                          <a:spcPts val="600"/>
                        </a:spcBef>
                        <a:spcAft>
                          <a:spcPts val="0"/>
                        </a:spcAft>
                      </a:pPr>
                      <a:r>
                        <a:rPr lang="en-US" sz="1200" dirty="0">
                          <a:effectLst/>
                        </a:rPr>
                        <a:t>User Agent Server (UAS)</a:t>
                      </a:r>
                      <a:endParaRPr lang="cs-CZ" sz="1200" dirty="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Logická entita, která generuje odpověď na SIP požadavek. Odpovědí může být přijetí, odmítnutí nebo přesměrování SIP požadavku. Role UAS trvá jen po dobu jedné transakce.  Software, který realizuje UAS vystupuje jako UAS jen po dobu relace. V následující relaci  může např. inicializovat nový požadavek, pak v této následující relaci bude vystupovat jako UAC.</a:t>
                      </a:r>
                      <a:endParaRPr lang="cs-CZ" sz="1000">
                        <a:effectLst/>
                        <a:latin typeface="Times New Roman" panose="02020603050405020304" pitchFamily="18" charset="0"/>
                        <a:ea typeface="Times New Roman" panose="02020603050405020304" pitchFamily="18" charset="0"/>
                      </a:endParaRPr>
                    </a:p>
                  </a:txBody>
                  <a:tcPr marL="0" marR="0" marT="6979" marB="6979"/>
                </a:tc>
              </a:tr>
              <a:tr h="218394">
                <a:tc>
                  <a:txBody>
                    <a:bodyPr/>
                    <a:lstStyle/>
                    <a:p>
                      <a:pPr algn="l">
                        <a:lnSpc>
                          <a:spcPct val="110000"/>
                        </a:lnSpc>
                        <a:spcBef>
                          <a:spcPts val="600"/>
                        </a:spcBef>
                        <a:spcAft>
                          <a:spcPts val="0"/>
                        </a:spcAft>
                      </a:pPr>
                      <a:r>
                        <a:rPr lang="en-US" sz="1200">
                          <a:effectLst/>
                        </a:rPr>
                        <a:t>Server</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SIP server je síťový element, který přijímá SIP požadavky a odpovídá na ně.  Příkladem serveru je SIP Proxy, UAS nebo Registrátor. </a:t>
                      </a:r>
                      <a:endParaRPr lang="cs-CZ" sz="1000">
                        <a:effectLst/>
                        <a:latin typeface="Times New Roman" panose="02020603050405020304" pitchFamily="18" charset="0"/>
                        <a:ea typeface="Times New Roman" panose="02020603050405020304" pitchFamily="18" charset="0"/>
                      </a:endParaRPr>
                    </a:p>
                  </a:txBody>
                  <a:tcPr marL="0" marR="0" marT="6979" marB="6979"/>
                </a:tc>
              </a:tr>
              <a:tr h="560711">
                <a:tc>
                  <a:txBody>
                    <a:bodyPr/>
                    <a:lstStyle/>
                    <a:p>
                      <a:pPr algn="l">
                        <a:lnSpc>
                          <a:spcPct val="110000"/>
                        </a:lnSpc>
                        <a:spcBef>
                          <a:spcPts val="600"/>
                        </a:spcBef>
                        <a:spcAft>
                          <a:spcPts val="0"/>
                        </a:spcAft>
                      </a:pPr>
                      <a:r>
                        <a:rPr lang="en-US" sz="1200">
                          <a:effectLst/>
                        </a:rPr>
                        <a:t>Proxy, Proxy Server</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Proxy je mezilehlá entita, která pracuje jako server i jako klient. Serverová část proxy přijímá požadavky jiných klientů, předává je klientské části proxy, která požadavky vyřizuje jejich jménem.  Proxy je důležitá pro SIP směrování, tj. předává SIP požadavky blíže k cílovému SIP serveru. Proxy může být rovněž užitečná pro vynucování bezpečnostní politiky při předávání SIP požadavku. Proxy může interpretovat a přepisovat části SIP požadavků před tím, než je předá. </a:t>
                      </a:r>
                      <a:endParaRPr lang="cs-CZ" sz="1000">
                        <a:effectLst/>
                        <a:latin typeface="Times New Roman" panose="02020603050405020304" pitchFamily="18" charset="0"/>
                        <a:ea typeface="Times New Roman" panose="02020603050405020304" pitchFamily="18" charset="0"/>
                      </a:endParaRPr>
                    </a:p>
                  </a:txBody>
                  <a:tcPr marL="0" marR="0" marT="6979" marB="6979"/>
                </a:tc>
              </a:tr>
              <a:tr h="433607">
                <a:tc>
                  <a:txBody>
                    <a:bodyPr/>
                    <a:lstStyle/>
                    <a:p>
                      <a:pPr algn="l">
                        <a:lnSpc>
                          <a:spcPct val="110000"/>
                        </a:lnSpc>
                        <a:spcBef>
                          <a:spcPts val="600"/>
                        </a:spcBef>
                        <a:spcAft>
                          <a:spcPts val="0"/>
                        </a:spcAft>
                      </a:pPr>
                      <a:r>
                        <a:rPr lang="en-US" sz="1200">
                          <a:effectLst/>
                        </a:rPr>
                        <a:t>Odchozí proxy (Outbound Proxy)</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Odchozí SIP proxy přijímá požadavky klientů, i když klient není schopen  rozpoznat  SIP server v požadovaném SIP URI (např. není schopen provést příslušný DNS překlad). Odchozí SIP proxy se konfiguruje v UA buď ručně nebo pomocí autokonfiguračních protokolů (např. DHCP).</a:t>
                      </a:r>
                      <a:endParaRPr lang="cs-CZ" sz="1000">
                        <a:effectLst/>
                        <a:latin typeface="Times New Roman" panose="02020603050405020304" pitchFamily="18" charset="0"/>
                        <a:ea typeface="Times New Roman" panose="02020603050405020304" pitchFamily="18" charset="0"/>
                      </a:endParaRPr>
                    </a:p>
                  </a:txBody>
                  <a:tcPr marL="0" marR="0" marT="6979" marB="6979"/>
                </a:tc>
              </a:tr>
              <a:tr h="433607">
                <a:tc>
                  <a:txBody>
                    <a:bodyPr/>
                    <a:lstStyle/>
                    <a:p>
                      <a:pPr algn="l">
                        <a:lnSpc>
                          <a:spcPct val="110000"/>
                        </a:lnSpc>
                        <a:spcBef>
                          <a:spcPts val="600"/>
                        </a:spcBef>
                        <a:spcAft>
                          <a:spcPts val="0"/>
                        </a:spcAft>
                      </a:pPr>
                      <a:r>
                        <a:rPr lang="en-US" sz="1200" dirty="0">
                          <a:solidFill>
                            <a:srgbClr val="FF0000"/>
                          </a:solidFill>
                          <a:effectLst/>
                        </a:rPr>
                        <a:t>Back-to-Back User Agent (B2BUA)</a:t>
                      </a:r>
                      <a:endParaRPr lang="cs-CZ" sz="1200" dirty="0">
                        <a:solidFill>
                          <a:srgbClr val="FF0000"/>
                        </a:solidFill>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B2BUA je logická entita, která akceptuje SIP požadavek jako UAS. Avšak její klientská část (UAC) vytvoří nový požadavek, který předá směrem k cílovému SIP serveru. Na rozdíl od SIP Proxy B2BUA akceptuje a předává multimediální dialog (např. RTP/RTCP). Příkladem B2BUA je SBC (</a:t>
                      </a:r>
                      <a:r>
                        <a:rPr lang="en-US" sz="1000">
                          <a:effectLst/>
                        </a:rPr>
                        <a:t>Session Border Controller</a:t>
                      </a:r>
                      <a:r>
                        <a:rPr lang="cs-CZ" sz="1000">
                          <a:effectLst/>
                        </a:rPr>
                        <a:t>).</a:t>
                      </a:r>
                      <a:endParaRPr lang="cs-CZ" sz="1000">
                        <a:effectLst/>
                        <a:latin typeface="Times New Roman" panose="02020603050405020304" pitchFamily="18" charset="0"/>
                        <a:ea typeface="Times New Roman" panose="02020603050405020304" pitchFamily="18" charset="0"/>
                      </a:endParaRPr>
                    </a:p>
                  </a:txBody>
                  <a:tcPr marL="0" marR="0" marT="6979" marB="6979"/>
                </a:tc>
              </a:tr>
              <a:tr h="543116">
                <a:tc>
                  <a:txBody>
                    <a:bodyPr/>
                    <a:lstStyle/>
                    <a:p>
                      <a:pPr algn="l">
                        <a:lnSpc>
                          <a:spcPct val="110000"/>
                        </a:lnSpc>
                        <a:spcBef>
                          <a:spcPts val="600"/>
                        </a:spcBef>
                        <a:spcAft>
                          <a:spcPts val="0"/>
                        </a:spcAft>
                      </a:pPr>
                      <a:r>
                        <a:rPr lang="cs-CZ" sz="1200">
                          <a:effectLst/>
                        </a:rPr>
                        <a:t>Registrátor </a:t>
                      </a:r>
                    </a:p>
                    <a:p>
                      <a:pPr algn="l">
                        <a:lnSpc>
                          <a:spcPct val="110000"/>
                        </a:lnSpc>
                        <a:spcBef>
                          <a:spcPts val="600"/>
                        </a:spcBef>
                        <a:spcAft>
                          <a:spcPts val="0"/>
                        </a:spcAft>
                      </a:pPr>
                      <a:r>
                        <a:rPr lang="en-US" sz="1200">
                          <a:effectLst/>
                        </a:rPr>
                        <a:t>(Register)</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Registrátor je koncová SIP entita, která přijímá požadavky (metody) REGISTER od registrujících se do sítě agentů (UA). A tyto požadavky předává lokalizační službě (location service). Lokalizační služba spojuje jednu (nebo více)   SIP URI registrujícího se agenta s jeho kontaktní adresou.  Více agentů (UA) může mít zaregistrováno stejné SIP URI – všichni takto registrovaní agenti (UA) mohou přijímat hovory na toto SIP URI.</a:t>
                      </a:r>
                      <a:endParaRPr lang="cs-CZ" sz="1000">
                        <a:effectLst/>
                        <a:latin typeface="Times New Roman" panose="02020603050405020304" pitchFamily="18" charset="0"/>
                        <a:ea typeface="Times New Roman" panose="02020603050405020304" pitchFamily="18" charset="0"/>
                      </a:endParaRPr>
                    </a:p>
                  </a:txBody>
                  <a:tcPr marL="0" marR="0" marT="6979" marB="6979"/>
                </a:tc>
              </a:tr>
              <a:tr h="363772">
                <a:tc>
                  <a:txBody>
                    <a:bodyPr/>
                    <a:lstStyle/>
                    <a:p>
                      <a:pPr algn="l">
                        <a:lnSpc>
                          <a:spcPct val="110000"/>
                        </a:lnSpc>
                        <a:spcBef>
                          <a:spcPts val="600"/>
                        </a:spcBef>
                        <a:spcAft>
                          <a:spcPts val="0"/>
                        </a:spcAft>
                      </a:pPr>
                      <a:r>
                        <a:rPr lang="en-US" sz="1200">
                          <a:effectLst/>
                        </a:rPr>
                        <a:t>Redirect Server</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Jedná se agenta, který generuje odpovědi </a:t>
                      </a:r>
                      <a:r>
                        <a:rPr lang="en-US" sz="1000">
                          <a:effectLst/>
                        </a:rPr>
                        <a:t>3xx (Redirection) </a:t>
                      </a:r>
                      <a:r>
                        <a:rPr lang="cs-CZ" sz="1000">
                          <a:effectLst/>
                        </a:rPr>
                        <a:t>na požadavky, které přijal. Přesměrovává tím požadavky na množinu alternativních SIP URI. Redirect server umožňuje SIP proxy směrovat SIP komunikaci do externích domén.</a:t>
                      </a:r>
                      <a:endParaRPr lang="cs-CZ" sz="1000">
                        <a:effectLst/>
                        <a:latin typeface="Times New Roman" panose="02020603050405020304" pitchFamily="18" charset="0"/>
                        <a:ea typeface="Times New Roman" panose="02020603050405020304" pitchFamily="18" charset="0"/>
                      </a:endParaRPr>
                    </a:p>
                  </a:txBody>
                  <a:tcPr marL="0" marR="0" marT="6979" marB="6979"/>
                </a:tc>
              </a:tr>
              <a:tr h="218394">
                <a:tc>
                  <a:txBody>
                    <a:bodyPr/>
                    <a:lstStyle/>
                    <a:p>
                      <a:pPr algn="l">
                        <a:lnSpc>
                          <a:spcPct val="110000"/>
                        </a:lnSpc>
                        <a:spcBef>
                          <a:spcPts val="600"/>
                        </a:spcBef>
                        <a:spcAft>
                          <a:spcPts val="0"/>
                        </a:spcAft>
                      </a:pPr>
                      <a:r>
                        <a:rPr lang="en-US" sz="1200">
                          <a:effectLst/>
                        </a:rPr>
                        <a:t>Gateway</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Gateway je brána do jiných sítí. Např. do veřejných telefonních sítích založených na starších protokolech (SS7 apod.).</a:t>
                      </a:r>
                      <a:endParaRPr lang="cs-CZ" sz="1000">
                        <a:effectLst/>
                        <a:latin typeface="Times New Roman" panose="02020603050405020304" pitchFamily="18" charset="0"/>
                        <a:ea typeface="Times New Roman" panose="02020603050405020304" pitchFamily="18" charset="0"/>
                      </a:endParaRPr>
                    </a:p>
                  </a:txBody>
                  <a:tcPr marL="0" marR="0" marT="6979" marB="6979"/>
                </a:tc>
              </a:tr>
              <a:tr h="433607">
                <a:tc>
                  <a:txBody>
                    <a:bodyPr/>
                    <a:lstStyle/>
                    <a:p>
                      <a:pPr algn="l">
                        <a:lnSpc>
                          <a:spcPct val="110000"/>
                        </a:lnSpc>
                        <a:spcBef>
                          <a:spcPts val="600"/>
                        </a:spcBef>
                        <a:spcAft>
                          <a:spcPts val="0"/>
                        </a:spcAft>
                      </a:pPr>
                      <a:r>
                        <a:rPr lang="en-US" sz="1200">
                          <a:effectLst/>
                        </a:rPr>
                        <a:t>Event State Compositor (ESC)</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Jedná se o UAS, který přijímá, zpracovává a odpovídá na požadavky nesoucí metodu PUBLISH.</a:t>
                      </a:r>
                      <a:endParaRPr lang="cs-CZ" sz="1000">
                        <a:effectLst/>
                        <a:latin typeface="Times New Roman" panose="02020603050405020304" pitchFamily="18" charset="0"/>
                        <a:ea typeface="Times New Roman" panose="02020603050405020304" pitchFamily="18" charset="0"/>
                      </a:endParaRPr>
                    </a:p>
                  </a:txBody>
                  <a:tcPr marL="0" marR="0" marT="6979" marB="6979"/>
                </a:tc>
              </a:tr>
              <a:tr h="803981">
                <a:tc>
                  <a:txBody>
                    <a:bodyPr/>
                    <a:lstStyle/>
                    <a:p>
                      <a:pPr algn="l">
                        <a:lnSpc>
                          <a:spcPct val="110000"/>
                        </a:lnSpc>
                        <a:spcBef>
                          <a:spcPts val="600"/>
                        </a:spcBef>
                        <a:spcAft>
                          <a:spcPts val="0"/>
                        </a:spcAft>
                      </a:pPr>
                      <a:r>
                        <a:rPr lang="en-US" sz="1200">
                          <a:effectLst/>
                        </a:rPr>
                        <a:t>Policy server</a:t>
                      </a:r>
                      <a:endParaRPr lang="cs-CZ" sz="120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a:effectLst/>
                        </a:rPr>
                        <a:t>Entita, která UA poskytuje Politiky komunikace (</a:t>
                      </a:r>
                      <a:r>
                        <a:rPr lang="en-US" sz="1000">
                          <a:effectLst/>
                        </a:rPr>
                        <a:t>policy</a:t>
                      </a:r>
                      <a:r>
                        <a:rPr lang="cs-CZ" sz="1000">
                          <a:effectLst/>
                        </a:rPr>
                        <a:t>).</a:t>
                      </a:r>
                    </a:p>
                    <a:p>
                      <a:pPr algn="just">
                        <a:lnSpc>
                          <a:spcPct val="110000"/>
                        </a:lnSpc>
                        <a:spcBef>
                          <a:spcPts val="600"/>
                        </a:spcBef>
                        <a:spcAft>
                          <a:spcPts val="0"/>
                        </a:spcAft>
                      </a:pPr>
                      <a:r>
                        <a:rPr lang="cs-CZ" sz="1000">
                          <a:effectLst/>
                        </a:rPr>
                        <a:t>Odchozí proxy může na zprávu UAC obsahující metodu INVITE odpovědět chybou „</a:t>
                      </a:r>
                      <a:r>
                        <a:rPr lang="en-US" sz="1000">
                          <a:effectLst/>
                        </a:rPr>
                        <a:t>488 Not Acceptable Here</a:t>
                      </a:r>
                      <a:r>
                        <a:rPr lang="cs-CZ" sz="1000">
                          <a:effectLst/>
                        </a:rPr>
                        <a:t>“ s tím, součástí této odpovědi je i hlavička </a:t>
                      </a:r>
                      <a:r>
                        <a:rPr lang="en-US" sz="1000">
                          <a:effectLst/>
                        </a:rPr>
                        <a:t>Policy-Contact</a:t>
                      </a:r>
                      <a:r>
                        <a:rPr lang="cs-CZ" sz="1000">
                          <a:effectLst/>
                        </a:rPr>
                        <a:t> s URI Policy serveru. UAC následně kontaktuje Policy server, který vrátí zprávu s hlavičkou Policy-ID obsahující indikaci, že Policy server byl kontaktován. Následně UAC zopakuje INVITE, ale s přidanou hlavičkou </a:t>
                      </a:r>
                      <a:r>
                        <a:rPr lang="en-US" sz="1000">
                          <a:effectLst/>
                        </a:rPr>
                        <a:t>Policy-ID</a:t>
                      </a:r>
                      <a:r>
                        <a:rPr lang="cs-CZ" sz="1000">
                          <a:effectLst/>
                        </a:rPr>
                        <a:t> přijatou od Policy serveru.  Tento nový požadavek INVITE už bude patrně odchozí proxy přijat.</a:t>
                      </a:r>
                      <a:endParaRPr lang="cs-CZ" sz="1000">
                        <a:effectLst/>
                        <a:latin typeface="Times New Roman" panose="02020603050405020304" pitchFamily="18" charset="0"/>
                        <a:ea typeface="Times New Roman" panose="02020603050405020304" pitchFamily="18" charset="0"/>
                      </a:endParaRPr>
                    </a:p>
                  </a:txBody>
                  <a:tcPr marL="0" marR="0" marT="6979" marB="6979"/>
                </a:tc>
              </a:tr>
              <a:tr h="248894">
                <a:tc>
                  <a:txBody>
                    <a:bodyPr/>
                    <a:lstStyle/>
                    <a:p>
                      <a:pPr algn="l">
                        <a:lnSpc>
                          <a:spcPct val="110000"/>
                        </a:lnSpc>
                        <a:spcBef>
                          <a:spcPts val="600"/>
                        </a:spcBef>
                        <a:spcAft>
                          <a:spcPts val="0"/>
                        </a:spcAft>
                      </a:pPr>
                      <a:r>
                        <a:rPr lang="en-US" sz="1200" dirty="0">
                          <a:effectLst/>
                        </a:rPr>
                        <a:t>Relay</a:t>
                      </a:r>
                      <a:endParaRPr lang="cs-CZ" sz="1200" dirty="0">
                        <a:effectLst/>
                        <a:latin typeface="Times New Roman" panose="02020603050405020304" pitchFamily="18" charset="0"/>
                        <a:ea typeface="Times New Roman" panose="02020603050405020304" pitchFamily="18" charset="0"/>
                      </a:endParaRPr>
                    </a:p>
                  </a:txBody>
                  <a:tcPr marL="0" marR="0" marT="6979" marB="6979"/>
                </a:tc>
                <a:tc>
                  <a:txBody>
                    <a:bodyPr/>
                    <a:lstStyle/>
                    <a:p>
                      <a:pPr algn="just">
                        <a:lnSpc>
                          <a:spcPct val="110000"/>
                        </a:lnSpc>
                        <a:spcBef>
                          <a:spcPts val="600"/>
                        </a:spcBef>
                        <a:spcAft>
                          <a:spcPts val="0"/>
                        </a:spcAft>
                      </a:pPr>
                      <a:r>
                        <a:rPr lang="cs-CZ" sz="1000" dirty="0">
                          <a:effectLst/>
                        </a:rPr>
                        <a:t>Proxy nebo B2BUA entita, která přijímá požadavky s tím, že  cílové URI překládá na jedno nebo více cílových URI. Tj. může i množit SIP požadavky na více cílů (může je „množit“).</a:t>
                      </a:r>
                      <a:endParaRPr lang="cs-CZ" sz="1000" dirty="0">
                        <a:effectLst/>
                        <a:latin typeface="Times New Roman" panose="02020603050405020304" pitchFamily="18" charset="0"/>
                        <a:ea typeface="Times New Roman" panose="02020603050405020304" pitchFamily="18" charset="0"/>
                      </a:endParaRPr>
                    </a:p>
                  </a:txBody>
                  <a:tcPr marL="0" marR="0" marT="6979" marB="6979"/>
                </a:tc>
              </a:tr>
            </a:tbl>
          </a:graphicData>
        </a:graphic>
      </p:graphicFrame>
    </p:spTree>
    <p:extLst>
      <p:ext uri="{BB962C8B-B14F-4D97-AF65-F5344CB8AC3E}">
        <p14:creationId xmlns:p14="http://schemas.microsoft.com/office/powerpoint/2010/main" val="1680001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2133600" y="287338"/>
            <a:ext cx="10058400" cy="896937"/>
          </a:xfrm>
        </p:spPr>
        <p:txBody>
          <a:bodyPr/>
          <a:lstStyle/>
          <a:p>
            <a:r>
              <a:rPr lang="cs-CZ" dirty="0" smtClean="0"/>
              <a:t>SIP Protokol</a:t>
            </a:r>
            <a:endParaRPr lang="cs-CZ" dirty="0"/>
          </a:p>
        </p:txBody>
      </p:sp>
      <p:graphicFrame>
        <p:nvGraphicFramePr>
          <p:cNvPr id="3" name="Tabulka 2"/>
          <p:cNvGraphicFramePr>
            <a:graphicFrameLocks noGrp="1"/>
          </p:cNvGraphicFramePr>
          <p:nvPr>
            <p:extLst>
              <p:ext uri="{D42A27DB-BD31-4B8C-83A1-F6EECF244321}">
                <p14:modId xmlns:p14="http://schemas.microsoft.com/office/powerpoint/2010/main" val="1138860932"/>
              </p:ext>
            </p:extLst>
          </p:nvPr>
        </p:nvGraphicFramePr>
        <p:xfrm>
          <a:off x="270456" y="1184276"/>
          <a:ext cx="5203065" cy="5383951"/>
        </p:xfrm>
        <a:graphic>
          <a:graphicData uri="http://schemas.openxmlformats.org/drawingml/2006/table">
            <a:tbl>
              <a:tblPr firstRow="1" firstCol="1" bandRow="1">
                <a:tableStyleId>{5C22544A-7EE6-4342-B048-85BDC9FD1C3A}</a:tableStyleId>
              </a:tblPr>
              <a:tblGrid>
                <a:gridCol w="750518"/>
                <a:gridCol w="766358"/>
                <a:gridCol w="3686189"/>
              </a:tblGrid>
              <a:tr h="189110">
                <a:tc>
                  <a:txBody>
                    <a:bodyPr/>
                    <a:lstStyle/>
                    <a:p>
                      <a:pPr algn="just">
                        <a:lnSpc>
                          <a:spcPts val="1320"/>
                        </a:lnSpc>
                        <a:spcAft>
                          <a:spcPts val="600"/>
                        </a:spcAft>
                      </a:pPr>
                      <a:r>
                        <a:rPr lang="en-US" sz="1000" dirty="0">
                          <a:effectLst/>
                        </a:rPr>
                        <a:t>Methods </a:t>
                      </a:r>
                      <a:endParaRPr lang="cs-CZ" sz="1000" dirty="0">
                        <a:effectLst/>
                        <a:latin typeface="Tele-GroteskNor"/>
                        <a:ea typeface="Times New Roman" panose="02020603050405020304" pitchFamily="18" charset="0"/>
                        <a:cs typeface="Times New Roman" panose="02020603050405020304" pitchFamily="18" charset="0"/>
                      </a:endParaRPr>
                    </a:p>
                  </a:txBody>
                  <a:tcPr marL="58512" marR="58512" marT="7314" marB="7314" anchor="ctr"/>
                </a:tc>
                <a:tc>
                  <a:txBody>
                    <a:bodyPr/>
                    <a:lstStyle/>
                    <a:p>
                      <a:pPr algn="just">
                        <a:lnSpc>
                          <a:spcPts val="1320"/>
                        </a:lnSpc>
                        <a:spcAft>
                          <a:spcPts val="600"/>
                        </a:spcAft>
                      </a:pPr>
                      <a:r>
                        <a:rPr lang="en-US" sz="1000">
                          <a:effectLst/>
                        </a:rPr>
                        <a:t>Standard</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nchor="ctr"/>
                </a:tc>
                <a:tc>
                  <a:txBody>
                    <a:bodyPr/>
                    <a:lstStyle/>
                    <a:p>
                      <a:pPr algn="just">
                        <a:lnSpc>
                          <a:spcPts val="1320"/>
                        </a:lnSpc>
                        <a:spcAft>
                          <a:spcPts val="600"/>
                        </a:spcAft>
                      </a:pPr>
                      <a:r>
                        <a:rPr lang="en-US" sz="1000">
                          <a:effectLst/>
                        </a:rPr>
                        <a:t> </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189110">
                <a:tc>
                  <a:txBody>
                    <a:bodyPr/>
                    <a:lstStyle/>
                    <a:p>
                      <a:pPr algn="just">
                        <a:lnSpc>
                          <a:spcPts val="1320"/>
                        </a:lnSpc>
                        <a:spcAft>
                          <a:spcPts val="600"/>
                        </a:spcAft>
                      </a:pPr>
                      <a:r>
                        <a:rPr lang="en-US" sz="1000">
                          <a:effectLst/>
                        </a:rPr>
                        <a:t>ACK</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3"/>
                        </a:rPr>
                        <a:t>RFC3261</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Confirms reliable message exchanges.</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189110">
                <a:tc>
                  <a:txBody>
                    <a:bodyPr/>
                    <a:lstStyle/>
                    <a:p>
                      <a:pPr algn="just">
                        <a:lnSpc>
                          <a:spcPts val="1320"/>
                        </a:lnSpc>
                        <a:spcAft>
                          <a:spcPts val="600"/>
                        </a:spcAft>
                      </a:pPr>
                      <a:r>
                        <a:rPr lang="en-US" sz="1000">
                          <a:effectLst/>
                        </a:rPr>
                        <a:t>BYE</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3"/>
                        </a:rPr>
                        <a:t>RFC3261</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Terminates a session between two users in a conference.</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189110">
                <a:tc>
                  <a:txBody>
                    <a:bodyPr/>
                    <a:lstStyle/>
                    <a:p>
                      <a:pPr algn="just">
                        <a:lnSpc>
                          <a:spcPts val="1320"/>
                        </a:lnSpc>
                        <a:spcAft>
                          <a:spcPts val="600"/>
                        </a:spcAft>
                      </a:pPr>
                      <a:r>
                        <a:rPr lang="en-US" sz="1000">
                          <a:effectLst/>
                        </a:rPr>
                        <a:t>CANCEL</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3"/>
                        </a:rPr>
                        <a:t>RFC3261</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Terminates a pending request.</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189110">
                <a:tc>
                  <a:txBody>
                    <a:bodyPr/>
                    <a:lstStyle/>
                    <a:p>
                      <a:pPr algn="just">
                        <a:lnSpc>
                          <a:spcPts val="1320"/>
                        </a:lnSpc>
                        <a:spcAft>
                          <a:spcPts val="600"/>
                        </a:spcAft>
                      </a:pPr>
                      <a:r>
                        <a:rPr lang="en-US" sz="1000">
                          <a:effectLst/>
                        </a:rPr>
                        <a:t>INFO</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4"/>
                        </a:rPr>
                        <a:t>RFC6086</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Carries application level information between endpoints.</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378924">
                <a:tc>
                  <a:txBody>
                    <a:bodyPr/>
                    <a:lstStyle/>
                    <a:p>
                      <a:pPr algn="just">
                        <a:lnSpc>
                          <a:spcPts val="1320"/>
                        </a:lnSpc>
                        <a:spcAft>
                          <a:spcPts val="600"/>
                        </a:spcAft>
                      </a:pPr>
                      <a:r>
                        <a:rPr lang="en-US" sz="1000">
                          <a:effectLst/>
                        </a:rPr>
                        <a:t>INVITE</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3"/>
                        </a:rPr>
                        <a:t>RFC3261</a:t>
                      </a:r>
                      <a:r>
                        <a:rPr lang="en-US" sz="1000">
                          <a:effectLst/>
                        </a:rPr>
                        <a:t> </a:t>
                      </a:r>
                      <a:r>
                        <a:rPr lang="en-US" sz="1000" u="sng">
                          <a:effectLst/>
                          <a:hlinkClick r:id="rId5"/>
                        </a:rPr>
                        <a:t>RFC6026</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dirty="0">
                          <a:effectLst/>
                        </a:rPr>
                        <a:t>Used to establish a media session between user agents.</a:t>
                      </a:r>
                      <a:endParaRPr lang="cs-CZ" sz="1000" dirty="0">
                        <a:effectLst/>
                        <a:latin typeface="Tele-GroteskNor"/>
                        <a:ea typeface="Times New Roman" panose="02020603050405020304" pitchFamily="18" charset="0"/>
                        <a:cs typeface="Times New Roman" panose="02020603050405020304" pitchFamily="18" charset="0"/>
                      </a:endParaRPr>
                    </a:p>
                  </a:txBody>
                  <a:tcPr marL="7314" marR="7314" marT="7314" marB="7314"/>
                </a:tc>
              </a:tr>
              <a:tr h="308327">
                <a:tc>
                  <a:txBody>
                    <a:bodyPr/>
                    <a:lstStyle/>
                    <a:p>
                      <a:pPr algn="just">
                        <a:lnSpc>
                          <a:spcPts val="1320"/>
                        </a:lnSpc>
                        <a:spcAft>
                          <a:spcPts val="600"/>
                        </a:spcAft>
                      </a:pPr>
                      <a:r>
                        <a:rPr lang="en-US" sz="1000">
                          <a:effectLst/>
                        </a:rPr>
                        <a:t>MESSAGE</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6"/>
                        </a:rPr>
                        <a:t>RFC3428</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Instant Messaging</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378924">
                <a:tc>
                  <a:txBody>
                    <a:bodyPr/>
                    <a:lstStyle/>
                    <a:p>
                      <a:pPr algn="just">
                        <a:lnSpc>
                          <a:spcPts val="1320"/>
                        </a:lnSpc>
                        <a:spcAft>
                          <a:spcPts val="600"/>
                        </a:spcAft>
                      </a:pPr>
                      <a:r>
                        <a:rPr lang="en-US" sz="1000">
                          <a:effectLst/>
                        </a:rPr>
                        <a:t>NOTIFY</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7"/>
                        </a:rPr>
                        <a:t>RFC6665</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NOTIFY requests are sent to inform subscribers of changes in state to which the subscriber has a subscription.</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378924">
                <a:tc>
                  <a:txBody>
                    <a:bodyPr/>
                    <a:lstStyle/>
                    <a:p>
                      <a:pPr algn="just">
                        <a:lnSpc>
                          <a:spcPts val="1320"/>
                        </a:lnSpc>
                        <a:spcAft>
                          <a:spcPts val="600"/>
                        </a:spcAft>
                      </a:pPr>
                      <a:r>
                        <a:rPr lang="en-US" sz="1000">
                          <a:effectLst/>
                        </a:rPr>
                        <a:t>OPTIONS</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3"/>
                        </a:rPr>
                        <a:t>RFC3261</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dirty="0">
                          <a:effectLst/>
                        </a:rPr>
                        <a:t>Requests information about the capabilities of a caller, without setting up a call.</a:t>
                      </a:r>
                      <a:endParaRPr lang="cs-CZ" sz="1000" dirty="0">
                        <a:effectLst/>
                        <a:latin typeface="Tele-GroteskNor"/>
                        <a:ea typeface="Times New Roman" panose="02020603050405020304" pitchFamily="18" charset="0"/>
                        <a:cs typeface="Times New Roman" panose="02020603050405020304" pitchFamily="18" charset="0"/>
                      </a:endParaRPr>
                    </a:p>
                  </a:txBody>
                  <a:tcPr marL="7314" marR="7314" marT="7314" marB="7314"/>
                </a:tc>
              </a:tr>
              <a:tr h="599834">
                <a:tc>
                  <a:txBody>
                    <a:bodyPr/>
                    <a:lstStyle/>
                    <a:p>
                      <a:pPr algn="just">
                        <a:lnSpc>
                          <a:spcPts val="1320"/>
                        </a:lnSpc>
                        <a:spcAft>
                          <a:spcPts val="600"/>
                        </a:spcAft>
                      </a:pPr>
                      <a:r>
                        <a:rPr lang="en-US" sz="1000">
                          <a:effectLst/>
                        </a:rPr>
                        <a:t>PRACK</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8"/>
                        </a:rPr>
                        <a:t>RFC3262</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PRACK improves network reliability by adding an acknowledgement system to the provisional Responses (1xx). PRACK is sent in response to provisional response (1xx).</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568739">
                <a:tc>
                  <a:txBody>
                    <a:bodyPr/>
                    <a:lstStyle/>
                    <a:p>
                      <a:pPr algn="just">
                        <a:lnSpc>
                          <a:spcPts val="1320"/>
                        </a:lnSpc>
                        <a:spcAft>
                          <a:spcPts val="600"/>
                        </a:spcAft>
                      </a:pPr>
                      <a:r>
                        <a:rPr lang="en-US" sz="1000">
                          <a:effectLst/>
                        </a:rPr>
                        <a:t>PUBLISH</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9"/>
                        </a:rPr>
                        <a:t>RFC3903</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Publishing event state.  PUBLISH is similar to REGISTER in that it allows a user to create, modify, and remove state in another entity which manages this state on behalf of the user.</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568739">
                <a:tc>
                  <a:txBody>
                    <a:bodyPr/>
                    <a:lstStyle/>
                    <a:p>
                      <a:pPr algn="just">
                        <a:lnSpc>
                          <a:spcPts val="1320"/>
                        </a:lnSpc>
                        <a:spcAft>
                          <a:spcPts val="600"/>
                        </a:spcAft>
                      </a:pPr>
                      <a:r>
                        <a:rPr lang="en-US" sz="1000">
                          <a:effectLst/>
                        </a:rPr>
                        <a:t>REFER</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10"/>
                        </a:rPr>
                        <a:t>RFC3515</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Indicates that the recipient (identified by the Request-URI) should contact a third party using the contact information provided in the request.</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308327">
                <a:tc>
                  <a:txBody>
                    <a:bodyPr/>
                    <a:lstStyle/>
                    <a:p>
                      <a:pPr algn="just">
                        <a:lnSpc>
                          <a:spcPts val="1320"/>
                        </a:lnSpc>
                        <a:spcAft>
                          <a:spcPts val="600"/>
                        </a:spcAft>
                      </a:pPr>
                      <a:r>
                        <a:rPr lang="en-US" sz="1000">
                          <a:effectLst/>
                        </a:rPr>
                        <a:t>REGISTER</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3"/>
                        </a:rPr>
                        <a:t>RFC3261</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Registering contact information.</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378924">
                <a:tc>
                  <a:txBody>
                    <a:bodyPr/>
                    <a:lstStyle/>
                    <a:p>
                      <a:pPr algn="just">
                        <a:lnSpc>
                          <a:spcPts val="1320"/>
                        </a:lnSpc>
                        <a:spcAft>
                          <a:spcPts val="600"/>
                        </a:spcAft>
                      </a:pPr>
                      <a:r>
                        <a:rPr lang="en-US" sz="1000">
                          <a:effectLst/>
                        </a:rPr>
                        <a:t>SUBSCRIBE</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7"/>
                        </a:rPr>
                        <a:t>RFC6665</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a:effectLst/>
                        </a:rPr>
                        <a:t>Subscribe to resource or call state for various resources or calls in the network.</a:t>
                      </a:r>
                      <a:endParaRPr lang="cs-CZ" sz="1000">
                        <a:effectLst/>
                        <a:latin typeface="Tele-GroteskNor"/>
                        <a:ea typeface="Times New Roman" panose="02020603050405020304" pitchFamily="18" charset="0"/>
                        <a:cs typeface="Times New Roman" panose="02020603050405020304" pitchFamily="18" charset="0"/>
                      </a:endParaRPr>
                    </a:p>
                  </a:txBody>
                  <a:tcPr marL="7314" marR="7314" marT="7314" marB="7314"/>
                </a:tc>
              </a:tr>
              <a:tr h="568739">
                <a:tc>
                  <a:txBody>
                    <a:bodyPr/>
                    <a:lstStyle/>
                    <a:p>
                      <a:pPr algn="just">
                        <a:lnSpc>
                          <a:spcPts val="1320"/>
                        </a:lnSpc>
                        <a:spcAft>
                          <a:spcPts val="600"/>
                        </a:spcAft>
                      </a:pPr>
                      <a:r>
                        <a:rPr lang="en-US" sz="1000">
                          <a:effectLst/>
                        </a:rPr>
                        <a:t>UPDATE</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u="sng">
                          <a:effectLst/>
                          <a:hlinkClick r:id="rId11"/>
                        </a:rPr>
                        <a:t>RFC3311</a:t>
                      </a:r>
                      <a:endParaRPr lang="cs-CZ" sz="1000">
                        <a:effectLst/>
                        <a:latin typeface="Tele-GroteskNor"/>
                        <a:ea typeface="Times New Roman" panose="02020603050405020304" pitchFamily="18" charset="0"/>
                        <a:cs typeface="Times New Roman" panose="02020603050405020304" pitchFamily="18" charset="0"/>
                      </a:endParaRPr>
                    </a:p>
                  </a:txBody>
                  <a:tcPr marL="58512" marR="58512" marT="7314" marB="7314"/>
                </a:tc>
                <a:tc>
                  <a:txBody>
                    <a:bodyPr/>
                    <a:lstStyle/>
                    <a:p>
                      <a:pPr algn="just">
                        <a:lnSpc>
                          <a:spcPts val="1320"/>
                        </a:lnSpc>
                        <a:spcAft>
                          <a:spcPts val="600"/>
                        </a:spcAft>
                      </a:pPr>
                      <a:r>
                        <a:rPr lang="en-US" sz="1000" dirty="0">
                          <a:effectLst/>
                        </a:rPr>
                        <a:t>Allows a client to update parameters of a session (such as the set of media streams and their codec’s) but has no impact on the state of a dialog.</a:t>
                      </a:r>
                      <a:endParaRPr lang="cs-CZ" sz="1000" dirty="0">
                        <a:effectLst/>
                        <a:latin typeface="Tele-GroteskNor"/>
                        <a:ea typeface="Times New Roman" panose="02020603050405020304" pitchFamily="18" charset="0"/>
                        <a:cs typeface="Times New Roman" panose="02020603050405020304" pitchFamily="18" charset="0"/>
                      </a:endParaRPr>
                    </a:p>
                  </a:txBody>
                  <a:tcPr marL="7314" marR="7314" marT="7314" marB="7314"/>
                </a:tc>
              </a:tr>
            </a:tbl>
          </a:graphicData>
        </a:graphic>
      </p:graphicFrame>
      <p:graphicFrame>
        <p:nvGraphicFramePr>
          <p:cNvPr id="4" name="Tabulka 3"/>
          <p:cNvGraphicFramePr>
            <a:graphicFrameLocks noGrp="1"/>
          </p:cNvGraphicFramePr>
          <p:nvPr>
            <p:extLst/>
          </p:nvPr>
        </p:nvGraphicFramePr>
        <p:xfrm>
          <a:off x="5716378" y="5195077"/>
          <a:ext cx="5379720" cy="1369060"/>
        </p:xfrm>
        <a:graphic>
          <a:graphicData uri="http://schemas.openxmlformats.org/drawingml/2006/table">
            <a:tbl>
              <a:tblPr firstRow="1" firstCol="1" bandRow="1">
                <a:tableStyleId>{5C22544A-7EE6-4342-B048-85BDC9FD1C3A}</a:tableStyleId>
              </a:tblPr>
              <a:tblGrid>
                <a:gridCol w="1220470"/>
                <a:gridCol w="4159250"/>
              </a:tblGrid>
              <a:tr h="0">
                <a:tc>
                  <a:txBody>
                    <a:bodyPr/>
                    <a:lstStyle/>
                    <a:p>
                      <a:pPr algn="just">
                        <a:lnSpc>
                          <a:spcPts val="1320"/>
                        </a:lnSpc>
                        <a:spcAft>
                          <a:spcPts val="600"/>
                        </a:spcAft>
                      </a:pPr>
                      <a:r>
                        <a:rPr lang="en-US" sz="1100" dirty="0">
                          <a:effectLst/>
                        </a:rPr>
                        <a:t>Provisional (1xx)</a:t>
                      </a:r>
                      <a:endParaRPr lang="cs-CZ" sz="1100" dirty="0">
                        <a:effectLst/>
                        <a:latin typeface="Tele-GroteskNor"/>
                        <a:ea typeface="Times New Roman" panose="02020603050405020304" pitchFamily="18" charset="0"/>
                        <a:cs typeface="Times New Roman" panose="02020603050405020304" pitchFamily="18" charset="0"/>
                      </a:endParaRPr>
                    </a:p>
                  </a:txBody>
                  <a:tcPr marL="0" marR="0" marT="17780" marB="17780"/>
                </a:tc>
                <a:tc>
                  <a:txBody>
                    <a:bodyPr/>
                    <a:lstStyle/>
                    <a:p>
                      <a:pPr algn="just">
                        <a:lnSpc>
                          <a:spcPts val="1320"/>
                        </a:lnSpc>
                        <a:spcAft>
                          <a:spcPts val="600"/>
                        </a:spcAft>
                      </a:pPr>
                      <a:r>
                        <a:rPr lang="en-US" sz="1100">
                          <a:effectLst/>
                        </a:rPr>
                        <a:t>Request received and being processed.</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r>
              <a:tr h="0">
                <a:tc>
                  <a:txBody>
                    <a:bodyPr/>
                    <a:lstStyle/>
                    <a:p>
                      <a:pPr algn="just">
                        <a:lnSpc>
                          <a:spcPts val="1320"/>
                        </a:lnSpc>
                        <a:spcAft>
                          <a:spcPts val="600"/>
                        </a:spcAft>
                      </a:pPr>
                      <a:r>
                        <a:rPr lang="en-US" sz="1100">
                          <a:effectLst/>
                        </a:rPr>
                        <a:t>Success (2xx)</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c>
                  <a:txBody>
                    <a:bodyPr/>
                    <a:lstStyle/>
                    <a:p>
                      <a:pPr algn="just">
                        <a:lnSpc>
                          <a:spcPts val="1320"/>
                        </a:lnSpc>
                        <a:spcAft>
                          <a:spcPts val="600"/>
                        </a:spcAft>
                      </a:pPr>
                      <a:r>
                        <a:rPr lang="en-US" sz="1100" dirty="0">
                          <a:effectLst/>
                        </a:rPr>
                        <a:t>The action was successfully received, understood, and accepted.</a:t>
                      </a:r>
                      <a:endParaRPr lang="cs-CZ" sz="1100" dirty="0">
                        <a:effectLst/>
                        <a:latin typeface="Tele-GroteskNor"/>
                        <a:ea typeface="Times New Roman" panose="02020603050405020304" pitchFamily="18" charset="0"/>
                        <a:cs typeface="Times New Roman" panose="02020603050405020304" pitchFamily="18" charset="0"/>
                      </a:endParaRPr>
                    </a:p>
                  </a:txBody>
                  <a:tcPr marL="0" marR="0" marT="17780" marB="17780"/>
                </a:tc>
              </a:tr>
              <a:tr h="0">
                <a:tc>
                  <a:txBody>
                    <a:bodyPr/>
                    <a:lstStyle/>
                    <a:p>
                      <a:pPr algn="just">
                        <a:lnSpc>
                          <a:spcPts val="1320"/>
                        </a:lnSpc>
                        <a:spcAft>
                          <a:spcPts val="600"/>
                        </a:spcAft>
                      </a:pPr>
                      <a:r>
                        <a:rPr lang="en-US" sz="1100">
                          <a:effectLst/>
                        </a:rPr>
                        <a:t>Redirection (3xx)</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c>
                  <a:txBody>
                    <a:bodyPr/>
                    <a:lstStyle/>
                    <a:p>
                      <a:pPr algn="just">
                        <a:lnSpc>
                          <a:spcPts val="1320"/>
                        </a:lnSpc>
                        <a:spcAft>
                          <a:spcPts val="600"/>
                        </a:spcAft>
                      </a:pPr>
                      <a:r>
                        <a:rPr lang="en-US" sz="1100">
                          <a:effectLst/>
                        </a:rPr>
                        <a:t>Further action needs to be taken (typically by sender) to complete the request.</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r>
              <a:tr h="0">
                <a:tc>
                  <a:txBody>
                    <a:bodyPr/>
                    <a:lstStyle/>
                    <a:p>
                      <a:pPr algn="just">
                        <a:lnSpc>
                          <a:spcPts val="1320"/>
                        </a:lnSpc>
                        <a:spcAft>
                          <a:spcPts val="600"/>
                        </a:spcAft>
                      </a:pPr>
                      <a:r>
                        <a:rPr lang="en-US" sz="1100">
                          <a:effectLst/>
                        </a:rPr>
                        <a:t>Client Error (4xx)</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c>
                  <a:txBody>
                    <a:bodyPr/>
                    <a:lstStyle/>
                    <a:p>
                      <a:pPr algn="just">
                        <a:lnSpc>
                          <a:spcPts val="1320"/>
                        </a:lnSpc>
                        <a:spcAft>
                          <a:spcPts val="600"/>
                        </a:spcAft>
                      </a:pPr>
                      <a:r>
                        <a:rPr lang="en-US" sz="1100">
                          <a:effectLst/>
                        </a:rPr>
                        <a:t>The request contains bad syntax or cannot be fulfilled at the server.</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r>
              <a:tr h="0">
                <a:tc>
                  <a:txBody>
                    <a:bodyPr/>
                    <a:lstStyle/>
                    <a:p>
                      <a:pPr algn="just">
                        <a:lnSpc>
                          <a:spcPts val="1320"/>
                        </a:lnSpc>
                        <a:spcAft>
                          <a:spcPts val="600"/>
                        </a:spcAft>
                      </a:pPr>
                      <a:r>
                        <a:rPr lang="en-US" sz="1100">
                          <a:effectLst/>
                        </a:rPr>
                        <a:t>Server Error (5xx)</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c>
                  <a:txBody>
                    <a:bodyPr/>
                    <a:lstStyle/>
                    <a:p>
                      <a:pPr algn="just">
                        <a:lnSpc>
                          <a:spcPts val="1320"/>
                        </a:lnSpc>
                        <a:spcAft>
                          <a:spcPts val="600"/>
                        </a:spcAft>
                      </a:pPr>
                      <a:r>
                        <a:rPr lang="en-US" sz="1100">
                          <a:effectLst/>
                        </a:rPr>
                        <a:t>The server failed to fulfill an apparently valid request.</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r>
              <a:tr h="0">
                <a:tc>
                  <a:txBody>
                    <a:bodyPr/>
                    <a:lstStyle/>
                    <a:p>
                      <a:pPr algn="just">
                        <a:lnSpc>
                          <a:spcPts val="1320"/>
                        </a:lnSpc>
                        <a:spcAft>
                          <a:spcPts val="600"/>
                        </a:spcAft>
                      </a:pPr>
                      <a:r>
                        <a:rPr lang="en-US" sz="1100">
                          <a:effectLst/>
                        </a:rPr>
                        <a:t>Global Failure (6xx)</a:t>
                      </a:r>
                      <a:endParaRPr lang="cs-CZ" sz="1100">
                        <a:effectLst/>
                        <a:latin typeface="Tele-GroteskNor"/>
                        <a:ea typeface="Times New Roman" panose="02020603050405020304" pitchFamily="18" charset="0"/>
                        <a:cs typeface="Times New Roman" panose="02020603050405020304" pitchFamily="18" charset="0"/>
                      </a:endParaRPr>
                    </a:p>
                  </a:txBody>
                  <a:tcPr marL="0" marR="0" marT="17780" marB="17780"/>
                </a:tc>
                <a:tc>
                  <a:txBody>
                    <a:bodyPr/>
                    <a:lstStyle/>
                    <a:p>
                      <a:pPr algn="just">
                        <a:lnSpc>
                          <a:spcPts val="1320"/>
                        </a:lnSpc>
                        <a:spcAft>
                          <a:spcPts val="600"/>
                        </a:spcAft>
                      </a:pPr>
                      <a:r>
                        <a:rPr lang="en-US" sz="1100" dirty="0">
                          <a:effectLst/>
                        </a:rPr>
                        <a:t>The request cannot be fulfilled at any server.</a:t>
                      </a:r>
                      <a:endParaRPr lang="cs-CZ" sz="1100" dirty="0">
                        <a:effectLst/>
                        <a:latin typeface="Tele-GroteskNor"/>
                        <a:ea typeface="Times New Roman" panose="02020603050405020304" pitchFamily="18" charset="0"/>
                        <a:cs typeface="Times New Roman" panose="02020603050405020304" pitchFamily="18" charset="0"/>
                      </a:endParaRPr>
                    </a:p>
                  </a:txBody>
                  <a:tcPr marL="0" marR="0" marT="17780" marB="17780"/>
                </a:tc>
              </a:tr>
            </a:tbl>
          </a:graphicData>
        </a:graphic>
      </p:graphicFrame>
      <p:graphicFrame>
        <p:nvGraphicFramePr>
          <p:cNvPr id="5" name="Objekt 4"/>
          <p:cNvGraphicFramePr>
            <a:graphicFrameLocks noChangeAspect="1"/>
          </p:cNvGraphicFramePr>
          <p:nvPr>
            <p:extLst/>
          </p:nvPr>
        </p:nvGraphicFramePr>
        <p:xfrm>
          <a:off x="5765555" y="1184275"/>
          <a:ext cx="5641975" cy="1663700"/>
        </p:xfrm>
        <a:graphic>
          <a:graphicData uri="http://schemas.openxmlformats.org/presentationml/2006/ole">
            <mc:AlternateContent xmlns:mc="http://schemas.openxmlformats.org/markup-compatibility/2006">
              <mc:Choice xmlns:v="urn:schemas-microsoft-com:vml" Requires="v">
                <p:oleObj spid="_x0000_s12303" name="Visio" r:id="rId13" imgW="5638800" imgH="1657350" progId="Visio.Drawing.15">
                  <p:embed/>
                </p:oleObj>
              </mc:Choice>
              <mc:Fallback>
                <p:oleObj name="Visio" r:id="rId13" imgW="5638800" imgH="1657350" progId="Visio.Drawing.15">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65555" y="1184275"/>
                        <a:ext cx="5641975" cy="166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020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SIP </a:t>
            </a:r>
            <a:r>
              <a:rPr lang="cs-CZ" dirty="0" err="1" smtClean="0"/>
              <a:t>Authentication</a:t>
            </a:r>
            <a:endParaRPr lang="cs-CZ" dirty="0"/>
          </a:p>
        </p:txBody>
      </p:sp>
      <p:sp>
        <p:nvSpPr>
          <p:cNvPr id="3" name="Zástupný symbol pro obsah 2"/>
          <p:cNvSpPr>
            <a:spLocks noGrp="1"/>
          </p:cNvSpPr>
          <p:nvPr>
            <p:ph idx="1"/>
          </p:nvPr>
        </p:nvSpPr>
        <p:spPr/>
        <p:txBody>
          <a:bodyPr/>
          <a:lstStyle/>
          <a:p>
            <a:r>
              <a:rPr lang="en-US" dirty="0"/>
              <a:t>SIP </a:t>
            </a:r>
            <a:r>
              <a:rPr lang="en-US" dirty="0" smtClean="0"/>
              <a:t>allow several authentication methods:</a:t>
            </a:r>
            <a:endParaRPr lang="cs-CZ" dirty="0"/>
          </a:p>
          <a:p>
            <a:pPr lvl="2"/>
            <a:r>
              <a:rPr lang="en-US" dirty="0"/>
              <a:t>Basic password based authentication when password is transported as part of URI.</a:t>
            </a:r>
            <a:endParaRPr lang="cs-CZ" dirty="0"/>
          </a:p>
          <a:p>
            <a:pPr lvl="2"/>
            <a:r>
              <a:rPr lang="en-US" dirty="0"/>
              <a:t>Digest authentication which use WWW-Authenticate (challenge) and Authorization (response) header fields.  This method does not transfer password across network, but only a hash of the password concatenated with other parts of the authentication dialogue.</a:t>
            </a:r>
            <a:endParaRPr lang="cs-CZ" dirty="0"/>
          </a:p>
          <a:p>
            <a:r>
              <a:rPr lang="en-US" dirty="0"/>
              <a:t>IMS use Digest authentication to AKA Digest authentication. AKA digest authentication use UMTS and LTE networks too.</a:t>
            </a:r>
            <a:endParaRPr lang="cs-CZ" dirty="0"/>
          </a:p>
          <a:p>
            <a:endParaRPr lang="cs-CZ" dirty="0"/>
          </a:p>
        </p:txBody>
      </p:sp>
    </p:spTree>
    <p:extLst>
      <p:ext uri="{BB962C8B-B14F-4D97-AF65-F5344CB8AC3E}">
        <p14:creationId xmlns:p14="http://schemas.microsoft.com/office/powerpoint/2010/main" val="47174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Mobile network</a:t>
            </a:r>
            <a:endParaRPr lang="cs-CZ" dirty="0"/>
          </a:p>
        </p:txBody>
      </p:sp>
      <p:sp>
        <p:nvSpPr>
          <p:cNvPr id="3" name="Zástupný symbol pro číslo snímku 2"/>
          <p:cNvSpPr>
            <a:spLocks noGrp="1"/>
          </p:cNvSpPr>
          <p:nvPr>
            <p:ph type="sldNum" sz="quarter" idx="12"/>
          </p:nvPr>
        </p:nvSpPr>
        <p:spPr>
          <a:xfrm>
            <a:off x="7981950" y="6356352"/>
            <a:ext cx="2057400" cy="365125"/>
          </a:xfrm>
        </p:spPr>
        <p:txBody>
          <a:bodyPr/>
          <a:lstStyle/>
          <a:p>
            <a:pPr>
              <a:defRPr/>
            </a:pPr>
            <a:fld id="{16F23775-ECD3-4C58-99A6-CF8D2F52CC33}" type="slidenum">
              <a:rPr lang="en-US" smtClean="0"/>
              <a:pPr>
                <a:defRPr/>
              </a:pPr>
              <a:t>4</a:t>
            </a:fld>
            <a:endParaRPr lang="en-US"/>
          </a:p>
        </p:txBody>
      </p:sp>
      <p:pic>
        <p:nvPicPr>
          <p:cNvPr id="5" name="Obrázek 4"/>
          <p:cNvPicPr>
            <a:picLocks noChangeAspect="1"/>
          </p:cNvPicPr>
          <p:nvPr/>
        </p:nvPicPr>
        <p:blipFill>
          <a:blip r:embed="rId2"/>
          <a:stretch>
            <a:fillRect/>
          </a:stretch>
        </p:blipFill>
        <p:spPr>
          <a:xfrm>
            <a:off x="2351584" y="1844557"/>
            <a:ext cx="7776864" cy="4511795"/>
          </a:xfrm>
          <a:prstGeom prst="rect">
            <a:avLst/>
          </a:prstGeom>
        </p:spPr>
      </p:pic>
      <p:sp>
        <p:nvSpPr>
          <p:cNvPr id="2" name="TextovéPole 1"/>
          <p:cNvSpPr txBox="1"/>
          <p:nvPr/>
        </p:nvSpPr>
        <p:spPr>
          <a:xfrm>
            <a:off x="2152650" y="1273087"/>
            <a:ext cx="7687766" cy="923330"/>
          </a:xfrm>
          <a:prstGeom prst="rect">
            <a:avLst/>
          </a:prstGeom>
          <a:noFill/>
        </p:spPr>
        <p:txBody>
          <a:bodyPr wrap="square" rtlCol="0">
            <a:spAutoFit/>
          </a:bodyPr>
          <a:lstStyle/>
          <a:p>
            <a:r>
              <a:rPr lang="en-US" dirty="0" smtClean="0"/>
              <a:t>2</a:t>
            </a:r>
            <a:r>
              <a:rPr lang="cs-CZ" dirty="0" smtClean="0"/>
              <a:t>. generace</a:t>
            </a:r>
            <a:r>
              <a:rPr lang="en-US" dirty="0" smtClean="0"/>
              <a:t>-</a:t>
            </a:r>
            <a:r>
              <a:rPr lang="cs-CZ" dirty="0"/>
              <a:t>BTS (</a:t>
            </a:r>
            <a:r>
              <a:rPr lang="en-US" i="1" dirty="0"/>
              <a:t>Base Transceiver Station</a:t>
            </a:r>
            <a:r>
              <a:rPr lang="cs-CZ" dirty="0"/>
              <a:t>)</a:t>
            </a:r>
          </a:p>
          <a:p>
            <a:r>
              <a:rPr lang="en-US" dirty="0" smtClean="0"/>
              <a:t>3</a:t>
            </a:r>
            <a:r>
              <a:rPr lang="cs-CZ" dirty="0" smtClean="0"/>
              <a:t>. generace</a:t>
            </a:r>
            <a:r>
              <a:rPr lang="en-US" dirty="0" smtClean="0"/>
              <a:t> </a:t>
            </a:r>
            <a:r>
              <a:rPr lang="en-US" dirty="0"/>
              <a:t>–</a:t>
            </a:r>
            <a:r>
              <a:rPr lang="cs-CZ" dirty="0"/>
              <a:t> </a:t>
            </a:r>
            <a:r>
              <a:rPr lang="en-US" dirty="0"/>
              <a:t>NB </a:t>
            </a:r>
            <a:r>
              <a:rPr lang="cs-CZ" dirty="0"/>
              <a:t>(</a:t>
            </a:r>
            <a:r>
              <a:rPr lang="cs-CZ" i="1" dirty="0"/>
              <a:t>Node B</a:t>
            </a:r>
            <a:r>
              <a:rPr lang="cs-CZ" dirty="0"/>
              <a:t>) </a:t>
            </a:r>
          </a:p>
          <a:p>
            <a:r>
              <a:rPr lang="en-US" dirty="0" smtClean="0"/>
              <a:t>4</a:t>
            </a:r>
            <a:r>
              <a:rPr lang="cs-CZ" dirty="0" smtClean="0"/>
              <a:t>. </a:t>
            </a:r>
            <a:r>
              <a:rPr lang="cs-CZ" dirty="0"/>
              <a:t>generace</a:t>
            </a:r>
            <a:r>
              <a:rPr lang="en-US" dirty="0"/>
              <a:t> - </a:t>
            </a:r>
            <a:r>
              <a:rPr lang="cs-CZ" dirty="0" err="1"/>
              <a:t>eNB</a:t>
            </a:r>
            <a:r>
              <a:rPr lang="cs-CZ" dirty="0"/>
              <a:t> (</a:t>
            </a:r>
            <a:r>
              <a:rPr lang="en-US" i="1" dirty="0"/>
              <a:t>evolved Node B</a:t>
            </a:r>
            <a:r>
              <a:rPr lang="cs-CZ" dirty="0"/>
              <a:t>)</a:t>
            </a:r>
          </a:p>
        </p:txBody>
      </p:sp>
    </p:spTree>
    <p:extLst>
      <p:ext uri="{BB962C8B-B14F-4D97-AF65-F5344CB8AC3E}">
        <p14:creationId xmlns:p14="http://schemas.microsoft.com/office/powerpoint/2010/main" val="2049280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SIP registrace </a:t>
            </a:r>
            <a:endParaRPr lang="cs-CZ" dirty="0"/>
          </a:p>
        </p:txBody>
      </p:sp>
      <p:graphicFrame>
        <p:nvGraphicFramePr>
          <p:cNvPr id="4" name="Objekt 3"/>
          <p:cNvGraphicFramePr>
            <a:graphicFrameLocks noChangeAspect="1"/>
          </p:cNvGraphicFramePr>
          <p:nvPr>
            <p:extLst>
              <p:ext uri="{D42A27DB-BD31-4B8C-83A1-F6EECF244321}">
                <p14:modId xmlns:p14="http://schemas.microsoft.com/office/powerpoint/2010/main" val="1724409478"/>
              </p:ext>
            </p:extLst>
          </p:nvPr>
        </p:nvGraphicFramePr>
        <p:xfrm>
          <a:off x="3242485" y="2167244"/>
          <a:ext cx="4875147" cy="4174398"/>
        </p:xfrm>
        <a:graphic>
          <a:graphicData uri="http://schemas.openxmlformats.org/presentationml/2006/ole">
            <mc:AlternateContent xmlns:mc="http://schemas.openxmlformats.org/markup-compatibility/2006">
              <mc:Choice xmlns:v="urn:schemas-microsoft-com:vml" Requires="v">
                <p:oleObj spid="_x0000_s35853" name="Visio" r:id="rId4" imgW="3247957" imgH="2781210" progId="Visio.Drawing.15">
                  <p:embed/>
                </p:oleObj>
              </mc:Choice>
              <mc:Fallback>
                <p:oleObj name="Visio" r:id="rId4" imgW="3247957" imgH="278121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2485" y="2167244"/>
                        <a:ext cx="4875147" cy="4174398"/>
                      </a:xfrm>
                      <a:prstGeom prst="rect">
                        <a:avLst/>
                      </a:prstGeom>
                      <a:noFill/>
                    </p:spPr>
                  </p:pic>
                </p:oleObj>
              </mc:Fallback>
            </mc:AlternateContent>
          </a:graphicData>
        </a:graphic>
      </p:graphicFrame>
    </p:spTree>
    <p:extLst>
      <p:ext uri="{BB962C8B-B14F-4D97-AF65-F5344CB8AC3E}">
        <p14:creationId xmlns:p14="http://schemas.microsoft.com/office/powerpoint/2010/main" val="3010860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Invite</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834765072"/>
              </p:ext>
            </p:extLst>
          </p:nvPr>
        </p:nvGraphicFramePr>
        <p:xfrm>
          <a:off x="2516285" y="365125"/>
          <a:ext cx="9394734" cy="6142523"/>
        </p:xfrm>
        <a:graphic>
          <a:graphicData uri="http://schemas.openxmlformats.org/presentationml/2006/ole">
            <mc:AlternateContent xmlns:mc="http://schemas.openxmlformats.org/markup-compatibility/2006">
              <mc:Choice xmlns:v="urn:schemas-microsoft-com:vml" Requires="v">
                <p:oleObj spid="_x0000_s36877" name="Visio" r:id="rId4" imgW="8029643" imgH="5248365" progId="Visio.Drawing.15">
                  <p:embed/>
                </p:oleObj>
              </mc:Choice>
              <mc:Fallback>
                <p:oleObj name="Visio" r:id="rId4" imgW="8029643" imgH="524836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285" y="365125"/>
                        <a:ext cx="9394734" cy="6142523"/>
                      </a:xfrm>
                      <a:prstGeom prst="rect">
                        <a:avLst/>
                      </a:prstGeom>
                      <a:noFill/>
                    </p:spPr>
                  </p:pic>
                </p:oleObj>
              </mc:Fallback>
            </mc:AlternateContent>
          </a:graphicData>
        </a:graphic>
      </p:graphicFrame>
    </p:spTree>
    <p:extLst>
      <p:ext uri="{BB962C8B-B14F-4D97-AF65-F5344CB8AC3E}">
        <p14:creationId xmlns:p14="http://schemas.microsoft.com/office/powerpoint/2010/main" val="813190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Session Border Controller (SBC)</a:t>
            </a:r>
            <a:endParaRPr lang="cs-CZ" dirty="0"/>
          </a:p>
        </p:txBody>
      </p:sp>
      <p:graphicFrame>
        <p:nvGraphicFramePr>
          <p:cNvPr id="3" name="Objekt 2"/>
          <p:cNvGraphicFramePr>
            <a:graphicFrameLocks noChangeAspect="1"/>
          </p:cNvGraphicFramePr>
          <p:nvPr>
            <p:extLst/>
          </p:nvPr>
        </p:nvGraphicFramePr>
        <p:xfrm>
          <a:off x="1218562" y="2106151"/>
          <a:ext cx="7861044" cy="3483280"/>
        </p:xfrm>
        <a:graphic>
          <a:graphicData uri="http://schemas.openxmlformats.org/presentationml/2006/ole">
            <mc:AlternateContent xmlns:mc="http://schemas.openxmlformats.org/markup-compatibility/2006">
              <mc:Choice xmlns:v="urn:schemas-microsoft-com:vml" Requires="v">
                <p:oleObj spid="_x0000_s14351" name="Visio" r:id="rId4" imgW="3822120" imgH="1693080" progId="Visio.Drawing.15">
                  <p:embed/>
                </p:oleObj>
              </mc:Choice>
              <mc:Fallback>
                <p:oleObj name="Visio" r:id="rId4" imgW="3822120" imgH="1693080" progId="Visio.Drawing.15">
                  <p:embed/>
                  <p:pic>
                    <p:nvPicPr>
                      <p:cNvPr id="0" name=""/>
                      <p:cNvPicPr/>
                      <p:nvPr/>
                    </p:nvPicPr>
                    <p:blipFill>
                      <a:blip r:embed="rId5"/>
                      <a:stretch>
                        <a:fillRect/>
                      </a:stretch>
                    </p:blipFill>
                    <p:spPr>
                      <a:xfrm>
                        <a:off x="1218562" y="2106151"/>
                        <a:ext cx="7861044" cy="3483280"/>
                      </a:xfrm>
                      <a:prstGeom prst="rect">
                        <a:avLst/>
                      </a:prstGeom>
                    </p:spPr>
                  </p:pic>
                </p:oleObj>
              </mc:Fallback>
            </mc:AlternateContent>
          </a:graphicData>
        </a:graphic>
      </p:graphicFrame>
    </p:spTree>
    <p:extLst>
      <p:ext uri="{BB962C8B-B14F-4D97-AF65-F5344CB8AC3E}">
        <p14:creationId xmlns:p14="http://schemas.microsoft.com/office/powerpoint/2010/main" val="30273820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nvPr>
        </p:nvGraphicFramePr>
        <p:xfrm>
          <a:off x="241254" y="2091230"/>
          <a:ext cx="11950745" cy="3287443"/>
        </p:xfrm>
        <a:graphic>
          <a:graphicData uri="http://schemas.openxmlformats.org/presentationml/2006/ole">
            <mc:AlternateContent xmlns:mc="http://schemas.openxmlformats.org/markup-compatibility/2006">
              <mc:Choice xmlns:v="urn:schemas-microsoft-com:vml" Requires="v">
                <p:oleObj spid="_x0000_s15375" name="Visio" r:id="rId4" imgW="5759280" imgH="1585080" progId="Visio.Drawing.15">
                  <p:embed/>
                </p:oleObj>
              </mc:Choice>
              <mc:Fallback>
                <p:oleObj name="Visio" r:id="rId4" imgW="5759280" imgH="1585080" progId="Visio.Drawing.15">
                  <p:embed/>
                  <p:pic>
                    <p:nvPicPr>
                      <p:cNvPr id="0" name=""/>
                      <p:cNvPicPr/>
                      <p:nvPr/>
                    </p:nvPicPr>
                    <p:blipFill>
                      <a:blip r:embed="rId5"/>
                      <a:stretch>
                        <a:fillRect/>
                      </a:stretch>
                    </p:blipFill>
                    <p:spPr>
                      <a:xfrm>
                        <a:off x="241254" y="2091230"/>
                        <a:ext cx="11950745" cy="3287443"/>
                      </a:xfrm>
                      <a:prstGeom prst="rect">
                        <a:avLst/>
                      </a:prstGeom>
                    </p:spPr>
                  </p:pic>
                </p:oleObj>
              </mc:Fallback>
            </mc:AlternateContent>
          </a:graphicData>
        </a:graphic>
      </p:graphicFrame>
      <p:sp>
        <p:nvSpPr>
          <p:cNvPr id="4" name="Nadpis 3"/>
          <p:cNvSpPr>
            <a:spLocks noGrp="1"/>
          </p:cNvSpPr>
          <p:nvPr>
            <p:ph type="title"/>
          </p:nvPr>
        </p:nvSpPr>
        <p:spPr/>
        <p:txBody>
          <a:bodyPr/>
          <a:lstStyle/>
          <a:p>
            <a:r>
              <a:rPr lang="cs-CZ" dirty="0" smtClean="0"/>
              <a:t>A-SBC, I-SBC</a:t>
            </a:r>
            <a:endParaRPr lang="cs-CZ" dirty="0"/>
          </a:p>
        </p:txBody>
      </p:sp>
    </p:spTree>
    <p:extLst>
      <p:ext uri="{BB962C8B-B14F-4D97-AF65-F5344CB8AC3E}">
        <p14:creationId xmlns:p14="http://schemas.microsoft.com/office/powerpoint/2010/main" val="13860153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IMS</a:t>
            </a:r>
            <a:endParaRPr lang="cs-CZ" dirty="0"/>
          </a:p>
        </p:txBody>
      </p:sp>
    </p:spTree>
    <p:extLst>
      <p:ext uri="{BB962C8B-B14F-4D97-AF65-F5344CB8AC3E}">
        <p14:creationId xmlns:p14="http://schemas.microsoft.com/office/powerpoint/2010/main" val="3354558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IMS</a:t>
            </a:r>
            <a:r>
              <a:rPr lang="en-US" dirty="0" smtClean="0"/>
              <a:t> (Internet Multimedia Subsystem)</a:t>
            </a:r>
            <a:endParaRPr lang="cs-CZ" dirty="0"/>
          </a:p>
        </p:txBody>
      </p:sp>
      <p:sp>
        <p:nvSpPr>
          <p:cNvPr id="3" name="Zástupný symbol pro obsah 2"/>
          <p:cNvSpPr>
            <a:spLocks noGrp="1"/>
          </p:cNvSpPr>
          <p:nvPr>
            <p:ph idx="1"/>
          </p:nvPr>
        </p:nvSpPr>
        <p:spPr/>
        <p:txBody>
          <a:bodyPr/>
          <a:lstStyle/>
          <a:p>
            <a:r>
              <a:rPr lang="en-US" dirty="0" smtClean="0"/>
              <a:t>Provide </a:t>
            </a:r>
            <a:r>
              <a:rPr lang="en-US" dirty="0"/>
              <a:t>application services (e.g. telephone service, </a:t>
            </a:r>
            <a:r>
              <a:rPr lang="en-US" dirty="0" smtClean="0"/>
              <a:t>multimedia </a:t>
            </a:r>
            <a:r>
              <a:rPr lang="en-US" dirty="0"/>
              <a:t>conference, presentation services, push to talk over cellular)</a:t>
            </a:r>
          </a:p>
          <a:p>
            <a:r>
              <a:rPr lang="en-US" dirty="0" smtClean="0"/>
              <a:t>Based on SIP protocol (formal similar to HTTP)</a:t>
            </a:r>
          </a:p>
          <a:p>
            <a:endParaRPr lang="en-US" dirty="0"/>
          </a:p>
          <a:p>
            <a:r>
              <a:rPr lang="en-US" dirty="0" smtClean="0"/>
              <a:t>Application services - analogy with web services on Internet</a:t>
            </a:r>
          </a:p>
          <a:p>
            <a:r>
              <a:rPr lang="en-US" dirty="0"/>
              <a:t>S</a:t>
            </a:r>
            <a:r>
              <a:rPr lang="en-US" dirty="0" smtClean="0"/>
              <a:t>ame </a:t>
            </a:r>
            <a:r>
              <a:rPr lang="en-US" dirty="0"/>
              <a:t>authentication </a:t>
            </a:r>
            <a:r>
              <a:rPr lang="en-US" dirty="0" smtClean="0"/>
              <a:t>method for IMS and for Internet</a:t>
            </a:r>
          </a:p>
          <a:p>
            <a:endParaRPr lang="en-US" dirty="0"/>
          </a:p>
          <a:p>
            <a:r>
              <a:rPr lang="en-US" dirty="0" smtClean="0"/>
              <a:t>Network providers vs. Content providers</a:t>
            </a:r>
          </a:p>
          <a:p>
            <a:endParaRPr lang="en-US" dirty="0" smtClean="0"/>
          </a:p>
        </p:txBody>
      </p:sp>
      <p:sp>
        <p:nvSpPr>
          <p:cNvPr id="5" name="Zástupný symbol pro číslo snímku 4"/>
          <p:cNvSpPr>
            <a:spLocks noGrp="1"/>
          </p:cNvSpPr>
          <p:nvPr>
            <p:ph type="sldNum" sz="quarter" idx="12"/>
          </p:nvPr>
        </p:nvSpPr>
        <p:spPr/>
        <p:txBody>
          <a:bodyPr/>
          <a:lstStyle/>
          <a:p>
            <a:pPr>
              <a:defRPr/>
            </a:pPr>
            <a:fld id="{35733335-E403-4C10-8BFC-9FA3CCE004CA}" type="slidenum">
              <a:rPr lang="en-US" smtClean="0"/>
              <a:pPr>
                <a:defRPr/>
              </a:pPr>
              <a:t>45</a:t>
            </a:fld>
            <a:endParaRPr lang="en-US"/>
          </a:p>
        </p:txBody>
      </p:sp>
    </p:spTree>
    <p:extLst>
      <p:ext uri="{BB962C8B-B14F-4D97-AF65-F5344CB8AC3E}">
        <p14:creationId xmlns:p14="http://schemas.microsoft.com/office/powerpoint/2010/main" val="2997645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IMS</a:t>
            </a:r>
            <a:endParaRPr lang="cs-CZ" dirty="0"/>
          </a:p>
        </p:txBody>
      </p:sp>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46</a:t>
            </a:fld>
            <a:endParaRPr lang="en-US"/>
          </a:p>
        </p:txBody>
      </p:sp>
      <p:graphicFrame>
        <p:nvGraphicFramePr>
          <p:cNvPr id="4" name="Objekt 3"/>
          <p:cNvGraphicFramePr>
            <a:graphicFrameLocks noChangeAspect="1"/>
          </p:cNvGraphicFramePr>
          <p:nvPr>
            <p:extLst/>
          </p:nvPr>
        </p:nvGraphicFramePr>
        <p:xfrm>
          <a:off x="1991545" y="1412777"/>
          <a:ext cx="8423275" cy="4841875"/>
        </p:xfrm>
        <a:graphic>
          <a:graphicData uri="http://schemas.openxmlformats.org/presentationml/2006/ole">
            <mc:AlternateContent xmlns:mc="http://schemas.openxmlformats.org/markup-compatibility/2006">
              <mc:Choice xmlns:v="urn:schemas-microsoft-com:vml" Requires="v">
                <p:oleObj spid="_x0000_s10255" name="Visio" r:id="rId4" imgW="15525885" imgH="8924835" progId="Visio.Drawing.15">
                  <p:embed/>
                </p:oleObj>
              </mc:Choice>
              <mc:Fallback>
                <p:oleObj name="Visio" r:id="rId4" imgW="15525885" imgH="8924835"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45" y="1412777"/>
                        <a:ext cx="842327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691342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nvPr>
        </p:nvGraphicFramePr>
        <p:xfrm>
          <a:off x="505451" y="0"/>
          <a:ext cx="10892352" cy="6511980"/>
        </p:xfrm>
        <a:graphic>
          <a:graphicData uri="http://schemas.openxmlformats.org/presentationml/2006/ole">
            <mc:AlternateContent xmlns:mc="http://schemas.openxmlformats.org/markup-compatibility/2006">
              <mc:Choice xmlns:v="urn:schemas-microsoft-com:vml" Requires="v">
                <p:oleObj spid="_x0000_s18447" name="Visio" r:id="rId4" imgW="11191943" imgH="6686550" progId="Visio.Drawing.15">
                  <p:embed/>
                </p:oleObj>
              </mc:Choice>
              <mc:Fallback>
                <p:oleObj name="Visio" r:id="rId4" imgW="11191943" imgH="668655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51" y="0"/>
                        <a:ext cx="10892352" cy="6511980"/>
                      </a:xfrm>
                      <a:prstGeom prst="rect">
                        <a:avLst/>
                      </a:prstGeom>
                      <a:noFill/>
                    </p:spPr>
                  </p:pic>
                </p:oleObj>
              </mc:Fallback>
            </mc:AlternateContent>
          </a:graphicData>
        </a:graphic>
      </p:graphicFrame>
    </p:spTree>
    <p:extLst>
      <p:ext uri="{BB962C8B-B14F-4D97-AF65-F5344CB8AC3E}">
        <p14:creationId xmlns:p14="http://schemas.microsoft.com/office/powerpoint/2010/main" val="10665297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pPr>
              <a:defRPr/>
            </a:pPr>
            <a:r>
              <a:rPr lang="en-US" smtClean="0"/>
              <a:t>L. Dostálek / PUBLIC</a:t>
            </a:r>
            <a:endParaRPr lang="en-US" dirty="0"/>
          </a:p>
        </p:txBody>
      </p:sp>
      <p:sp>
        <p:nvSpPr>
          <p:cNvPr id="2" name="Nadpis 1"/>
          <p:cNvSpPr>
            <a:spLocks noGrp="1"/>
          </p:cNvSpPr>
          <p:nvPr>
            <p:ph type="title" idx="4294967295"/>
          </p:nvPr>
        </p:nvSpPr>
        <p:spPr>
          <a:xfrm>
            <a:off x="382073" y="-231573"/>
            <a:ext cx="10058400" cy="1449387"/>
          </a:xfrm>
        </p:spPr>
        <p:txBody>
          <a:bodyPr/>
          <a:lstStyle/>
          <a:p>
            <a:r>
              <a:rPr lang="en-US" dirty="0" smtClean="0"/>
              <a:t>SIP initial setup</a:t>
            </a:r>
            <a:endParaRPr lang="cs-CZ" dirty="0"/>
          </a:p>
        </p:txBody>
      </p:sp>
      <p:sp>
        <p:nvSpPr>
          <p:cNvPr id="7" name="Rectangle 2"/>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6" name="Objekt 5"/>
          <p:cNvGraphicFramePr>
            <a:graphicFrameLocks noChangeAspect="1"/>
          </p:cNvGraphicFramePr>
          <p:nvPr>
            <p:extLst/>
          </p:nvPr>
        </p:nvGraphicFramePr>
        <p:xfrm>
          <a:off x="4267714" y="5667450"/>
          <a:ext cx="2520280" cy="792088"/>
        </p:xfrm>
        <a:graphic>
          <a:graphicData uri="http://schemas.openxmlformats.org/presentationml/2006/ole">
            <mc:AlternateContent xmlns:mc="http://schemas.openxmlformats.org/markup-compatibility/2006">
              <mc:Choice xmlns:v="urn:schemas-microsoft-com:vml" Requires="v">
                <p:oleObj spid="_x0000_s16412" name="Visio" r:id="rId3" imgW="5500991" imgH="1369983" progId="Visio.Drawing.11">
                  <p:embed/>
                </p:oleObj>
              </mc:Choice>
              <mc:Fallback>
                <p:oleObj name="Visio" r:id="rId3" imgW="5500991" imgH="1369983" progId="Visio.Drawing.11">
                  <p:embed/>
                  <p:pic>
                    <p:nvPicPr>
                      <p:cNvPr id="0" name=""/>
                      <p:cNvPicPr/>
                      <p:nvPr/>
                    </p:nvPicPr>
                    <p:blipFill>
                      <a:blip r:embed="rId4"/>
                      <a:stretch>
                        <a:fillRect/>
                      </a:stretch>
                    </p:blipFill>
                    <p:spPr>
                      <a:xfrm>
                        <a:off x="4267714" y="5667450"/>
                        <a:ext cx="2520280" cy="792088"/>
                      </a:xfrm>
                      <a:prstGeom prst="rect">
                        <a:avLst/>
                      </a:prstGeom>
                    </p:spPr>
                  </p:pic>
                </p:oleObj>
              </mc:Fallback>
            </mc:AlternateContent>
          </a:graphicData>
        </a:graphic>
      </p:graphicFrame>
      <p:graphicFrame>
        <p:nvGraphicFramePr>
          <p:cNvPr id="9" name="Objekt 8"/>
          <p:cNvGraphicFramePr>
            <a:graphicFrameLocks noChangeAspect="1"/>
          </p:cNvGraphicFramePr>
          <p:nvPr>
            <p:extLst/>
          </p:nvPr>
        </p:nvGraphicFramePr>
        <p:xfrm>
          <a:off x="3271818" y="1821656"/>
          <a:ext cx="7562850" cy="3798887"/>
        </p:xfrm>
        <a:graphic>
          <a:graphicData uri="http://schemas.openxmlformats.org/presentationml/2006/ole">
            <mc:AlternateContent xmlns:mc="http://schemas.openxmlformats.org/markup-compatibility/2006">
              <mc:Choice xmlns:v="urn:schemas-microsoft-com:vml" Requires="v">
                <p:oleObj spid="_x0000_s16413" name="Visio" r:id="rId5" imgW="7582170" imgH="3837137" progId="Visio.Drawing.11">
                  <p:embed/>
                </p:oleObj>
              </mc:Choice>
              <mc:Fallback>
                <p:oleObj name="Visio" r:id="rId5" imgW="7582170" imgH="3837137" progId="Visio.Drawing.11">
                  <p:embed/>
                  <p:pic>
                    <p:nvPicPr>
                      <p:cNvPr id="0" name=""/>
                      <p:cNvPicPr/>
                      <p:nvPr/>
                    </p:nvPicPr>
                    <p:blipFill>
                      <a:blip r:embed="rId6"/>
                      <a:stretch>
                        <a:fillRect/>
                      </a:stretch>
                    </p:blipFill>
                    <p:spPr>
                      <a:xfrm>
                        <a:off x="3271818" y="1821656"/>
                        <a:ext cx="7562850" cy="3798887"/>
                      </a:xfrm>
                      <a:prstGeom prst="rect">
                        <a:avLst/>
                      </a:prstGeom>
                    </p:spPr>
                  </p:pic>
                </p:oleObj>
              </mc:Fallback>
            </mc:AlternateContent>
          </a:graphicData>
        </a:graphic>
      </p:graphicFrame>
    </p:spTree>
    <p:extLst>
      <p:ext uri="{BB962C8B-B14F-4D97-AF65-F5344CB8AC3E}">
        <p14:creationId xmlns:p14="http://schemas.microsoft.com/office/powerpoint/2010/main" val="110890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6806" y="-369484"/>
            <a:ext cx="10058400" cy="1449387"/>
          </a:xfrm>
        </p:spPr>
        <p:txBody>
          <a:bodyPr/>
          <a:lstStyle/>
          <a:p>
            <a:r>
              <a:rPr lang="en-US" dirty="0" smtClean="0"/>
              <a:t>SIP initial setup</a:t>
            </a:r>
            <a:r>
              <a:rPr lang="cs-CZ" dirty="0" smtClean="0"/>
              <a:t> - Roaming</a:t>
            </a:r>
            <a:endParaRPr lang="cs-CZ" dirty="0"/>
          </a:p>
        </p:txBody>
      </p:sp>
      <p:sp>
        <p:nvSpPr>
          <p:cNvPr id="7" name="Rectangle 2"/>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4" name="Zástupný symbol pro číslo snímku 3"/>
          <p:cNvSpPr>
            <a:spLocks noGrp="1"/>
          </p:cNvSpPr>
          <p:nvPr>
            <p:ph type="sldNum" sz="quarter" idx="12"/>
          </p:nvPr>
        </p:nvSpPr>
        <p:spPr/>
        <p:txBody>
          <a:bodyPr/>
          <a:lstStyle/>
          <a:p>
            <a:pPr>
              <a:defRPr/>
            </a:pPr>
            <a:fld id="{2E439E59-61C9-492C-81CC-905BA04B5604}" type="slidenum">
              <a:rPr lang="en-US" smtClean="0"/>
              <a:pPr>
                <a:defRPr/>
              </a:pPr>
              <a:t>49</a:t>
            </a:fld>
            <a:endParaRPr lang="en-US"/>
          </a:p>
        </p:txBody>
      </p:sp>
      <p:graphicFrame>
        <p:nvGraphicFramePr>
          <p:cNvPr id="3" name="Objekt 2"/>
          <p:cNvGraphicFramePr>
            <a:graphicFrameLocks noChangeAspect="1"/>
          </p:cNvGraphicFramePr>
          <p:nvPr>
            <p:extLst/>
          </p:nvPr>
        </p:nvGraphicFramePr>
        <p:xfrm>
          <a:off x="2508568" y="1918538"/>
          <a:ext cx="8805862" cy="4019773"/>
        </p:xfrm>
        <a:graphic>
          <a:graphicData uri="http://schemas.openxmlformats.org/presentationml/2006/ole">
            <mc:AlternateContent xmlns:mc="http://schemas.openxmlformats.org/markup-compatibility/2006">
              <mc:Choice xmlns:v="urn:schemas-microsoft-com:vml" Requires="v">
                <p:oleObj spid="_x0000_s17424" name="Visio" r:id="rId3" imgW="8824338" imgH="3594789" progId="Visio.Drawing.11">
                  <p:embed/>
                </p:oleObj>
              </mc:Choice>
              <mc:Fallback>
                <p:oleObj name="Visio" r:id="rId3" imgW="8824338" imgH="3594789" progId="Visio.Drawing.11">
                  <p:embed/>
                  <p:pic>
                    <p:nvPicPr>
                      <p:cNvPr id="0" name=""/>
                      <p:cNvPicPr/>
                      <p:nvPr/>
                    </p:nvPicPr>
                    <p:blipFill>
                      <a:blip r:embed="rId4"/>
                      <a:stretch>
                        <a:fillRect/>
                      </a:stretch>
                    </p:blipFill>
                    <p:spPr>
                      <a:xfrm>
                        <a:off x="2508568" y="1918538"/>
                        <a:ext cx="8805862" cy="4019773"/>
                      </a:xfrm>
                      <a:prstGeom prst="rect">
                        <a:avLst/>
                      </a:prstGeom>
                    </p:spPr>
                  </p:pic>
                </p:oleObj>
              </mc:Fallback>
            </mc:AlternateContent>
          </a:graphicData>
        </a:graphic>
      </p:graphicFrame>
    </p:spTree>
    <p:extLst>
      <p:ext uri="{BB962C8B-B14F-4D97-AF65-F5344CB8AC3E}">
        <p14:creationId xmlns:p14="http://schemas.microsoft.com/office/powerpoint/2010/main" val="1843135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pPr eaLnBrk="1" hangingPunct="1">
              <a:defRPr/>
            </a:pPr>
            <a:r>
              <a:rPr lang="cs-CZ" dirty="0" err="1" smtClean="0"/>
              <a:t>Location</a:t>
            </a:r>
            <a:r>
              <a:rPr lang="cs-CZ" dirty="0" smtClean="0"/>
              <a:t> Update</a:t>
            </a:r>
            <a:endParaRPr lang="cs-CZ" dirty="0"/>
          </a:p>
        </p:txBody>
      </p:sp>
      <p:graphicFrame>
        <p:nvGraphicFramePr>
          <p:cNvPr id="4" name="Objekt 3"/>
          <p:cNvGraphicFramePr>
            <a:graphicFrameLocks noChangeAspect="1"/>
          </p:cNvGraphicFramePr>
          <p:nvPr>
            <p:extLst/>
          </p:nvPr>
        </p:nvGraphicFramePr>
        <p:xfrm>
          <a:off x="3805417" y="3608387"/>
          <a:ext cx="4549775" cy="2687638"/>
        </p:xfrm>
        <a:graphic>
          <a:graphicData uri="http://schemas.openxmlformats.org/presentationml/2006/ole">
            <mc:AlternateContent xmlns:mc="http://schemas.openxmlformats.org/markup-compatibility/2006">
              <mc:Choice xmlns:v="urn:schemas-microsoft-com:vml" Requires="v">
                <p:oleObj spid="_x0000_s1046" name="Visio" r:id="rId3" imgW="4549302" imgH="2687398" progId="Visio.Drawing.11">
                  <p:embed/>
                </p:oleObj>
              </mc:Choice>
              <mc:Fallback>
                <p:oleObj name="Visio" r:id="rId3" imgW="4549302" imgH="268739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417" y="3608387"/>
                        <a:ext cx="454977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Zástupný symbol pro číslo snímku 8"/>
          <p:cNvSpPr>
            <a:spLocks noGrp="1"/>
          </p:cNvSpPr>
          <p:nvPr>
            <p:ph type="sldNum" sz="quarter" idx="12"/>
          </p:nvPr>
        </p:nvSpPr>
        <p:spPr/>
        <p:txBody>
          <a:bodyPr/>
          <a:lstStyle/>
          <a:p>
            <a:pPr>
              <a:defRPr/>
            </a:pPr>
            <a:fld id="{22C1A872-C363-4F38-8DAE-F1297CE45C69}" type="slidenum">
              <a:rPr lang="cs-CZ" altLang="cs-CZ" smtClean="0"/>
              <a:pPr>
                <a:defRPr/>
              </a:pPr>
              <a:t>5</a:t>
            </a:fld>
            <a:r>
              <a:rPr lang="cs-CZ" altLang="cs-CZ" smtClean="0"/>
              <a:t>/45</a:t>
            </a:r>
            <a:endParaRPr lang="cs-CZ" altLang="cs-CZ" dirty="0"/>
          </a:p>
        </p:txBody>
      </p:sp>
      <p:pic>
        <p:nvPicPr>
          <p:cNvPr id="5" name="Obrázek 4"/>
          <p:cNvPicPr>
            <a:picLocks noChangeAspect="1"/>
          </p:cNvPicPr>
          <p:nvPr/>
        </p:nvPicPr>
        <p:blipFill>
          <a:blip r:embed="rId5"/>
          <a:stretch>
            <a:fillRect/>
          </a:stretch>
        </p:blipFill>
        <p:spPr>
          <a:xfrm>
            <a:off x="2095643" y="1903907"/>
            <a:ext cx="3984661" cy="1704480"/>
          </a:xfrm>
          <a:prstGeom prst="rect">
            <a:avLst/>
          </a:prstGeom>
        </p:spPr>
      </p:pic>
      <p:pic>
        <p:nvPicPr>
          <p:cNvPr id="10" name="Obrázek 9"/>
          <p:cNvPicPr>
            <a:picLocks noChangeAspect="1"/>
          </p:cNvPicPr>
          <p:nvPr/>
        </p:nvPicPr>
        <p:blipFill>
          <a:blip r:embed="rId5"/>
          <a:stretch>
            <a:fillRect/>
          </a:stretch>
        </p:blipFill>
        <p:spPr>
          <a:xfrm>
            <a:off x="5607247" y="1817935"/>
            <a:ext cx="3984661" cy="1704480"/>
          </a:xfrm>
          <a:prstGeom prst="rect">
            <a:avLst/>
          </a:prstGeom>
        </p:spPr>
      </p:pic>
    </p:spTree>
    <p:extLst>
      <p:ext uri="{BB962C8B-B14F-4D97-AF65-F5344CB8AC3E}">
        <p14:creationId xmlns:p14="http://schemas.microsoft.com/office/powerpoint/2010/main" val="264638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smtClean="0"/>
              <a:t>VoLTE</a:t>
            </a:r>
            <a:r>
              <a:rPr lang="cs-CZ" dirty="0" smtClean="0"/>
              <a:t> roaming</a:t>
            </a:r>
            <a:endParaRPr lang="cs-CZ" dirty="0"/>
          </a:p>
        </p:txBody>
      </p:sp>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50</a:t>
            </a:fld>
            <a:endParaRPr lang="en-US"/>
          </a:p>
        </p:txBody>
      </p:sp>
      <p:graphicFrame>
        <p:nvGraphicFramePr>
          <p:cNvPr id="4" name="Objekt 3"/>
          <p:cNvGraphicFramePr>
            <a:graphicFrameLocks noChangeAspect="1"/>
          </p:cNvGraphicFramePr>
          <p:nvPr>
            <p:extLst/>
          </p:nvPr>
        </p:nvGraphicFramePr>
        <p:xfrm>
          <a:off x="3268418" y="1835370"/>
          <a:ext cx="5760640" cy="4886106"/>
        </p:xfrm>
        <a:graphic>
          <a:graphicData uri="http://schemas.openxmlformats.org/presentationml/2006/ole">
            <mc:AlternateContent xmlns:mc="http://schemas.openxmlformats.org/markup-compatibility/2006">
              <mc:Choice xmlns:v="urn:schemas-microsoft-com:vml" Requires="v">
                <p:oleObj spid="_x0000_s22543" name="Visio" r:id="rId4" imgW="5457757" imgH="4629150" progId="Visio.Drawing.15">
                  <p:embed/>
                </p:oleObj>
              </mc:Choice>
              <mc:Fallback>
                <p:oleObj name="Visio" r:id="rId4" imgW="5457757" imgH="462915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418" y="1835370"/>
                        <a:ext cx="5760640" cy="4886106"/>
                      </a:xfrm>
                      <a:prstGeom prst="rect">
                        <a:avLst/>
                      </a:prstGeom>
                      <a:noFill/>
                    </p:spPr>
                  </p:pic>
                </p:oleObj>
              </mc:Fallback>
            </mc:AlternateContent>
          </a:graphicData>
        </a:graphic>
      </p:graphicFrame>
    </p:spTree>
    <p:extLst>
      <p:ext uri="{BB962C8B-B14F-4D97-AF65-F5344CB8AC3E}">
        <p14:creationId xmlns:p14="http://schemas.microsoft.com/office/powerpoint/2010/main" val="1248546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SIP registrace </a:t>
            </a:r>
            <a:endParaRPr lang="cs-CZ" dirty="0"/>
          </a:p>
        </p:txBody>
      </p:sp>
      <p:graphicFrame>
        <p:nvGraphicFramePr>
          <p:cNvPr id="4" name="Objekt 3"/>
          <p:cNvGraphicFramePr>
            <a:graphicFrameLocks noChangeAspect="1"/>
          </p:cNvGraphicFramePr>
          <p:nvPr/>
        </p:nvGraphicFramePr>
        <p:xfrm>
          <a:off x="3242485" y="2167244"/>
          <a:ext cx="4875147" cy="4174398"/>
        </p:xfrm>
        <a:graphic>
          <a:graphicData uri="http://schemas.openxmlformats.org/presentationml/2006/ole">
            <mc:AlternateContent xmlns:mc="http://schemas.openxmlformats.org/markup-compatibility/2006">
              <mc:Choice xmlns:v="urn:schemas-microsoft-com:vml" Requires="v">
                <p:oleObj spid="_x0000_s47116" name="Visio" r:id="rId4" imgW="3247957" imgH="2781210" progId="Visio.Drawing.15">
                  <p:embed/>
                </p:oleObj>
              </mc:Choice>
              <mc:Fallback>
                <p:oleObj name="Visio" r:id="rId4" imgW="3247957" imgH="278121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2485" y="2167244"/>
                        <a:ext cx="4875147" cy="4174398"/>
                      </a:xfrm>
                      <a:prstGeom prst="rect">
                        <a:avLst/>
                      </a:prstGeom>
                      <a:noFill/>
                    </p:spPr>
                  </p:pic>
                </p:oleObj>
              </mc:Fallback>
            </mc:AlternateContent>
          </a:graphicData>
        </a:graphic>
      </p:graphicFrame>
    </p:spTree>
    <p:extLst>
      <p:ext uri="{BB962C8B-B14F-4D97-AF65-F5344CB8AC3E}">
        <p14:creationId xmlns:p14="http://schemas.microsoft.com/office/powerpoint/2010/main" val="11615043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693704985"/>
              </p:ext>
            </p:extLst>
          </p:nvPr>
        </p:nvGraphicFramePr>
        <p:xfrm>
          <a:off x="1970062" y="545591"/>
          <a:ext cx="7338830" cy="6455831"/>
        </p:xfrm>
        <a:graphic>
          <a:graphicData uri="http://schemas.openxmlformats.org/presentationml/2006/ole">
            <mc:AlternateContent xmlns:mc="http://schemas.openxmlformats.org/markup-compatibility/2006">
              <mc:Choice xmlns:v="urn:schemas-microsoft-com:vml" Requires="v">
                <p:oleObj spid="_x0000_s33805" name="Visio" r:id="rId4" imgW="9334500" imgH="8210460" progId="Visio.Drawing.15">
                  <p:embed/>
                </p:oleObj>
              </mc:Choice>
              <mc:Fallback>
                <p:oleObj name="Visio" r:id="rId4" imgW="9334500" imgH="821046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0062" y="545591"/>
                        <a:ext cx="7338830" cy="6455831"/>
                      </a:xfrm>
                      <a:prstGeom prst="rect">
                        <a:avLst/>
                      </a:prstGeom>
                      <a:noFill/>
                    </p:spPr>
                  </p:pic>
                </p:oleObj>
              </mc:Fallback>
            </mc:AlternateContent>
          </a:graphicData>
        </a:graphic>
      </p:graphicFrame>
    </p:spTree>
    <p:extLst>
      <p:ext uri="{BB962C8B-B14F-4D97-AF65-F5344CB8AC3E}">
        <p14:creationId xmlns:p14="http://schemas.microsoft.com/office/powerpoint/2010/main" val="16509291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544026708"/>
              </p:ext>
            </p:extLst>
          </p:nvPr>
        </p:nvGraphicFramePr>
        <p:xfrm>
          <a:off x="3559019" y="196850"/>
          <a:ext cx="4759325" cy="6661150"/>
        </p:xfrm>
        <a:graphic>
          <a:graphicData uri="http://schemas.openxmlformats.org/presentationml/2006/ole">
            <mc:AlternateContent xmlns:mc="http://schemas.openxmlformats.org/markup-compatibility/2006">
              <mc:Choice xmlns:v="urn:schemas-microsoft-com:vml" Requires="v">
                <p:oleObj spid="_x0000_s34829" name="Visio" r:id="rId4" imgW="7220085" imgH="10106115" progId="Visio.Drawing.15">
                  <p:embed/>
                </p:oleObj>
              </mc:Choice>
              <mc:Fallback>
                <p:oleObj name="Visio" r:id="rId4" imgW="7220085" imgH="1010611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9019" y="196850"/>
                        <a:ext cx="4759325" cy="666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088652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Telefonní číslo je minulostí</a:t>
            </a:r>
            <a:endParaRPr lang="cs-CZ" dirty="0"/>
          </a:p>
        </p:txBody>
      </p:sp>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54</a:t>
            </a:fld>
            <a:endParaRPr lang="en-US"/>
          </a:p>
        </p:txBody>
      </p:sp>
      <p:pic>
        <p:nvPicPr>
          <p:cNvPr id="4" name="obrázek 11626"/>
          <p:cNvPicPr/>
          <p:nvPr/>
        </p:nvPicPr>
        <p:blipFill>
          <a:blip r:embed="rId2">
            <a:extLst>
              <a:ext uri="{28A0092B-C50C-407E-A947-70E740481C1C}">
                <a14:useLocalDpi xmlns:a14="http://schemas.microsoft.com/office/drawing/2010/main" val="0"/>
              </a:ext>
            </a:extLst>
          </a:blip>
          <a:srcRect/>
          <a:stretch>
            <a:fillRect/>
          </a:stretch>
        </p:blipFill>
        <p:spPr bwMode="auto">
          <a:xfrm>
            <a:off x="2639616" y="1590870"/>
            <a:ext cx="7128792" cy="4752528"/>
          </a:xfrm>
          <a:prstGeom prst="rect">
            <a:avLst/>
          </a:prstGeom>
          <a:noFill/>
        </p:spPr>
      </p:pic>
    </p:spTree>
    <p:extLst>
      <p:ext uri="{BB962C8B-B14F-4D97-AF65-F5344CB8AC3E}">
        <p14:creationId xmlns:p14="http://schemas.microsoft.com/office/powerpoint/2010/main" val="505722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1">
                    <a:lumMod val="75000"/>
                    <a:lumOff val="25000"/>
                  </a:schemeClr>
                </a:solidFill>
              </a:rPr>
              <a:t>Privátní a veřejná identita</a:t>
            </a:r>
            <a:endParaRPr lang="cs-CZ" dirty="0">
              <a:solidFill>
                <a:schemeClr val="tx1">
                  <a:lumMod val="75000"/>
                  <a:lumOff val="25000"/>
                </a:schemeClr>
              </a:solidFill>
            </a:endParaRPr>
          </a:p>
        </p:txBody>
      </p:sp>
      <p:pic>
        <p:nvPicPr>
          <p:cNvPr id="3" name="Obrázek 2"/>
          <p:cNvPicPr>
            <a:picLocks noChangeAspect="1"/>
          </p:cNvPicPr>
          <p:nvPr/>
        </p:nvPicPr>
        <p:blipFill>
          <a:blip r:embed="rId2"/>
          <a:stretch>
            <a:fillRect/>
          </a:stretch>
        </p:blipFill>
        <p:spPr>
          <a:xfrm>
            <a:off x="632132" y="2111484"/>
            <a:ext cx="3642031" cy="3637921"/>
          </a:xfrm>
          <a:prstGeom prst="rect">
            <a:avLst/>
          </a:prstGeom>
          <a:effectLst>
            <a:glow rad="228600">
              <a:schemeClr val="accent1">
                <a:satMod val="175000"/>
                <a:alpha val="40000"/>
              </a:schemeClr>
            </a:glow>
          </a:effectLst>
        </p:spPr>
      </p:pic>
      <p:sp>
        <p:nvSpPr>
          <p:cNvPr id="4" name="Obdélník 3"/>
          <p:cNvSpPr/>
          <p:nvPr/>
        </p:nvSpPr>
        <p:spPr>
          <a:xfrm>
            <a:off x="8874125" y="2384425"/>
            <a:ext cx="493713" cy="220663"/>
          </a:xfrm>
          <a:prstGeom prst="rect">
            <a:avLst/>
          </a:prstGeom>
          <a:solidFill>
            <a:srgbClr val="FFC000"/>
          </a:solidFill>
          <a:ln>
            <a:solidFill>
              <a:srgbClr val="5A5A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MCC</a:t>
            </a:r>
            <a:endParaRPr lang="cs-CZ" sz="1200" dirty="0">
              <a:solidFill>
                <a:schemeClr val="tx1"/>
              </a:solidFill>
            </a:endParaRPr>
          </a:p>
        </p:txBody>
      </p:sp>
      <p:sp>
        <p:nvSpPr>
          <p:cNvPr id="5" name="Obdélník 4"/>
          <p:cNvSpPr/>
          <p:nvPr/>
        </p:nvSpPr>
        <p:spPr>
          <a:xfrm>
            <a:off x="9367838" y="2384425"/>
            <a:ext cx="517525" cy="220663"/>
          </a:xfrm>
          <a:prstGeom prst="rect">
            <a:avLst/>
          </a:prstGeom>
          <a:solidFill>
            <a:srgbClr val="FFC000"/>
          </a:solidFill>
          <a:ln>
            <a:solidFill>
              <a:srgbClr val="5A5A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MNC</a:t>
            </a:r>
            <a:endParaRPr lang="cs-CZ" sz="1200" dirty="0">
              <a:solidFill>
                <a:schemeClr val="tx1"/>
              </a:solidFill>
            </a:endParaRPr>
          </a:p>
        </p:txBody>
      </p:sp>
      <p:sp>
        <p:nvSpPr>
          <p:cNvPr id="6" name="Obdélník 5"/>
          <p:cNvSpPr/>
          <p:nvPr/>
        </p:nvSpPr>
        <p:spPr>
          <a:xfrm>
            <a:off x="9885363" y="2384425"/>
            <a:ext cx="1674812" cy="220663"/>
          </a:xfrm>
          <a:prstGeom prst="rect">
            <a:avLst/>
          </a:prstGeom>
          <a:solidFill>
            <a:srgbClr val="FFC000"/>
          </a:solidFill>
          <a:ln>
            <a:solidFill>
              <a:srgbClr val="5A5A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MSIN</a:t>
            </a:r>
            <a:endParaRPr lang="cs-CZ" sz="1200" dirty="0">
              <a:solidFill>
                <a:schemeClr val="tx1"/>
              </a:solidFill>
            </a:endParaRPr>
          </a:p>
        </p:txBody>
      </p:sp>
      <p:cxnSp>
        <p:nvCxnSpPr>
          <p:cNvPr id="9" name="Přímá spojnice se šipkou 8"/>
          <p:cNvCxnSpPr/>
          <p:nvPr/>
        </p:nvCxnSpPr>
        <p:spPr>
          <a:xfrm flipV="1">
            <a:off x="8874125" y="2276475"/>
            <a:ext cx="2686050" cy="9525"/>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a:spLocks noChangeArrowheads="1"/>
          </p:cNvSpPr>
          <p:nvPr/>
        </p:nvSpPr>
        <p:spPr bwMode="auto">
          <a:xfrm>
            <a:off x="8874125" y="1736725"/>
            <a:ext cx="278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cs-CZ" sz="1200" b="1"/>
              <a:t>IMSI</a:t>
            </a:r>
            <a:endParaRPr lang="cs-CZ" altLang="cs-CZ" sz="1200" b="1"/>
          </a:p>
          <a:p>
            <a:pPr algn="ctr" eaLnBrk="1" hangingPunct="1"/>
            <a:r>
              <a:rPr lang="en-US" altLang="cs-CZ" sz="1200"/>
              <a:t>(International Mobile Subscriber Identity)</a:t>
            </a:r>
            <a:endParaRPr lang="cs-CZ" altLang="cs-CZ" sz="1200"/>
          </a:p>
        </p:txBody>
      </p:sp>
      <p:sp>
        <p:nvSpPr>
          <p:cNvPr id="18" name="TextovéPole 17"/>
          <p:cNvSpPr txBox="1">
            <a:spLocks noChangeArrowheads="1"/>
          </p:cNvSpPr>
          <p:nvPr/>
        </p:nvSpPr>
        <p:spPr bwMode="auto">
          <a:xfrm>
            <a:off x="4895850" y="2111375"/>
            <a:ext cx="3895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b="1">
                <a:solidFill>
                  <a:srgbClr val="4C44F2"/>
                </a:solidFill>
              </a:rPr>
              <a:t>Privátní identita</a:t>
            </a:r>
            <a:r>
              <a:rPr lang="en-US" altLang="cs-CZ" b="1">
                <a:solidFill>
                  <a:srgbClr val="4C44F2"/>
                </a:solidFill>
              </a:rPr>
              <a:t>:</a:t>
            </a:r>
            <a:endParaRPr lang="cs-CZ" altLang="cs-CZ" b="1">
              <a:solidFill>
                <a:srgbClr val="4C44F2"/>
              </a:solidFill>
            </a:endParaRPr>
          </a:p>
          <a:p>
            <a:pPr eaLnBrk="1" hangingPunct="1"/>
            <a:r>
              <a:rPr lang="en-US" altLang="cs-CZ" sz="1400">
                <a:solidFill>
                  <a:srgbClr val="4C44F2"/>
                </a:solidFill>
              </a:rPr>
              <a:t>&lt;</a:t>
            </a:r>
            <a:r>
              <a:rPr lang="cs-CZ" altLang="cs-CZ" sz="1400">
                <a:solidFill>
                  <a:srgbClr val="4C44F2"/>
                </a:solidFill>
              </a:rPr>
              <a:t>imsi</a:t>
            </a:r>
            <a:r>
              <a:rPr lang="en-US" altLang="cs-CZ" sz="1400">
                <a:solidFill>
                  <a:srgbClr val="4C44F2"/>
                </a:solidFill>
              </a:rPr>
              <a:t>&gt;@&lt;mcc&gt;.&lt;mnc&gt;.IMSI.3gppnetwork.org</a:t>
            </a:r>
          </a:p>
          <a:p>
            <a:pPr eaLnBrk="1" hangingPunct="1"/>
            <a:endParaRPr lang="en-US" altLang="cs-CZ" sz="1400">
              <a:solidFill>
                <a:srgbClr val="4C44F2"/>
              </a:solidFill>
            </a:endParaRPr>
          </a:p>
          <a:p>
            <a:pPr eaLnBrk="1" hangingPunct="1"/>
            <a:endParaRPr lang="en-US" altLang="cs-CZ" sz="1400">
              <a:solidFill>
                <a:srgbClr val="4C44F2"/>
              </a:solidFill>
            </a:endParaRPr>
          </a:p>
          <a:p>
            <a:pPr eaLnBrk="1" hangingPunct="1"/>
            <a:r>
              <a:rPr lang="en-US" altLang="cs-CZ" sz="1400">
                <a:solidFill>
                  <a:srgbClr val="4C44F2"/>
                </a:solidFill>
              </a:rPr>
              <a:t>P</a:t>
            </a:r>
            <a:r>
              <a:rPr lang="cs-CZ" altLang="cs-CZ" sz="1400">
                <a:solidFill>
                  <a:srgbClr val="4C44F2"/>
                </a:solidFill>
              </a:rPr>
              <a:t>říklad pro</a:t>
            </a:r>
            <a:r>
              <a:rPr lang="en-US" altLang="cs-CZ" sz="1400">
                <a:solidFill>
                  <a:srgbClr val="4C44F2"/>
                </a:solidFill>
              </a:rPr>
              <a:t> MSIN=0123456789:</a:t>
            </a:r>
            <a:r>
              <a:rPr lang="cs-CZ" altLang="cs-CZ" sz="1400">
                <a:solidFill>
                  <a:srgbClr val="4C44F2"/>
                </a:solidFill>
              </a:rPr>
              <a:t>  230010123456789</a:t>
            </a:r>
            <a:r>
              <a:rPr lang="en-US" altLang="cs-CZ" sz="1400">
                <a:solidFill>
                  <a:srgbClr val="4C44F2"/>
                </a:solidFill>
              </a:rPr>
              <a:t>@230.01.IMSI.3gppnetwork.org </a:t>
            </a:r>
            <a:endParaRPr lang="cs-CZ" altLang="cs-CZ" sz="1400">
              <a:solidFill>
                <a:srgbClr val="4C44F2"/>
              </a:solidFill>
            </a:endParaRPr>
          </a:p>
        </p:txBody>
      </p:sp>
      <p:sp>
        <p:nvSpPr>
          <p:cNvPr id="19" name="TextovéPole 18"/>
          <p:cNvSpPr txBox="1"/>
          <p:nvPr/>
        </p:nvSpPr>
        <p:spPr>
          <a:xfrm>
            <a:off x="9296400" y="2638425"/>
            <a:ext cx="2444750" cy="1600200"/>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US" sz="1000" b="1" dirty="0">
                <a:latin typeface="+mn-lt"/>
              </a:rPr>
              <a:t>MMC</a:t>
            </a:r>
            <a:r>
              <a:rPr lang="en-US" sz="1000" dirty="0">
                <a:latin typeface="+mn-lt"/>
              </a:rPr>
              <a:t> (Mobile Country Code)</a:t>
            </a:r>
          </a:p>
          <a:p>
            <a:pPr marL="742950" lvl="1" indent="-285750" eaLnBrk="1" fontAlgn="auto" hangingPunct="1">
              <a:spcBef>
                <a:spcPts val="0"/>
              </a:spcBef>
              <a:spcAft>
                <a:spcPts val="0"/>
              </a:spcAft>
              <a:buFont typeface="Arial" panose="020B0604020202020204" pitchFamily="34" charset="0"/>
              <a:buChar char="•"/>
              <a:defRPr/>
            </a:pPr>
            <a:r>
              <a:rPr lang="cs-CZ" sz="1000" dirty="0">
                <a:latin typeface="+mn-lt"/>
              </a:rPr>
              <a:t>Č</a:t>
            </a:r>
            <a:r>
              <a:rPr lang="en-US" sz="1000" dirty="0">
                <a:latin typeface="+mn-lt"/>
              </a:rPr>
              <a:t>R: MCC=230</a:t>
            </a:r>
          </a:p>
          <a:p>
            <a:pPr marL="285750" indent="-285750" eaLnBrk="1" fontAlgn="auto" hangingPunct="1">
              <a:spcBef>
                <a:spcPts val="0"/>
              </a:spcBef>
              <a:spcAft>
                <a:spcPts val="0"/>
              </a:spcAft>
              <a:buFont typeface="Arial" panose="020B0604020202020204" pitchFamily="34" charset="0"/>
              <a:buChar char="•"/>
              <a:defRPr/>
            </a:pPr>
            <a:r>
              <a:rPr lang="en-US" sz="1000" b="1" dirty="0">
                <a:latin typeface="+mn-lt"/>
              </a:rPr>
              <a:t>MNC</a:t>
            </a:r>
            <a:r>
              <a:rPr lang="en-US" sz="1000" dirty="0">
                <a:latin typeface="+mn-lt"/>
              </a:rPr>
              <a:t> (Mobile Network Code)</a:t>
            </a:r>
          </a:p>
          <a:p>
            <a:pPr marL="742950" lvl="1" indent="-285750" eaLnBrk="1" fontAlgn="auto" hangingPunct="1">
              <a:spcBef>
                <a:spcPts val="0"/>
              </a:spcBef>
              <a:spcAft>
                <a:spcPts val="0"/>
              </a:spcAft>
              <a:buFont typeface="Arial" panose="020B0604020202020204" pitchFamily="34" charset="0"/>
              <a:buChar char="•"/>
              <a:defRPr/>
            </a:pPr>
            <a:r>
              <a:rPr lang="en-US" sz="1000" dirty="0">
                <a:latin typeface="+mn-lt"/>
              </a:rPr>
              <a:t>MNC=01 (T-Mobile)</a:t>
            </a:r>
          </a:p>
          <a:p>
            <a:pPr marL="742950" lvl="1" indent="-285750" eaLnBrk="1" fontAlgn="auto" hangingPunct="1">
              <a:spcBef>
                <a:spcPts val="0"/>
              </a:spcBef>
              <a:spcAft>
                <a:spcPts val="0"/>
              </a:spcAft>
              <a:buFont typeface="Arial" panose="020B0604020202020204" pitchFamily="34" charset="0"/>
              <a:buChar char="•"/>
              <a:defRPr/>
            </a:pPr>
            <a:r>
              <a:rPr lang="en-US" sz="1000" dirty="0">
                <a:latin typeface="+mn-lt"/>
              </a:rPr>
              <a:t>MNC=02  (O2)</a:t>
            </a:r>
          </a:p>
          <a:p>
            <a:pPr marL="742950" lvl="1" indent="-285750" eaLnBrk="1" fontAlgn="auto" hangingPunct="1">
              <a:spcBef>
                <a:spcPts val="0"/>
              </a:spcBef>
              <a:spcAft>
                <a:spcPts val="0"/>
              </a:spcAft>
              <a:buFont typeface="Arial" panose="020B0604020202020204" pitchFamily="34" charset="0"/>
              <a:buChar char="•"/>
              <a:defRPr/>
            </a:pPr>
            <a:r>
              <a:rPr lang="en-US" sz="1000" dirty="0">
                <a:latin typeface="+mn-lt"/>
              </a:rPr>
              <a:t>MNC=03  (Vodafone)</a:t>
            </a:r>
          </a:p>
          <a:p>
            <a:pPr marL="285750" indent="-285750" eaLnBrk="1" fontAlgn="auto" hangingPunct="1">
              <a:spcBef>
                <a:spcPts val="0"/>
              </a:spcBef>
              <a:spcAft>
                <a:spcPts val="0"/>
              </a:spcAft>
              <a:buFont typeface="Arial" panose="020B0604020202020204" pitchFamily="34" charset="0"/>
              <a:buChar char="•"/>
              <a:defRPr/>
            </a:pPr>
            <a:r>
              <a:rPr lang="en-US" sz="1000" b="1" dirty="0">
                <a:latin typeface="+mn-lt"/>
              </a:rPr>
              <a:t>MSIN</a:t>
            </a:r>
            <a:r>
              <a:rPr lang="en-US" sz="1000" dirty="0">
                <a:latin typeface="+mn-lt"/>
              </a:rPr>
              <a:t> (Mobile Subscription Identification Number )</a:t>
            </a:r>
          </a:p>
          <a:p>
            <a:pPr eaLnBrk="1" fontAlgn="auto" hangingPunct="1">
              <a:spcBef>
                <a:spcPts val="0"/>
              </a:spcBef>
              <a:spcAft>
                <a:spcPts val="0"/>
              </a:spcAft>
              <a:defRPr/>
            </a:pPr>
            <a:endParaRPr lang="cs-CZ" dirty="0">
              <a:latin typeface="+mn-lt"/>
            </a:endParaRPr>
          </a:p>
        </p:txBody>
      </p:sp>
      <p:sp>
        <p:nvSpPr>
          <p:cNvPr id="20" name="TextovéPole 19"/>
          <p:cNvSpPr txBox="1">
            <a:spLocks noChangeArrowheads="1"/>
          </p:cNvSpPr>
          <p:nvPr/>
        </p:nvSpPr>
        <p:spPr bwMode="auto">
          <a:xfrm>
            <a:off x="4895850" y="4157663"/>
            <a:ext cx="38957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cs-CZ" b="1">
                <a:solidFill>
                  <a:srgbClr val="C00000"/>
                </a:solidFill>
              </a:rPr>
              <a:t>Ve</a:t>
            </a:r>
            <a:r>
              <a:rPr lang="cs-CZ" altLang="cs-CZ" b="1">
                <a:solidFill>
                  <a:srgbClr val="C00000"/>
                </a:solidFill>
              </a:rPr>
              <a:t>řejná identita</a:t>
            </a:r>
            <a:r>
              <a:rPr lang="en-US" altLang="cs-CZ" b="1">
                <a:solidFill>
                  <a:srgbClr val="C00000"/>
                </a:solidFill>
              </a:rPr>
              <a:t>:</a:t>
            </a:r>
            <a:endParaRPr lang="cs-CZ" altLang="cs-CZ" b="1">
              <a:solidFill>
                <a:srgbClr val="C00000"/>
              </a:solidFill>
            </a:endParaRPr>
          </a:p>
          <a:p>
            <a:pPr eaLnBrk="1" hangingPunct="1"/>
            <a:endParaRPr lang="cs-CZ" altLang="cs-CZ" sz="1400">
              <a:solidFill>
                <a:srgbClr val="C00000"/>
              </a:solidFill>
            </a:endParaRPr>
          </a:p>
          <a:p>
            <a:pPr eaLnBrk="1" hangingPunct="1"/>
            <a:r>
              <a:rPr lang="cs-CZ" altLang="cs-CZ" sz="1400">
                <a:solidFill>
                  <a:srgbClr val="C00000"/>
                </a:solidFill>
              </a:rPr>
              <a:t>SIP URI nebo TEL URI</a:t>
            </a:r>
          </a:p>
          <a:p>
            <a:pPr eaLnBrk="1" hangingPunct="1"/>
            <a:endParaRPr lang="cs-CZ" altLang="cs-CZ" sz="1400">
              <a:solidFill>
                <a:srgbClr val="C00000"/>
              </a:solidFill>
            </a:endParaRPr>
          </a:p>
          <a:p>
            <a:pPr eaLnBrk="1" hangingPunct="1"/>
            <a:r>
              <a:rPr lang="cs-CZ" altLang="cs-CZ" sz="1400">
                <a:solidFill>
                  <a:srgbClr val="C00000"/>
                </a:solidFill>
              </a:rPr>
              <a:t>Příklady:</a:t>
            </a:r>
          </a:p>
          <a:p>
            <a:pPr eaLnBrk="1" hangingPunct="1"/>
            <a:r>
              <a:rPr lang="en-US" altLang="cs-CZ" sz="1400">
                <a:solidFill>
                  <a:srgbClr val="C00000"/>
                </a:solidFill>
                <a:hlinkClick r:id="rId3"/>
              </a:rPr>
              <a:t>sip:</a:t>
            </a:r>
            <a:r>
              <a:rPr lang="cs-CZ" altLang="cs-CZ" sz="1400">
                <a:solidFill>
                  <a:srgbClr val="C00000"/>
                </a:solidFill>
                <a:hlinkClick r:id="rId3"/>
              </a:rPr>
              <a:t>Libor.Dostalek</a:t>
            </a:r>
            <a:r>
              <a:rPr lang="en-US" altLang="cs-CZ" sz="1400">
                <a:solidFill>
                  <a:srgbClr val="C00000"/>
                </a:solidFill>
                <a:hlinkClick r:id="rId3"/>
              </a:rPr>
              <a:t>@example.com</a:t>
            </a:r>
            <a:endParaRPr lang="en-US" altLang="cs-CZ" sz="1400">
              <a:solidFill>
                <a:srgbClr val="C00000"/>
              </a:solidFill>
            </a:endParaRPr>
          </a:p>
          <a:p>
            <a:pPr eaLnBrk="1" hangingPunct="1"/>
            <a:r>
              <a:rPr lang="en-US" altLang="cs-CZ" sz="1400">
                <a:solidFill>
                  <a:srgbClr val="C00000"/>
                </a:solidFill>
                <a:hlinkClick r:id="rId4"/>
              </a:rPr>
              <a:t>tel:+420333333333</a:t>
            </a:r>
            <a:endParaRPr lang="en-US" altLang="cs-CZ" sz="1400">
              <a:solidFill>
                <a:srgbClr val="C00000"/>
              </a:solidFill>
            </a:endParaRPr>
          </a:p>
          <a:p>
            <a:pPr eaLnBrk="1" hangingPunct="1"/>
            <a:endParaRPr lang="en-US" altLang="cs-CZ" sz="1400">
              <a:solidFill>
                <a:srgbClr val="C00000"/>
              </a:solidFill>
            </a:endParaRPr>
          </a:p>
          <a:p>
            <a:pPr eaLnBrk="1" hangingPunct="1"/>
            <a:endParaRPr lang="cs-CZ" altLang="cs-CZ" sz="1400">
              <a:solidFill>
                <a:srgbClr val="C00000"/>
              </a:solidFill>
            </a:endParaRPr>
          </a:p>
          <a:p>
            <a:pPr eaLnBrk="1" hangingPunct="1"/>
            <a:endParaRPr lang="cs-CZ" altLang="cs-CZ" sz="1400">
              <a:solidFill>
                <a:srgbClr val="C00000"/>
              </a:solidFill>
            </a:endParaRPr>
          </a:p>
        </p:txBody>
      </p:sp>
      <p:sp>
        <p:nvSpPr>
          <p:cNvPr id="7" name="Obdélník 6"/>
          <p:cNvSpPr/>
          <p:nvPr/>
        </p:nvSpPr>
        <p:spPr>
          <a:xfrm>
            <a:off x="2643188" y="1736725"/>
            <a:ext cx="1803400" cy="2184400"/>
          </a:xfrm>
          <a:prstGeom prst="rect">
            <a:avLst/>
          </a:prstGeom>
          <a:solidFill>
            <a:schemeClr val="accent4">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cs-CZ" dirty="0">
                <a:solidFill>
                  <a:schemeClr val="tx1"/>
                </a:solidFill>
              </a:rPr>
              <a:t> </a:t>
            </a:r>
          </a:p>
        </p:txBody>
      </p:sp>
      <p:sp>
        <p:nvSpPr>
          <p:cNvPr id="13" name="Obdélník 12"/>
          <p:cNvSpPr/>
          <p:nvPr/>
        </p:nvSpPr>
        <p:spPr>
          <a:xfrm>
            <a:off x="2671763" y="4002088"/>
            <a:ext cx="1803400" cy="2182812"/>
          </a:xfrm>
          <a:prstGeom prst="rect">
            <a:avLst/>
          </a:prstGeom>
          <a:solidFill>
            <a:schemeClr val="accent4">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cs-CZ" dirty="0">
                <a:solidFill>
                  <a:schemeClr val="tx1"/>
                </a:solidFill>
              </a:rPr>
              <a:t> </a:t>
            </a:r>
          </a:p>
        </p:txBody>
      </p:sp>
      <p:sp>
        <p:nvSpPr>
          <p:cNvPr id="8" name="TextovéPole 7"/>
          <p:cNvSpPr txBox="1">
            <a:spLocks noChangeArrowheads="1"/>
          </p:cNvSpPr>
          <p:nvPr/>
        </p:nvSpPr>
        <p:spPr bwMode="auto">
          <a:xfrm>
            <a:off x="2671763" y="1690688"/>
            <a:ext cx="180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sz="1400"/>
              <a:t>Zaměstnanecký</a:t>
            </a:r>
            <a:r>
              <a:rPr lang="cs-CZ" altLang="cs-CZ"/>
              <a:t> </a:t>
            </a:r>
            <a:r>
              <a:rPr lang="cs-CZ" altLang="cs-CZ" sz="1400"/>
              <a:t>profil</a:t>
            </a:r>
          </a:p>
        </p:txBody>
      </p:sp>
      <p:sp>
        <p:nvSpPr>
          <p:cNvPr id="15" name="TextovéPole 14"/>
          <p:cNvSpPr txBox="1">
            <a:spLocks noChangeArrowheads="1"/>
          </p:cNvSpPr>
          <p:nvPr/>
        </p:nvSpPr>
        <p:spPr bwMode="auto">
          <a:xfrm>
            <a:off x="2798763" y="5830888"/>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sz="1400"/>
              <a:t>Soukromý profil</a:t>
            </a:r>
          </a:p>
        </p:txBody>
      </p:sp>
    </p:spTree>
    <p:extLst>
      <p:ext uri="{BB962C8B-B14F-4D97-AF65-F5344CB8AC3E}">
        <p14:creationId xmlns:p14="http://schemas.microsoft.com/office/powerpoint/2010/main" val="1191077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P spid="18" grpId="0"/>
      <p:bldP spid="19" grpId="0"/>
      <p:bldP spid="20" grpId="0"/>
      <p:bldP spid="7" grpId="0" animBg="1"/>
      <p:bldP spid="13" grpId="0" animBg="1"/>
      <p:bldP spid="8"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AKA and web authentication</a:t>
            </a:r>
            <a:endParaRPr lang="cs-CZ" dirty="0"/>
          </a:p>
        </p:txBody>
      </p:sp>
      <p:sp>
        <p:nvSpPr>
          <p:cNvPr id="3" name="Zástupný symbol pro obsah 2"/>
          <p:cNvSpPr>
            <a:spLocks noGrp="1"/>
          </p:cNvSpPr>
          <p:nvPr>
            <p:ph idx="1"/>
          </p:nvPr>
        </p:nvSpPr>
        <p:spPr/>
        <p:txBody>
          <a:bodyPr>
            <a:normAutofit lnSpcReduction="10000"/>
          </a:bodyPr>
          <a:lstStyle/>
          <a:p>
            <a:r>
              <a:rPr lang="en-US" dirty="0"/>
              <a:t>AKA is strong authentication with smart card (“SIM</a:t>
            </a:r>
            <a:r>
              <a:rPr lang="en-US" dirty="0" smtClean="0"/>
              <a:t>”)</a:t>
            </a:r>
          </a:p>
          <a:p>
            <a:endParaRPr lang="en-US" dirty="0"/>
          </a:p>
          <a:p>
            <a:r>
              <a:rPr lang="en-US" dirty="0" smtClean="0"/>
              <a:t>AKA </a:t>
            </a:r>
            <a:r>
              <a:rPr lang="en-US" dirty="0"/>
              <a:t>authentication can also be used for logging into Web applications </a:t>
            </a:r>
            <a:r>
              <a:rPr lang="en-US" dirty="0" smtClean="0"/>
              <a:t>(e.g</a:t>
            </a:r>
            <a:r>
              <a:rPr lang="en-US" dirty="0"/>
              <a:t>. to access the website of mobile operator)</a:t>
            </a:r>
            <a:endParaRPr lang="en-US" dirty="0" smtClean="0"/>
          </a:p>
          <a:p>
            <a:endParaRPr lang="en-US" dirty="0"/>
          </a:p>
          <a:p>
            <a:r>
              <a:rPr lang="en-US" dirty="0"/>
              <a:t>Users are typically logged on for the duration of switching on your </a:t>
            </a:r>
            <a:r>
              <a:rPr lang="en-US" dirty="0" smtClean="0"/>
              <a:t>mobile</a:t>
            </a:r>
          </a:p>
          <a:p>
            <a:endParaRPr lang="en-US" dirty="0"/>
          </a:p>
          <a:p>
            <a:r>
              <a:rPr lang="en-US" dirty="0"/>
              <a:t>In the case of theft of switched on mobile phones can be easily </a:t>
            </a:r>
            <a:r>
              <a:rPr lang="en-US" dirty="0" smtClean="0"/>
              <a:t>abused</a:t>
            </a:r>
          </a:p>
          <a:p>
            <a:endParaRPr lang="en-US" dirty="0"/>
          </a:p>
          <a:p>
            <a:endParaRPr lang="en-US" dirty="0" smtClean="0"/>
          </a:p>
          <a:p>
            <a:endParaRPr lang="en-US" dirty="0"/>
          </a:p>
          <a:p>
            <a:endParaRPr lang="cs-CZ" dirty="0"/>
          </a:p>
        </p:txBody>
      </p:sp>
      <p:sp>
        <p:nvSpPr>
          <p:cNvPr id="5" name="Zástupný symbol pro číslo snímku 4"/>
          <p:cNvSpPr>
            <a:spLocks noGrp="1"/>
          </p:cNvSpPr>
          <p:nvPr>
            <p:ph type="sldNum" sz="quarter" idx="12"/>
          </p:nvPr>
        </p:nvSpPr>
        <p:spPr/>
        <p:txBody>
          <a:bodyPr/>
          <a:lstStyle/>
          <a:p>
            <a:pPr>
              <a:defRPr/>
            </a:pPr>
            <a:fld id="{35733335-E403-4C10-8BFC-9FA3CCE004CA}" type="slidenum">
              <a:rPr lang="en-US" smtClean="0"/>
              <a:pPr>
                <a:defRPr/>
              </a:pPr>
              <a:t>56</a:t>
            </a:fld>
            <a:endParaRPr lang="en-US"/>
          </a:p>
        </p:txBody>
      </p:sp>
    </p:spTree>
    <p:extLst>
      <p:ext uri="{BB962C8B-B14F-4D97-AF65-F5344CB8AC3E}">
        <p14:creationId xmlns:p14="http://schemas.microsoft.com/office/powerpoint/2010/main" val="843866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1675" y="0"/>
            <a:ext cx="10515600" cy="1050925"/>
          </a:xfrm>
        </p:spPr>
        <p:txBody>
          <a:bodyPr/>
          <a:lstStyle/>
          <a:p>
            <a:pPr eaLnBrk="1" fontAlgn="auto" hangingPunct="1">
              <a:spcAft>
                <a:spcPts val="0"/>
              </a:spcAft>
              <a:defRPr/>
            </a:pPr>
            <a:r>
              <a:rPr lang="cs-CZ" b="1" dirty="0" smtClean="0">
                <a:solidFill>
                  <a:schemeClr val="tx1">
                    <a:lumMod val="75000"/>
                    <a:lumOff val="25000"/>
                  </a:schemeClr>
                </a:solidFill>
              </a:rPr>
              <a:t>AKA </a:t>
            </a:r>
            <a:r>
              <a:rPr lang="cs-CZ" sz="2400" b="1" dirty="0" smtClean="0">
                <a:solidFill>
                  <a:schemeClr val="tx1">
                    <a:lumMod val="75000"/>
                    <a:lumOff val="25000"/>
                  </a:schemeClr>
                </a:solidFill>
              </a:rPr>
              <a:t>(</a:t>
            </a:r>
            <a:r>
              <a:rPr lang="cs-CZ" sz="2400" b="1" dirty="0" err="1" smtClean="0">
                <a:solidFill>
                  <a:schemeClr val="tx1">
                    <a:lumMod val="75000"/>
                    <a:lumOff val="25000"/>
                  </a:schemeClr>
                </a:solidFill>
              </a:rPr>
              <a:t>Authentication</a:t>
            </a:r>
            <a:r>
              <a:rPr lang="cs-CZ" sz="2400" b="1" dirty="0" smtClean="0">
                <a:solidFill>
                  <a:schemeClr val="tx1">
                    <a:lumMod val="75000"/>
                    <a:lumOff val="25000"/>
                  </a:schemeClr>
                </a:solidFill>
              </a:rPr>
              <a:t> and </a:t>
            </a:r>
            <a:r>
              <a:rPr lang="cs-CZ" sz="2400" b="1" dirty="0" err="1" smtClean="0">
                <a:solidFill>
                  <a:schemeClr val="tx1">
                    <a:lumMod val="75000"/>
                    <a:lumOff val="25000"/>
                  </a:schemeClr>
                </a:solidFill>
              </a:rPr>
              <a:t>Key</a:t>
            </a:r>
            <a:r>
              <a:rPr lang="cs-CZ" sz="2400" b="1" dirty="0" smtClean="0">
                <a:solidFill>
                  <a:schemeClr val="tx1">
                    <a:lumMod val="75000"/>
                    <a:lumOff val="25000"/>
                  </a:schemeClr>
                </a:solidFill>
              </a:rPr>
              <a:t> </a:t>
            </a:r>
            <a:r>
              <a:rPr lang="cs-CZ" sz="2400" b="1" dirty="0" err="1" smtClean="0">
                <a:solidFill>
                  <a:schemeClr val="tx1">
                    <a:lumMod val="75000"/>
                    <a:lumOff val="25000"/>
                  </a:schemeClr>
                </a:solidFill>
              </a:rPr>
              <a:t>Agtreemnet</a:t>
            </a:r>
            <a:r>
              <a:rPr lang="cs-CZ" sz="2400" b="1" dirty="0" smtClean="0">
                <a:solidFill>
                  <a:schemeClr val="tx1">
                    <a:lumMod val="75000"/>
                    <a:lumOff val="25000"/>
                  </a:schemeClr>
                </a:solidFill>
              </a:rPr>
              <a:t>)</a:t>
            </a:r>
            <a:endParaRPr lang="cs-CZ" sz="2400" b="1" dirty="0">
              <a:solidFill>
                <a:schemeClr val="tx1">
                  <a:lumMod val="75000"/>
                  <a:lumOff val="25000"/>
                </a:schemeClr>
              </a:solidFill>
            </a:endParaRPr>
          </a:p>
        </p:txBody>
      </p:sp>
      <p:pic>
        <p:nvPicPr>
          <p:cNvPr id="4" name="Obrázek 3"/>
          <p:cNvPicPr>
            <a:picLocks noChangeAspect="1"/>
          </p:cNvPicPr>
          <p:nvPr/>
        </p:nvPicPr>
        <p:blipFill>
          <a:blip r:embed="rId2"/>
          <a:stretch>
            <a:fillRect/>
          </a:stretch>
        </p:blipFill>
        <p:spPr>
          <a:xfrm>
            <a:off x="7917318" y="3046988"/>
            <a:ext cx="4147782" cy="3817659"/>
          </a:xfrm>
          <a:prstGeom prst="rect">
            <a:avLst/>
          </a:prstGeom>
          <a:effectLst>
            <a:glow rad="63500">
              <a:schemeClr val="accent1">
                <a:satMod val="175000"/>
                <a:alpha val="40000"/>
              </a:schemeClr>
            </a:glow>
          </a:effectLst>
        </p:spPr>
      </p:pic>
      <p:sp>
        <p:nvSpPr>
          <p:cNvPr id="5" name="TextovéPole 4"/>
          <p:cNvSpPr txBox="1"/>
          <p:nvPr/>
        </p:nvSpPr>
        <p:spPr>
          <a:xfrm>
            <a:off x="9026525" y="0"/>
            <a:ext cx="3165475" cy="304641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eaLnBrk="1" fontAlgn="auto" hangingPunct="1">
              <a:spcBef>
                <a:spcPts val="0"/>
              </a:spcBef>
              <a:spcAft>
                <a:spcPts val="0"/>
              </a:spcAft>
              <a:defRPr/>
            </a:pPr>
            <a:r>
              <a:rPr lang="cs-CZ" sz="1200" dirty="0">
                <a:latin typeface="+mn-lt"/>
              </a:rPr>
              <a:t>f1 až f5 	jednocestné funkce</a:t>
            </a:r>
          </a:p>
          <a:p>
            <a:pPr eaLnBrk="1" fontAlgn="auto" hangingPunct="1">
              <a:spcBef>
                <a:spcPts val="0"/>
              </a:spcBef>
              <a:spcAft>
                <a:spcPts val="0"/>
              </a:spcAft>
              <a:defRPr/>
            </a:pPr>
            <a:r>
              <a:rPr lang="cs-CZ" sz="1200" dirty="0">
                <a:latin typeface="+mn-lt"/>
              </a:rPr>
              <a:t>K	sdílené tajemství</a:t>
            </a:r>
          </a:p>
          <a:p>
            <a:pPr eaLnBrk="1" fontAlgn="auto" hangingPunct="1">
              <a:spcBef>
                <a:spcPts val="0"/>
              </a:spcBef>
              <a:spcAft>
                <a:spcPts val="0"/>
              </a:spcAft>
              <a:defRPr/>
            </a:pPr>
            <a:r>
              <a:rPr lang="en-US" sz="1200" dirty="0">
                <a:latin typeface="+mn-lt"/>
              </a:rPr>
              <a:t>RAND</a:t>
            </a:r>
            <a:r>
              <a:rPr lang="cs-CZ" sz="1200" dirty="0">
                <a:latin typeface="+mn-lt"/>
              </a:rPr>
              <a:t>	náhodné číslo</a:t>
            </a:r>
          </a:p>
          <a:p>
            <a:pPr eaLnBrk="1" fontAlgn="auto" hangingPunct="1">
              <a:spcBef>
                <a:spcPts val="0"/>
              </a:spcBef>
              <a:spcAft>
                <a:spcPts val="0"/>
              </a:spcAft>
              <a:defRPr/>
            </a:pPr>
            <a:r>
              <a:rPr lang="cs-CZ" sz="1200" dirty="0">
                <a:latin typeface="+mn-lt"/>
              </a:rPr>
              <a:t>SQN	</a:t>
            </a:r>
            <a:r>
              <a:rPr lang="cs-CZ" sz="1200" dirty="0" err="1">
                <a:latin typeface="+mn-lt"/>
              </a:rPr>
              <a:t>Sequence</a:t>
            </a:r>
            <a:r>
              <a:rPr lang="cs-CZ" sz="1200" dirty="0">
                <a:latin typeface="+mn-lt"/>
              </a:rPr>
              <a:t> </a:t>
            </a:r>
            <a:r>
              <a:rPr lang="cs-CZ" sz="1200" dirty="0" err="1">
                <a:latin typeface="+mn-lt"/>
              </a:rPr>
              <a:t>number</a:t>
            </a:r>
            <a:r>
              <a:rPr lang="cs-CZ" sz="1200" dirty="0">
                <a:latin typeface="+mn-lt"/>
              </a:rPr>
              <a:t> </a:t>
            </a:r>
            <a:br>
              <a:rPr lang="cs-CZ" sz="1200" dirty="0">
                <a:latin typeface="+mn-lt"/>
              </a:rPr>
            </a:br>
            <a:r>
              <a:rPr lang="cs-CZ" sz="1200" dirty="0">
                <a:latin typeface="+mn-lt"/>
              </a:rPr>
              <a:t>	(udržuje síť i klient)</a:t>
            </a:r>
          </a:p>
          <a:p>
            <a:pPr eaLnBrk="1" fontAlgn="auto" hangingPunct="1">
              <a:spcBef>
                <a:spcPts val="0"/>
              </a:spcBef>
              <a:spcAft>
                <a:spcPts val="0"/>
              </a:spcAft>
              <a:defRPr/>
            </a:pPr>
            <a:r>
              <a:rPr lang="cs-CZ" sz="1200" dirty="0">
                <a:latin typeface="+mn-lt"/>
              </a:rPr>
              <a:t>AK	</a:t>
            </a:r>
            <a:r>
              <a:rPr lang="cs-CZ" sz="1200" dirty="0" err="1">
                <a:latin typeface="+mn-lt"/>
              </a:rPr>
              <a:t>Anonymizační</a:t>
            </a:r>
            <a:r>
              <a:rPr lang="cs-CZ" sz="1200" dirty="0">
                <a:latin typeface="+mn-lt"/>
              </a:rPr>
              <a:t> klíč SEQ</a:t>
            </a:r>
          </a:p>
          <a:p>
            <a:pPr eaLnBrk="1" fontAlgn="auto" hangingPunct="1">
              <a:spcBef>
                <a:spcPts val="0"/>
              </a:spcBef>
              <a:spcAft>
                <a:spcPts val="0"/>
              </a:spcAft>
              <a:defRPr/>
            </a:pPr>
            <a:r>
              <a:rPr lang="cs-CZ" sz="1200" dirty="0">
                <a:latin typeface="+mn-lt"/>
              </a:rPr>
              <a:t>AMF	</a:t>
            </a:r>
            <a:r>
              <a:rPr lang="cs-CZ" sz="1200" dirty="0" err="1">
                <a:latin typeface="+mn-lt"/>
              </a:rPr>
              <a:t>Authentication</a:t>
            </a:r>
            <a:r>
              <a:rPr lang="cs-CZ" sz="1200" dirty="0">
                <a:latin typeface="+mn-lt"/>
              </a:rPr>
              <a:t> Management</a:t>
            </a:r>
          </a:p>
          <a:p>
            <a:pPr eaLnBrk="1" fontAlgn="auto" hangingPunct="1">
              <a:spcBef>
                <a:spcPts val="0"/>
              </a:spcBef>
              <a:spcAft>
                <a:spcPts val="0"/>
              </a:spcAft>
              <a:defRPr/>
            </a:pPr>
            <a:r>
              <a:rPr lang="cs-CZ" sz="1200" dirty="0">
                <a:latin typeface="+mn-lt"/>
              </a:rPr>
              <a:t>	</a:t>
            </a:r>
            <a:r>
              <a:rPr lang="cs-CZ" sz="1200" dirty="0" err="1">
                <a:latin typeface="+mn-lt"/>
              </a:rPr>
              <a:t>Field</a:t>
            </a:r>
            <a:r>
              <a:rPr lang="en-US" sz="1200" dirty="0">
                <a:latin typeface="+mn-lt"/>
              </a:rPr>
              <a:t> </a:t>
            </a:r>
            <a:r>
              <a:rPr lang="cs-CZ" sz="1200" dirty="0">
                <a:latin typeface="+mn-lt"/>
              </a:rPr>
              <a:t> (předem známý řetězec)</a:t>
            </a:r>
          </a:p>
          <a:p>
            <a:pPr eaLnBrk="1" fontAlgn="auto" hangingPunct="1">
              <a:spcBef>
                <a:spcPts val="0"/>
              </a:spcBef>
              <a:spcAft>
                <a:spcPts val="0"/>
              </a:spcAft>
              <a:defRPr/>
            </a:pPr>
            <a:r>
              <a:rPr lang="cs-CZ" sz="1200" dirty="0">
                <a:latin typeface="+mn-lt"/>
              </a:rPr>
              <a:t>MAC-A	Jednorázové heslo pro</a:t>
            </a:r>
          </a:p>
          <a:p>
            <a:pPr eaLnBrk="1" fontAlgn="auto" hangingPunct="1">
              <a:spcBef>
                <a:spcPts val="0"/>
              </a:spcBef>
              <a:spcAft>
                <a:spcPts val="0"/>
              </a:spcAft>
              <a:defRPr/>
            </a:pPr>
            <a:r>
              <a:rPr lang="cs-CZ" sz="1200" dirty="0">
                <a:latin typeface="+mn-lt"/>
              </a:rPr>
              <a:t>	autentizaci sítě</a:t>
            </a:r>
          </a:p>
          <a:p>
            <a:pPr eaLnBrk="1" fontAlgn="auto" hangingPunct="1">
              <a:spcBef>
                <a:spcPts val="0"/>
              </a:spcBef>
              <a:spcAft>
                <a:spcPts val="0"/>
              </a:spcAft>
              <a:defRPr/>
            </a:pPr>
            <a:r>
              <a:rPr lang="cs-CZ" sz="1200" dirty="0">
                <a:latin typeface="+mn-lt"/>
              </a:rPr>
              <a:t>XRES	Jednorázové heslo pro </a:t>
            </a:r>
          </a:p>
          <a:p>
            <a:pPr eaLnBrk="1" fontAlgn="auto" hangingPunct="1">
              <a:spcBef>
                <a:spcPts val="0"/>
              </a:spcBef>
              <a:spcAft>
                <a:spcPts val="0"/>
              </a:spcAft>
              <a:defRPr/>
            </a:pPr>
            <a:r>
              <a:rPr lang="cs-CZ" sz="1200" dirty="0">
                <a:latin typeface="+mn-lt"/>
              </a:rPr>
              <a:t>	</a:t>
            </a:r>
            <a:r>
              <a:rPr lang="cs-CZ" sz="1200" dirty="0" err="1">
                <a:latin typeface="+mn-lt"/>
              </a:rPr>
              <a:t>autetnizaci</a:t>
            </a:r>
            <a:r>
              <a:rPr lang="cs-CZ" sz="1200" dirty="0">
                <a:latin typeface="+mn-lt"/>
              </a:rPr>
              <a:t> klienta</a:t>
            </a:r>
          </a:p>
          <a:p>
            <a:pPr eaLnBrk="1" fontAlgn="auto" hangingPunct="1">
              <a:spcBef>
                <a:spcPts val="0"/>
              </a:spcBef>
              <a:spcAft>
                <a:spcPts val="0"/>
              </a:spcAft>
              <a:defRPr/>
            </a:pPr>
            <a:r>
              <a:rPr lang="cs-CZ" sz="1200" dirty="0">
                <a:latin typeface="+mn-lt"/>
              </a:rPr>
              <a:t>CK	</a:t>
            </a:r>
            <a:r>
              <a:rPr lang="cs-CZ" sz="1200" dirty="0" err="1">
                <a:latin typeface="+mn-lt"/>
              </a:rPr>
              <a:t>Cypher</a:t>
            </a:r>
            <a:r>
              <a:rPr lang="cs-CZ" sz="1200" dirty="0">
                <a:latin typeface="+mn-lt"/>
              </a:rPr>
              <a:t> </a:t>
            </a:r>
            <a:r>
              <a:rPr lang="cs-CZ" sz="1200" dirty="0" err="1">
                <a:latin typeface="+mn-lt"/>
              </a:rPr>
              <a:t>Key</a:t>
            </a:r>
            <a:endParaRPr lang="cs-CZ" sz="1200" dirty="0">
              <a:latin typeface="+mn-lt"/>
            </a:endParaRPr>
          </a:p>
          <a:p>
            <a:pPr eaLnBrk="1" fontAlgn="auto" hangingPunct="1">
              <a:spcBef>
                <a:spcPts val="0"/>
              </a:spcBef>
              <a:spcAft>
                <a:spcPts val="0"/>
              </a:spcAft>
              <a:defRPr/>
            </a:pPr>
            <a:r>
              <a:rPr lang="cs-CZ" sz="1200" dirty="0">
                <a:latin typeface="+mn-lt"/>
              </a:rPr>
              <a:t>IK	Integrity </a:t>
            </a:r>
            <a:r>
              <a:rPr lang="cs-CZ" sz="1200" dirty="0" err="1">
                <a:latin typeface="+mn-lt"/>
              </a:rPr>
              <a:t>Key</a:t>
            </a:r>
            <a:endParaRPr lang="cs-CZ" sz="1200" dirty="0">
              <a:latin typeface="+mn-lt"/>
            </a:endParaRPr>
          </a:p>
          <a:p>
            <a:pPr eaLnBrk="1" fontAlgn="auto" hangingPunct="1">
              <a:spcBef>
                <a:spcPts val="0"/>
              </a:spcBef>
              <a:spcAft>
                <a:spcPts val="0"/>
              </a:spcAft>
              <a:defRPr/>
            </a:pPr>
            <a:r>
              <a:rPr lang="cs-CZ" sz="1200" dirty="0">
                <a:latin typeface="+mn-lt"/>
              </a:rPr>
              <a:t>KASAME 	Základ pro derivaci</a:t>
            </a:r>
          </a:p>
          <a:p>
            <a:pPr eaLnBrk="1" fontAlgn="auto" hangingPunct="1">
              <a:spcBef>
                <a:spcPts val="0"/>
              </a:spcBef>
              <a:spcAft>
                <a:spcPts val="0"/>
              </a:spcAft>
              <a:defRPr/>
            </a:pPr>
            <a:r>
              <a:rPr lang="cs-CZ" sz="1200" dirty="0">
                <a:latin typeface="+mn-lt"/>
              </a:rPr>
              <a:t>	šifrovacích klíčů</a:t>
            </a:r>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231900"/>
            <a:ext cx="6878637"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788" y="1997075"/>
            <a:ext cx="565943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81388" y="2032000"/>
            <a:ext cx="493553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988" y="3106738"/>
            <a:ext cx="36417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ázek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900" y="3762375"/>
            <a:ext cx="7005638"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ovéPole 15"/>
          <p:cNvSpPr txBox="1">
            <a:spLocks noChangeArrowheads="1"/>
          </p:cNvSpPr>
          <p:nvPr/>
        </p:nvSpPr>
        <p:spPr bwMode="auto">
          <a:xfrm>
            <a:off x="9026525" y="3444875"/>
            <a:ext cx="1978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a:t>Autentizační fce</a:t>
            </a:r>
          </a:p>
        </p:txBody>
      </p:sp>
    </p:spTree>
    <p:extLst>
      <p:ext uri="{BB962C8B-B14F-4D97-AF65-F5344CB8AC3E}">
        <p14:creationId xmlns:p14="http://schemas.microsoft.com/office/powerpoint/2010/main" val="2669834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nvPr>
        </p:nvGraphicFramePr>
        <p:xfrm>
          <a:off x="797460" y="75094"/>
          <a:ext cx="9784922" cy="6331738"/>
        </p:xfrm>
        <a:graphic>
          <a:graphicData uri="http://schemas.openxmlformats.org/presentationml/2006/ole">
            <mc:AlternateContent xmlns:mc="http://schemas.openxmlformats.org/markup-compatibility/2006">
              <mc:Choice xmlns:v="urn:schemas-microsoft-com:vml" Requires="v">
                <p:oleObj spid="_x0000_s19471" name="Visio" r:id="rId4" imgW="6696143" imgH="4324260" progId="Visio.Drawing.15">
                  <p:embed/>
                </p:oleObj>
              </mc:Choice>
              <mc:Fallback>
                <p:oleObj name="Visio" r:id="rId4" imgW="6696143" imgH="432426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460" y="75094"/>
                        <a:ext cx="9784922" cy="6331738"/>
                      </a:xfrm>
                      <a:prstGeom prst="rect">
                        <a:avLst/>
                      </a:prstGeom>
                      <a:noFill/>
                    </p:spPr>
                  </p:pic>
                </p:oleObj>
              </mc:Fallback>
            </mc:AlternateContent>
          </a:graphicData>
        </a:graphic>
      </p:graphicFrame>
    </p:spTree>
    <p:extLst>
      <p:ext uri="{BB962C8B-B14F-4D97-AF65-F5344CB8AC3E}">
        <p14:creationId xmlns:p14="http://schemas.microsoft.com/office/powerpoint/2010/main" val="11449666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protokoly“</a:t>
            </a:r>
            <a:endParaRPr lang="cs-CZ" dirty="0"/>
          </a:p>
        </p:txBody>
      </p:sp>
    </p:spTree>
    <p:extLst>
      <p:ext uri="{BB962C8B-B14F-4D97-AF65-F5344CB8AC3E}">
        <p14:creationId xmlns:p14="http://schemas.microsoft.com/office/powerpoint/2010/main" val="3705593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defRPr/>
            </a:pPr>
            <a:r>
              <a:rPr lang="cs-CZ" dirty="0" smtClean="0"/>
              <a:t> </a:t>
            </a:r>
            <a:endParaRPr lang="en-US" dirty="0"/>
          </a:p>
        </p:txBody>
      </p:sp>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6</a:t>
            </a:fld>
            <a:endParaRPr lang="en-US"/>
          </a:p>
        </p:txBody>
      </p:sp>
      <p:graphicFrame>
        <p:nvGraphicFramePr>
          <p:cNvPr id="4" name="Objekt 3"/>
          <p:cNvGraphicFramePr>
            <a:graphicFrameLocks noChangeAspect="1"/>
          </p:cNvGraphicFramePr>
          <p:nvPr>
            <p:extLst/>
          </p:nvPr>
        </p:nvGraphicFramePr>
        <p:xfrm>
          <a:off x="2567609" y="476673"/>
          <a:ext cx="6729433" cy="5879679"/>
        </p:xfrm>
        <a:graphic>
          <a:graphicData uri="http://schemas.openxmlformats.org/presentationml/2006/ole">
            <mc:AlternateContent xmlns:mc="http://schemas.openxmlformats.org/markup-compatibility/2006">
              <mc:Choice xmlns:v="urn:schemas-microsoft-com:vml" Requires="v">
                <p:oleObj spid="_x0000_s2063" name="Visio" r:id="rId4" imgW="7162800" imgH="6257925" progId="Visio.Drawing.15">
                  <p:embed/>
                </p:oleObj>
              </mc:Choice>
              <mc:Fallback>
                <p:oleObj name="Visio" r:id="rId4" imgW="7162800" imgH="6257925"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609" y="476673"/>
                        <a:ext cx="6729433" cy="5879679"/>
                      </a:xfrm>
                      <a:prstGeom prst="rect">
                        <a:avLst/>
                      </a:prstGeom>
                      <a:noFill/>
                    </p:spPr>
                  </p:pic>
                </p:oleObj>
              </mc:Fallback>
            </mc:AlternateContent>
          </a:graphicData>
        </a:graphic>
      </p:graphicFrame>
    </p:spTree>
    <p:extLst>
      <p:ext uri="{BB962C8B-B14F-4D97-AF65-F5344CB8AC3E}">
        <p14:creationId xmlns:p14="http://schemas.microsoft.com/office/powerpoint/2010/main" val="41129036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Diameter</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222381217"/>
              </p:ext>
            </p:extLst>
          </p:nvPr>
        </p:nvGraphicFramePr>
        <p:xfrm>
          <a:off x="512461" y="1839488"/>
          <a:ext cx="5159133" cy="2185067"/>
        </p:xfrm>
        <a:graphic>
          <a:graphicData uri="http://schemas.openxmlformats.org/presentationml/2006/ole">
            <mc:AlternateContent xmlns:mc="http://schemas.openxmlformats.org/markup-compatibility/2006">
              <mc:Choice xmlns:v="urn:schemas-microsoft-com:vml" Requires="v">
                <p:oleObj spid="_x0000_s44056" name="Visio" r:id="rId4" imgW="5038657" imgH="2133690" progId="Visio.Drawing.15">
                  <p:embed/>
                </p:oleObj>
              </mc:Choice>
              <mc:Fallback>
                <p:oleObj name="Visio" r:id="rId4" imgW="5038657" imgH="213369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61" y="1839488"/>
                        <a:ext cx="5159133" cy="2185067"/>
                      </a:xfrm>
                      <a:prstGeom prst="rect">
                        <a:avLst/>
                      </a:prstGeom>
                      <a:noFill/>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631942238"/>
              </p:ext>
            </p:extLst>
          </p:nvPr>
        </p:nvGraphicFramePr>
        <p:xfrm>
          <a:off x="5671594" y="3395008"/>
          <a:ext cx="6310689" cy="3248860"/>
        </p:xfrm>
        <a:graphic>
          <a:graphicData uri="http://schemas.openxmlformats.org/presentationml/2006/ole">
            <mc:AlternateContent xmlns:mc="http://schemas.openxmlformats.org/markup-compatibility/2006">
              <mc:Choice xmlns:v="urn:schemas-microsoft-com:vml" Requires="v">
                <p:oleObj spid="_x0000_s44057" name="Visio" r:id="rId7" imgW="6010343" imgH="3095535" progId="Visio.Drawing.15">
                  <p:embed/>
                </p:oleObj>
              </mc:Choice>
              <mc:Fallback>
                <p:oleObj name="Visio" r:id="rId7" imgW="6010343" imgH="3095535" progId="Visio.Drawing.15">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1594" y="3395008"/>
                        <a:ext cx="6310689" cy="3248860"/>
                      </a:xfrm>
                      <a:prstGeom prst="rect">
                        <a:avLst/>
                      </a:prstGeom>
                      <a:noFill/>
                    </p:spPr>
                  </p:pic>
                </p:oleObj>
              </mc:Fallback>
            </mc:AlternateContent>
          </a:graphicData>
        </a:graphic>
      </p:graphicFrame>
    </p:spTree>
    <p:extLst>
      <p:ext uri="{BB962C8B-B14F-4D97-AF65-F5344CB8AC3E}">
        <p14:creationId xmlns:p14="http://schemas.microsoft.com/office/powerpoint/2010/main" val="117079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Diameter</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1750278426"/>
              </p:ext>
            </p:extLst>
          </p:nvPr>
        </p:nvGraphicFramePr>
        <p:xfrm>
          <a:off x="1591733" y="1481560"/>
          <a:ext cx="9762067" cy="5038041"/>
        </p:xfrm>
        <a:graphic>
          <a:graphicData uri="http://schemas.openxmlformats.org/presentationml/2006/ole">
            <mc:AlternateContent xmlns:mc="http://schemas.openxmlformats.org/markup-compatibility/2006">
              <mc:Choice xmlns:v="urn:schemas-microsoft-com:vml" Requires="v">
                <p:oleObj spid="_x0000_s45069" name="Visio" r:id="rId4" imgW="6829357" imgH="3524160" progId="Visio.Drawing.15">
                  <p:embed/>
                </p:oleObj>
              </mc:Choice>
              <mc:Fallback>
                <p:oleObj name="Visio" r:id="rId4" imgW="6829357" imgH="352416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733" y="1481560"/>
                        <a:ext cx="9762067" cy="5038041"/>
                      </a:xfrm>
                      <a:prstGeom prst="rect">
                        <a:avLst/>
                      </a:prstGeom>
                      <a:noFill/>
                    </p:spPr>
                  </p:pic>
                </p:oleObj>
              </mc:Fallback>
            </mc:AlternateContent>
          </a:graphicData>
        </a:graphic>
      </p:graphicFrame>
    </p:spTree>
    <p:extLst>
      <p:ext uri="{BB962C8B-B14F-4D97-AF65-F5344CB8AC3E}">
        <p14:creationId xmlns:p14="http://schemas.microsoft.com/office/powerpoint/2010/main" val="20697016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SIP </a:t>
            </a:r>
            <a:r>
              <a:rPr lang="en-US" dirty="0" smtClean="0"/>
              <a:t>&amp; </a:t>
            </a:r>
            <a:r>
              <a:rPr lang="cs-CZ" dirty="0" smtClean="0"/>
              <a:t>SDP</a:t>
            </a:r>
            <a:endParaRPr lang="cs-CZ" dirty="0"/>
          </a:p>
        </p:txBody>
      </p:sp>
      <p:graphicFrame>
        <p:nvGraphicFramePr>
          <p:cNvPr id="4" name="Objekt 3"/>
          <p:cNvGraphicFramePr>
            <a:graphicFrameLocks noChangeAspect="1"/>
          </p:cNvGraphicFramePr>
          <p:nvPr>
            <p:extLst>
              <p:ext uri="{D42A27DB-BD31-4B8C-83A1-F6EECF244321}">
                <p14:modId xmlns:p14="http://schemas.microsoft.com/office/powerpoint/2010/main" val="4114633919"/>
              </p:ext>
            </p:extLst>
          </p:nvPr>
        </p:nvGraphicFramePr>
        <p:xfrm>
          <a:off x="4021179" y="219414"/>
          <a:ext cx="8085941" cy="6188681"/>
        </p:xfrm>
        <a:graphic>
          <a:graphicData uri="http://schemas.openxmlformats.org/presentationml/2006/ole">
            <mc:AlternateContent xmlns:mc="http://schemas.openxmlformats.org/markup-compatibility/2006">
              <mc:Choice xmlns:v="urn:schemas-microsoft-com:vml" Requires="v">
                <p:oleObj spid="_x0000_s43021" name="Visio" r:id="rId4" imgW="5114857" imgH="3914775" progId="Visio.Drawing.15">
                  <p:embed/>
                </p:oleObj>
              </mc:Choice>
              <mc:Fallback>
                <p:oleObj name="Visio" r:id="rId4" imgW="5114857" imgH="391477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179" y="219414"/>
                        <a:ext cx="8085941" cy="6188681"/>
                      </a:xfrm>
                      <a:prstGeom prst="rect">
                        <a:avLst/>
                      </a:prstGeom>
                      <a:noFill/>
                    </p:spPr>
                  </p:pic>
                </p:oleObj>
              </mc:Fallback>
            </mc:AlternateContent>
          </a:graphicData>
        </a:graphic>
      </p:graphicFrame>
    </p:spTree>
    <p:extLst>
      <p:ext uri="{BB962C8B-B14F-4D97-AF65-F5344CB8AC3E}">
        <p14:creationId xmlns:p14="http://schemas.microsoft.com/office/powerpoint/2010/main" val="3540476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MSRP</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2455209119"/>
              </p:ext>
            </p:extLst>
          </p:nvPr>
        </p:nvGraphicFramePr>
        <p:xfrm>
          <a:off x="2558006" y="365125"/>
          <a:ext cx="8243344" cy="6449734"/>
        </p:xfrm>
        <a:graphic>
          <a:graphicData uri="http://schemas.openxmlformats.org/presentationml/2006/ole">
            <mc:AlternateContent xmlns:mc="http://schemas.openxmlformats.org/markup-compatibility/2006">
              <mc:Choice xmlns:v="urn:schemas-microsoft-com:vml" Requires="v">
                <p:oleObj spid="_x0000_s40974" name="Visio" r:id="rId4" imgW="6877185" imgH="5381535" progId="Visio.Drawing.15">
                  <p:embed/>
                </p:oleObj>
              </mc:Choice>
              <mc:Fallback>
                <p:oleObj name="Visio" r:id="rId4" imgW="6877185" imgH="538153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8006" y="365125"/>
                        <a:ext cx="8243344" cy="6449734"/>
                      </a:xfrm>
                      <a:prstGeom prst="rect">
                        <a:avLst/>
                      </a:prstGeom>
                      <a:noFill/>
                    </p:spPr>
                  </p:pic>
                </p:oleObj>
              </mc:Fallback>
            </mc:AlternateContent>
          </a:graphicData>
        </a:graphic>
      </p:graphicFrame>
    </p:spTree>
    <p:extLst>
      <p:ext uri="{BB962C8B-B14F-4D97-AF65-F5344CB8AC3E}">
        <p14:creationId xmlns:p14="http://schemas.microsoft.com/office/powerpoint/2010/main" val="38195782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RTP/RTCP</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900939821"/>
              </p:ext>
            </p:extLst>
          </p:nvPr>
        </p:nvGraphicFramePr>
        <p:xfrm>
          <a:off x="1255065" y="1690689"/>
          <a:ext cx="10581966" cy="4545920"/>
        </p:xfrm>
        <a:graphic>
          <a:graphicData uri="http://schemas.openxmlformats.org/presentationml/2006/ole">
            <mc:AlternateContent xmlns:mc="http://schemas.openxmlformats.org/markup-compatibility/2006">
              <mc:Choice xmlns:v="urn:schemas-microsoft-com:vml" Requires="v">
                <p:oleObj spid="_x0000_s39949" name="Visio" r:id="rId4" imgW="8229600" imgH="3533865" progId="Visio.Drawing.15">
                  <p:embed/>
                </p:oleObj>
              </mc:Choice>
              <mc:Fallback>
                <p:oleObj name="Visio" r:id="rId4" imgW="8229600" imgH="353386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065" y="1690689"/>
                        <a:ext cx="10581966" cy="4545920"/>
                      </a:xfrm>
                      <a:prstGeom prst="rect">
                        <a:avLst/>
                      </a:prstGeom>
                      <a:noFill/>
                    </p:spPr>
                  </p:pic>
                </p:oleObj>
              </mc:Fallback>
            </mc:AlternateContent>
          </a:graphicData>
        </a:graphic>
      </p:graphicFrame>
    </p:spTree>
    <p:extLst>
      <p:ext uri="{BB962C8B-B14F-4D97-AF65-F5344CB8AC3E}">
        <p14:creationId xmlns:p14="http://schemas.microsoft.com/office/powerpoint/2010/main" val="35442194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Protokol </a:t>
            </a:r>
            <a:r>
              <a:rPr lang="cs-CZ" dirty="0" err="1"/>
              <a:t>Photuris</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19641542"/>
              </p:ext>
            </p:extLst>
          </p:nvPr>
        </p:nvGraphicFramePr>
        <p:xfrm>
          <a:off x="4576762" y="1360170"/>
          <a:ext cx="7520310" cy="5053960"/>
        </p:xfrm>
        <a:graphic>
          <a:graphicData uri="http://schemas.openxmlformats.org/presentationml/2006/ole">
            <mc:AlternateContent xmlns:mc="http://schemas.openxmlformats.org/markup-compatibility/2006">
              <mc:Choice xmlns:v="urn:schemas-microsoft-com:vml" Requires="v">
                <p:oleObj spid="_x0000_s48135" name="Visio" r:id="rId4" imgW="6686685" imgH="4495710" progId="Visio.Drawing.15">
                  <p:embed/>
                </p:oleObj>
              </mc:Choice>
              <mc:Fallback>
                <p:oleObj name="Visio" r:id="rId4" imgW="6686685" imgH="449571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762" y="1360170"/>
                        <a:ext cx="7520310" cy="5053960"/>
                      </a:xfrm>
                      <a:prstGeom prst="rect">
                        <a:avLst/>
                      </a:prstGeom>
                      <a:noFill/>
                    </p:spPr>
                  </p:pic>
                </p:oleObj>
              </mc:Fallback>
            </mc:AlternateContent>
          </a:graphicData>
        </a:graphic>
      </p:graphicFrame>
      <p:pic>
        <p:nvPicPr>
          <p:cNvPr id="4" name="Obrázek 3"/>
          <p:cNvPicPr>
            <a:picLocks noChangeAspect="1"/>
          </p:cNvPicPr>
          <p:nvPr/>
        </p:nvPicPr>
        <p:blipFill>
          <a:blip r:embed="rId6"/>
          <a:stretch>
            <a:fillRect/>
          </a:stretch>
        </p:blipFill>
        <p:spPr>
          <a:xfrm>
            <a:off x="130493" y="1750689"/>
            <a:ext cx="4030028" cy="2301719"/>
          </a:xfrm>
          <a:prstGeom prst="rect">
            <a:avLst/>
          </a:prstGeom>
        </p:spPr>
      </p:pic>
      <p:pic>
        <p:nvPicPr>
          <p:cNvPr id="5" name="Obrázek 4"/>
          <p:cNvPicPr>
            <a:picLocks noChangeAspect="1"/>
          </p:cNvPicPr>
          <p:nvPr/>
        </p:nvPicPr>
        <p:blipFill>
          <a:blip r:embed="rId7"/>
          <a:stretch>
            <a:fillRect/>
          </a:stretch>
        </p:blipFill>
        <p:spPr>
          <a:xfrm>
            <a:off x="0" y="3698423"/>
            <a:ext cx="2587943" cy="3159577"/>
          </a:xfrm>
          <a:prstGeom prst="rect">
            <a:avLst/>
          </a:prstGeom>
        </p:spPr>
      </p:pic>
    </p:spTree>
    <p:extLst>
      <p:ext uri="{BB962C8B-B14F-4D97-AF65-F5344CB8AC3E}">
        <p14:creationId xmlns:p14="http://schemas.microsoft.com/office/powerpoint/2010/main" val="266096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SCTP</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2438033991"/>
              </p:ext>
            </p:extLst>
          </p:nvPr>
        </p:nvGraphicFramePr>
        <p:xfrm>
          <a:off x="2401142" y="923731"/>
          <a:ext cx="8792798" cy="5264539"/>
        </p:xfrm>
        <a:graphic>
          <a:graphicData uri="http://schemas.openxmlformats.org/presentationml/2006/ole">
            <mc:AlternateContent xmlns:mc="http://schemas.openxmlformats.org/markup-compatibility/2006">
              <mc:Choice xmlns:v="urn:schemas-microsoft-com:vml" Requires="v">
                <p:oleObj spid="_x0000_s37901" name="Visio" r:id="rId4" imgW="7191443" imgH="4305390" progId="Visio.Drawing.15">
                  <p:embed/>
                </p:oleObj>
              </mc:Choice>
              <mc:Fallback>
                <p:oleObj name="Visio" r:id="rId4" imgW="7191443" imgH="430539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1142" y="923731"/>
                        <a:ext cx="8792798" cy="5264539"/>
                      </a:xfrm>
                      <a:prstGeom prst="rect">
                        <a:avLst/>
                      </a:prstGeom>
                      <a:noFill/>
                    </p:spPr>
                  </p:pic>
                </p:oleObj>
              </mc:Fallback>
            </mc:AlternateContent>
          </a:graphicData>
        </a:graphic>
      </p:graphicFrame>
    </p:spTree>
    <p:extLst>
      <p:ext uri="{BB962C8B-B14F-4D97-AF65-F5344CB8AC3E}">
        <p14:creationId xmlns:p14="http://schemas.microsoft.com/office/powerpoint/2010/main" val="42478160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DTLS</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4204554382"/>
              </p:ext>
            </p:extLst>
          </p:nvPr>
        </p:nvGraphicFramePr>
        <p:xfrm>
          <a:off x="2948940" y="1027906"/>
          <a:ext cx="5185444" cy="5736010"/>
        </p:xfrm>
        <a:graphic>
          <a:graphicData uri="http://schemas.openxmlformats.org/presentationml/2006/ole">
            <mc:AlternateContent xmlns:mc="http://schemas.openxmlformats.org/markup-compatibility/2006">
              <mc:Choice xmlns:v="urn:schemas-microsoft-com:vml" Requires="v">
                <p:oleObj spid="_x0000_s38925" name="Visio" r:id="rId4" imgW="5391285" imgH="5962740" progId="Visio.Drawing.15">
                  <p:embed/>
                </p:oleObj>
              </mc:Choice>
              <mc:Fallback>
                <p:oleObj name="Visio" r:id="rId4" imgW="5391285" imgH="5962740"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940" y="1027906"/>
                        <a:ext cx="5185444" cy="5736010"/>
                      </a:xfrm>
                      <a:prstGeom prst="rect">
                        <a:avLst/>
                      </a:prstGeom>
                      <a:noFill/>
                      <a:extLst/>
                    </p:spPr>
                  </p:pic>
                </p:oleObj>
              </mc:Fallback>
            </mc:AlternateContent>
          </a:graphicData>
        </a:graphic>
      </p:graphicFrame>
    </p:spTree>
    <p:extLst>
      <p:ext uri="{BB962C8B-B14F-4D97-AF65-F5344CB8AC3E}">
        <p14:creationId xmlns:p14="http://schemas.microsoft.com/office/powerpoint/2010/main" val="2986872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H.248</a:t>
            </a:r>
            <a:endParaRPr lang="cs-CZ" dirty="0"/>
          </a:p>
        </p:txBody>
      </p:sp>
      <p:graphicFrame>
        <p:nvGraphicFramePr>
          <p:cNvPr id="3" name="Objekt 2"/>
          <p:cNvGraphicFramePr>
            <a:graphicFrameLocks noChangeAspect="1"/>
          </p:cNvGraphicFramePr>
          <p:nvPr>
            <p:extLst>
              <p:ext uri="{D42A27DB-BD31-4B8C-83A1-F6EECF244321}">
                <p14:modId xmlns:p14="http://schemas.microsoft.com/office/powerpoint/2010/main" val="72480734"/>
              </p:ext>
            </p:extLst>
          </p:nvPr>
        </p:nvGraphicFramePr>
        <p:xfrm>
          <a:off x="5504981" y="858690"/>
          <a:ext cx="6134100" cy="5000625"/>
        </p:xfrm>
        <a:graphic>
          <a:graphicData uri="http://schemas.openxmlformats.org/presentationml/2006/ole">
            <mc:AlternateContent xmlns:mc="http://schemas.openxmlformats.org/markup-compatibility/2006">
              <mc:Choice xmlns:v="urn:schemas-microsoft-com:vml" Requires="v">
                <p:oleObj spid="_x0000_s42007" name="Visio" r:id="rId4" imgW="6134100" imgH="5000625" progId="Visio.Drawing.15">
                  <p:embed/>
                </p:oleObj>
              </mc:Choice>
              <mc:Fallback>
                <p:oleObj name="Visio" r:id="rId4" imgW="6134100" imgH="500062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4981" y="858690"/>
                        <a:ext cx="6134100" cy="500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3770915492"/>
              </p:ext>
            </p:extLst>
          </p:nvPr>
        </p:nvGraphicFramePr>
        <p:xfrm>
          <a:off x="348223" y="1597480"/>
          <a:ext cx="4166021" cy="2177521"/>
        </p:xfrm>
        <a:graphic>
          <a:graphicData uri="http://schemas.openxmlformats.org/presentationml/2006/ole">
            <mc:AlternateContent xmlns:mc="http://schemas.openxmlformats.org/markup-compatibility/2006">
              <mc:Choice xmlns:v="urn:schemas-microsoft-com:vml" Requires="v">
                <p:oleObj spid="_x0000_s42008" name="Visio" r:id="rId7" imgW="5248343" imgH="2743200" progId="Visio.Drawing.15">
                  <p:embed/>
                </p:oleObj>
              </mc:Choice>
              <mc:Fallback>
                <p:oleObj name="Visio" r:id="rId7" imgW="5248343" imgH="2743200" progId="Visio.Drawing.1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223" y="1597480"/>
                        <a:ext cx="4166021" cy="2177521"/>
                      </a:xfrm>
                      <a:prstGeom prst="rect">
                        <a:avLst/>
                      </a:prstGeom>
                      <a:noFill/>
                    </p:spPr>
                  </p:pic>
                </p:oleObj>
              </mc:Fallback>
            </mc:AlternateContent>
          </a:graphicData>
        </a:graphic>
      </p:graphicFrame>
    </p:spTree>
    <p:extLst>
      <p:ext uri="{BB962C8B-B14F-4D97-AF65-F5344CB8AC3E}">
        <p14:creationId xmlns:p14="http://schemas.microsoft.com/office/powerpoint/2010/main" val="388295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Referenční bod Ut </a:t>
            </a:r>
            <a:endParaRPr lang="cs-CZ" dirty="0"/>
          </a:p>
        </p:txBody>
      </p:sp>
    </p:spTree>
    <p:extLst>
      <p:ext uri="{BB962C8B-B14F-4D97-AF65-F5344CB8AC3E}">
        <p14:creationId xmlns:p14="http://schemas.microsoft.com/office/powerpoint/2010/main" val="3226965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dirty="0" smtClean="0"/>
              <a:t>4</a:t>
            </a:r>
            <a:r>
              <a:rPr lang="en-US" baseline="30000" dirty="0" smtClean="0"/>
              <a:t>th</a:t>
            </a:r>
            <a:r>
              <a:rPr lang="cs-CZ" dirty="0" smtClean="0"/>
              <a:t> </a:t>
            </a:r>
            <a:r>
              <a:rPr lang="en-US" dirty="0" smtClean="0"/>
              <a:t>generation mobile networks </a:t>
            </a:r>
            <a:endParaRPr lang="en-US" dirty="0"/>
          </a:p>
        </p:txBody>
      </p:sp>
      <p:pic>
        <p:nvPicPr>
          <p:cNvPr id="2" name="Obrázek 1"/>
          <p:cNvPicPr>
            <a:picLocks noChangeAspect="1"/>
          </p:cNvPicPr>
          <p:nvPr/>
        </p:nvPicPr>
        <p:blipFill>
          <a:blip r:embed="rId2"/>
          <a:stretch>
            <a:fillRect/>
          </a:stretch>
        </p:blipFill>
        <p:spPr>
          <a:xfrm>
            <a:off x="2423592" y="1268761"/>
            <a:ext cx="5409748" cy="5173225"/>
          </a:xfrm>
          <a:prstGeom prst="rect">
            <a:avLst/>
          </a:prstGeom>
        </p:spPr>
      </p:pic>
    </p:spTree>
    <p:extLst>
      <p:ext uri="{BB962C8B-B14F-4D97-AF65-F5344CB8AC3E}">
        <p14:creationId xmlns:p14="http://schemas.microsoft.com/office/powerpoint/2010/main" val="26326842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32569" y="0"/>
            <a:ext cx="10058400" cy="1449387"/>
          </a:xfrm>
        </p:spPr>
        <p:txBody>
          <a:bodyPr/>
          <a:lstStyle/>
          <a:p>
            <a:r>
              <a:rPr lang="cs-CZ" dirty="0" smtClean="0"/>
              <a:t>Ut interface</a:t>
            </a:r>
            <a:endParaRPr lang="cs-CZ" dirty="0"/>
          </a:p>
        </p:txBody>
      </p:sp>
      <p:graphicFrame>
        <p:nvGraphicFramePr>
          <p:cNvPr id="3" name="Objekt 2"/>
          <p:cNvGraphicFramePr>
            <a:graphicFrameLocks noChangeAspect="1"/>
          </p:cNvGraphicFramePr>
          <p:nvPr>
            <p:extLst/>
          </p:nvPr>
        </p:nvGraphicFramePr>
        <p:xfrm>
          <a:off x="759853" y="1918952"/>
          <a:ext cx="8956489" cy="4379738"/>
        </p:xfrm>
        <a:graphic>
          <a:graphicData uri="http://schemas.openxmlformats.org/presentationml/2006/ole">
            <mc:AlternateContent xmlns:mc="http://schemas.openxmlformats.org/markup-compatibility/2006">
              <mc:Choice xmlns:v="urn:schemas-microsoft-com:vml" Requires="v">
                <p:oleObj spid="_x0000_s20495" name="Visio" r:id="rId4" imgW="7220085" imgH="3524160" progId="Visio.Drawing.15">
                  <p:embed/>
                </p:oleObj>
              </mc:Choice>
              <mc:Fallback>
                <p:oleObj name="Visio" r:id="rId4" imgW="7220085" imgH="3524160" progId="Visio.Drawing.15">
                  <p:embed/>
                  <p:pic>
                    <p:nvPicPr>
                      <p:cNvPr id="0" name=""/>
                      <p:cNvPicPr/>
                      <p:nvPr/>
                    </p:nvPicPr>
                    <p:blipFill>
                      <a:blip r:embed="rId5"/>
                      <a:stretch>
                        <a:fillRect/>
                      </a:stretch>
                    </p:blipFill>
                    <p:spPr>
                      <a:xfrm>
                        <a:off x="759853" y="1918952"/>
                        <a:ext cx="8956489" cy="4379738"/>
                      </a:xfrm>
                      <a:prstGeom prst="rect">
                        <a:avLst/>
                      </a:prstGeom>
                    </p:spPr>
                  </p:pic>
                </p:oleObj>
              </mc:Fallback>
            </mc:AlternateContent>
          </a:graphicData>
        </a:graphic>
      </p:graphicFrame>
    </p:spTree>
    <p:extLst>
      <p:ext uri="{BB962C8B-B14F-4D97-AF65-F5344CB8AC3E}">
        <p14:creationId xmlns:p14="http://schemas.microsoft.com/office/powerpoint/2010/main" val="37757585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Aplikace</a:t>
            </a:r>
            <a:endParaRPr lang="cs-CZ" dirty="0"/>
          </a:p>
        </p:txBody>
      </p:sp>
    </p:spTree>
    <p:extLst>
      <p:ext uri="{BB962C8B-B14F-4D97-AF65-F5344CB8AC3E}">
        <p14:creationId xmlns:p14="http://schemas.microsoft.com/office/powerpoint/2010/main" val="4016950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Aplikace</a:t>
            </a:r>
            <a:endParaRPr lang="cs-CZ" dirty="0"/>
          </a:p>
        </p:txBody>
      </p:sp>
      <p:sp>
        <p:nvSpPr>
          <p:cNvPr id="3" name="Zástupný symbol pro obsah 2"/>
          <p:cNvSpPr>
            <a:spLocks noGrp="1"/>
          </p:cNvSpPr>
          <p:nvPr>
            <p:ph idx="1"/>
          </p:nvPr>
        </p:nvSpPr>
        <p:spPr/>
        <p:txBody>
          <a:bodyPr/>
          <a:lstStyle/>
          <a:p>
            <a:r>
              <a:rPr lang="cs-CZ" dirty="0" smtClean="0"/>
              <a:t>Konference</a:t>
            </a:r>
          </a:p>
          <a:p>
            <a:r>
              <a:rPr lang="cs-CZ" dirty="0" smtClean="0"/>
              <a:t>Prezentační služby</a:t>
            </a:r>
          </a:p>
          <a:p>
            <a:r>
              <a:rPr lang="en-US" dirty="0" smtClean="0"/>
              <a:t>Push to talk over cellular</a:t>
            </a:r>
          </a:p>
          <a:p>
            <a:r>
              <a:rPr lang="cs-CZ" dirty="0" smtClean="0"/>
              <a:t>HTTP …</a:t>
            </a:r>
          </a:p>
          <a:p>
            <a:r>
              <a:rPr lang="cs-CZ" dirty="0" smtClean="0"/>
              <a:t>….</a:t>
            </a:r>
            <a:endParaRPr lang="cs-CZ" dirty="0"/>
          </a:p>
        </p:txBody>
      </p:sp>
    </p:spTree>
    <p:extLst>
      <p:ext uri="{BB962C8B-B14F-4D97-AF65-F5344CB8AC3E}">
        <p14:creationId xmlns:p14="http://schemas.microsoft.com/office/powerpoint/2010/main" val="10759454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Application </a:t>
            </a:r>
            <a:endParaRPr lang="en-US" dirty="0"/>
          </a:p>
        </p:txBody>
      </p:sp>
      <p:pic>
        <p:nvPicPr>
          <p:cNvPr id="3" name="Obrázek 2"/>
          <p:cNvPicPr>
            <a:picLocks noChangeAspect="1"/>
          </p:cNvPicPr>
          <p:nvPr/>
        </p:nvPicPr>
        <p:blipFill>
          <a:blip r:embed="rId2"/>
          <a:stretch>
            <a:fillRect/>
          </a:stretch>
        </p:blipFill>
        <p:spPr>
          <a:xfrm>
            <a:off x="2612595" y="1844825"/>
            <a:ext cx="6966811" cy="4375681"/>
          </a:xfrm>
          <a:prstGeom prst="rect">
            <a:avLst/>
          </a:prstGeom>
        </p:spPr>
      </p:pic>
    </p:spTree>
    <p:extLst>
      <p:ext uri="{BB962C8B-B14F-4D97-AF65-F5344CB8AC3E}">
        <p14:creationId xmlns:p14="http://schemas.microsoft.com/office/powerpoint/2010/main" val="7898746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658155359"/>
              </p:ext>
            </p:extLst>
          </p:nvPr>
        </p:nvGraphicFramePr>
        <p:xfrm>
          <a:off x="3017786" y="3214245"/>
          <a:ext cx="5437187" cy="2435225"/>
        </p:xfrm>
        <a:graphic>
          <a:graphicData uri="http://schemas.openxmlformats.org/presentationml/2006/ole">
            <mc:AlternateContent xmlns:mc="http://schemas.openxmlformats.org/markup-compatibility/2006">
              <mc:Choice xmlns:v="urn:schemas-microsoft-com:vml" Requires="v">
                <p:oleObj spid="_x0000_s27662" name="Visio" r:id="rId4" imgW="6229485" imgH="2790915" progId="Visio.Drawing.15">
                  <p:embed/>
                </p:oleObj>
              </mc:Choice>
              <mc:Fallback>
                <p:oleObj name="Visio" r:id="rId4" imgW="6229485" imgH="2790915" progId="Visio.Drawing.1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7786" y="3214245"/>
                        <a:ext cx="5437187" cy="2435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Nadpis 2"/>
          <p:cNvSpPr>
            <a:spLocks noGrp="1"/>
          </p:cNvSpPr>
          <p:nvPr>
            <p:ph type="title"/>
          </p:nvPr>
        </p:nvSpPr>
        <p:spPr/>
        <p:txBody>
          <a:bodyPr/>
          <a:lstStyle/>
          <a:p>
            <a:r>
              <a:rPr lang="cs-CZ" dirty="0" smtClean="0"/>
              <a:t>Odposlech</a:t>
            </a:r>
            <a:endParaRPr lang="cs-CZ" dirty="0"/>
          </a:p>
        </p:txBody>
      </p:sp>
    </p:spTree>
    <p:extLst>
      <p:ext uri="{BB962C8B-B14F-4D97-AF65-F5344CB8AC3E}">
        <p14:creationId xmlns:p14="http://schemas.microsoft.com/office/powerpoint/2010/main" val="682859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423592" y="116633"/>
            <a:ext cx="5409748" cy="6348553"/>
          </a:xfrm>
          <a:prstGeom prst="rect">
            <a:avLst/>
          </a:prstGeom>
        </p:spPr>
      </p:pic>
    </p:spTree>
    <p:extLst>
      <p:ext uri="{BB962C8B-B14F-4D97-AF65-F5344CB8AC3E}">
        <p14:creationId xmlns:p14="http://schemas.microsoft.com/office/powerpoint/2010/main" val="3799427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pPr>
              <a:defRPr/>
            </a:pPr>
            <a:fld id="{35733335-E403-4C10-8BFC-9FA3CCE004CA}" type="slidenum">
              <a:rPr lang="en-US" smtClean="0"/>
              <a:pPr>
                <a:defRPr/>
              </a:pPr>
              <a:t>9</a:t>
            </a:fld>
            <a:endParaRPr lang="en-US"/>
          </a:p>
        </p:txBody>
      </p:sp>
      <p:pic>
        <p:nvPicPr>
          <p:cNvPr id="4" name="Obrázek 3"/>
          <p:cNvPicPr>
            <a:picLocks noChangeAspect="1"/>
          </p:cNvPicPr>
          <p:nvPr/>
        </p:nvPicPr>
        <p:blipFill>
          <a:blip r:embed="rId2"/>
          <a:stretch>
            <a:fillRect/>
          </a:stretch>
        </p:blipFill>
        <p:spPr>
          <a:xfrm>
            <a:off x="2447840" y="159754"/>
            <a:ext cx="5534110" cy="6348553"/>
          </a:xfrm>
          <a:prstGeom prst="rect">
            <a:avLst/>
          </a:prstGeom>
        </p:spPr>
      </p:pic>
    </p:spTree>
    <p:extLst>
      <p:ext uri="{BB962C8B-B14F-4D97-AF65-F5344CB8AC3E}">
        <p14:creationId xmlns:p14="http://schemas.microsoft.com/office/powerpoint/2010/main" val="1552271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163</TotalTime>
  <Words>1584</Words>
  <Application>Microsoft Office PowerPoint</Application>
  <PresentationFormat>Širokoúhlá obrazovka</PresentationFormat>
  <Paragraphs>334</Paragraphs>
  <Slides>74</Slides>
  <Notes>1</Notes>
  <HiddenSlides>0</HiddenSlides>
  <MMClips>0</MMClips>
  <ScaleCrop>false</ScaleCrop>
  <HeadingPairs>
    <vt:vector size="10" baseType="variant">
      <vt:variant>
        <vt:lpstr>Použitá písma</vt:lpstr>
      </vt:variant>
      <vt:variant>
        <vt:i4>5</vt:i4>
      </vt:variant>
      <vt:variant>
        <vt:lpstr>Motiv</vt:lpstr>
      </vt:variant>
      <vt:variant>
        <vt:i4>1</vt:i4>
      </vt:variant>
      <vt:variant>
        <vt:lpstr>Propojení</vt:lpstr>
      </vt:variant>
      <vt:variant>
        <vt:i4>1</vt:i4>
      </vt:variant>
      <vt:variant>
        <vt:lpstr>Vložené servery OLE</vt:lpstr>
      </vt:variant>
      <vt:variant>
        <vt:i4>1</vt:i4>
      </vt:variant>
      <vt:variant>
        <vt:lpstr>Nadpisy snímků</vt:lpstr>
      </vt:variant>
      <vt:variant>
        <vt:i4>74</vt:i4>
      </vt:variant>
    </vt:vector>
  </HeadingPairs>
  <TitlesOfParts>
    <vt:vector size="82" baseType="lpstr">
      <vt:lpstr>Arial</vt:lpstr>
      <vt:lpstr>Calibri</vt:lpstr>
      <vt:lpstr>Calibri Light</vt:lpstr>
      <vt:lpstr>Tele-GroteskNor</vt:lpstr>
      <vt:lpstr>Times New Roman</vt:lpstr>
      <vt:lpstr>Motiv Office</vt:lpstr>
      <vt:lpstr>C:\Users\Libor\Qsync\MFF\Přednáška\Drawing1\Drawing\~Page-1\Revision cloud</vt:lpstr>
      <vt:lpstr>Visio</vt:lpstr>
      <vt:lpstr>4G</vt:lpstr>
      <vt:lpstr>První setkání </vt:lpstr>
      <vt:lpstr>Mobilní sítě</vt:lpstr>
      <vt:lpstr>Mobile network</vt:lpstr>
      <vt:lpstr>Location Update</vt:lpstr>
      <vt:lpstr>Prezentace aplikace PowerPoint</vt:lpstr>
      <vt:lpstr>4th generation mobile networks </vt:lpstr>
      <vt:lpstr>Prezentace aplikace PowerPoint</vt:lpstr>
      <vt:lpstr>Prezentace aplikace PowerPoint</vt:lpstr>
      <vt:lpstr>Prezentace aplikace PowerPoint</vt:lpstr>
      <vt:lpstr>3GPP</vt:lpstr>
      <vt:lpstr>5G</vt:lpstr>
      <vt:lpstr>Prezentace aplikace PowerPoint</vt:lpstr>
      <vt:lpstr>Three networks + Internet</vt:lpstr>
      <vt:lpstr>ISIM/USIM</vt:lpstr>
      <vt:lpstr>LTE (= 4G) a EPC </vt:lpstr>
      <vt:lpstr>LTE</vt:lpstr>
      <vt:lpstr>EPC - Evolved Packet Core</vt:lpstr>
      <vt:lpstr>EPC - Evolved Packet Core</vt:lpstr>
      <vt:lpstr>Network architecture</vt:lpstr>
      <vt:lpstr>„LTE“</vt:lpstr>
      <vt:lpstr>Prezentace aplikace PowerPoint</vt:lpstr>
      <vt:lpstr>Vzájemná komunikace</vt:lpstr>
      <vt:lpstr>Výsledek LTE</vt:lpstr>
      <vt:lpstr>LTE roaming</vt:lpstr>
      <vt:lpstr>ISIM/USIM</vt:lpstr>
      <vt:lpstr>AKA (Authentication and Key Agtreemnet)</vt:lpstr>
      <vt:lpstr>NAS</vt:lpstr>
      <vt:lpstr>Generování klíčů</vt:lpstr>
      <vt:lpstr>Generování klíčů </vt:lpstr>
      <vt:lpstr>Šifrování (128 bitů)</vt:lpstr>
      <vt:lpstr>Integrita (128 bitů)</vt:lpstr>
      <vt:lpstr>LTE    Q &amp; A</vt:lpstr>
      <vt:lpstr>SIP</vt:lpstr>
      <vt:lpstr>SIP (Session Initiation Protocol )</vt:lpstr>
      <vt:lpstr>SIP entity</vt:lpstr>
      <vt:lpstr>Entity</vt:lpstr>
      <vt:lpstr>SIP Protokol</vt:lpstr>
      <vt:lpstr>SIP Authentication</vt:lpstr>
      <vt:lpstr>SIP registrace </vt:lpstr>
      <vt:lpstr>Invite</vt:lpstr>
      <vt:lpstr>Session Border Controller (SBC)</vt:lpstr>
      <vt:lpstr>A-SBC, I-SBC</vt:lpstr>
      <vt:lpstr>IMS</vt:lpstr>
      <vt:lpstr>IMS (Internet Multimedia Subsystem)</vt:lpstr>
      <vt:lpstr>IMS</vt:lpstr>
      <vt:lpstr>Prezentace aplikace PowerPoint</vt:lpstr>
      <vt:lpstr>SIP initial setup</vt:lpstr>
      <vt:lpstr>SIP initial setup - Roaming</vt:lpstr>
      <vt:lpstr>VoLTE roaming</vt:lpstr>
      <vt:lpstr>SIP registrace </vt:lpstr>
      <vt:lpstr>Prezentace aplikace PowerPoint</vt:lpstr>
      <vt:lpstr>Prezentace aplikace PowerPoint</vt:lpstr>
      <vt:lpstr>Telefonní číslo je minulostí</vt:lpstr>
      <vt:lpstr>Privátní a veřejná identita</vt:lpstr>
      <vt:lpstr>AKA and web authentication</vt:lpstr>
      <vt:lpstr>AKA (Authentication and Key Agtreemnet)</vt:lpstr>
      <vt:lpstr>Prezentace aplikace PowerPoint</vt:lpstr>
      <vt:lpstr>„Nové protokoly“</vt:lpstr>
      <vt:lpstr>Diameter</vt:lpstr>
      <vt:lpstr>Diameter</vt:lpstr>
      <vt:lpstr>SIP &amp; SDP</vt:lpstr>
      <vt:lpstr>MSRP</vt:lpstr>
      <vt:lpstr>RTP/RTCP</vt:lpstr>
      <vt:lpstr>Protokol Photuris</vt:lpstr>
      <vt:lpstr>SCTP</vt:lpstr>
      <vt:lpstr>DTLS</vt:lpstr>
      <vt:lpstr>H.248</vt:lpstr>
      <vt:lpstr>Referenční bod Ut </vt:lpstr>
      <vt:lpstr>Ut interface</vt:lpstr>
      <vt:lpstr>Aplikace</vt:lpstr>
      <vt:lpstr>Aplikace</vt:lpstr>
      <vt:lpstr>Application </vt:lpstr>
      <vt:lpstr>Odposlech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Libor</dc:creator>
  <cp:lastModifiedBy>Libor</cp:lastModifiedBy>
  <cp:revision>22</cp:revision>
  <dcterms:created xsi:type="dcterms:W3CDTF">2015-10-04T14:55:20Z</dcterms:created>
  <dcterms:modified xsi:type="dcterms:W3CDTF">2015-10-05T14:23:55Z</dcterms:modified>
</cp:coreProperties>
</file>