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61" r:id="rId3"/>
    <p:sldId id="283" r:id="rId4"/>
    <p:sldId id="264" r:id="rId5"/>
    <p:sldId id="265" r:id="rId6"/>
    <p:sldId id="284" r:id="rId7"/>
    <p:sldId id="258" r:id="rId8"/>
    <p:sldId id="260" r:id="rId9"/>
    <p:sldId id="279" r:id="rId10"/>
    <p:sldId id="259" r:id="rId11"/>
    <p:sldId id="280" r:id="rId12"/>
    <p:sldId id="270" r:id="rId13"/>
    <p:sldId id="281" r:id="rId14"/>
    <p:sldId id="271" r:id="rId15"/>
    <p:sldId id="277" r:id="rId16"/>
    <p:sldId id="272" r:id="rId17"/>
    <p:sldId id="274" r:id="rId18"/>
    <p:sldId id="275" r:id="rId19"/>
    <p:sldId id="263" r:id="rId20"/>
    <p:sldId id="276" r:id="rId21"/>
    <p:sldId id="282" r:id="rId22"/>
    <p:sldId id="285" r:id="rId23"/>
    <p:sldId id="268" r:id="rId24"/>
    <p:sldId id="269" r:id="rId25"/>
    <p:sldId id="278" r:id="rId26"/>
  </p:sldIdLst>
  <p:sldSz cx="12192000" cy="6858000"/>
  <p:notesSz cx="6858000" cy="9144000"/>
  <p:defaultTextStyle>
    <a:defPPr>
      <a:defRPr lang="sk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09"/>
    <p:restoredTop sz="87172"/>
  </p:normalViewPr>
  <p:slideViewPr>
    <p:cSldViewPr snapToGrid="0" snapToObjects="1">
      <p:cViewPr varScale="1">
        <p:scale>
          <a:sx n="97" d="100"/>
          <a:sy n="97" d="100"/>
        </p:scale>
        <p:origin x="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CZ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27BB1-12E9-3246-89C2-04490DB703CC}" type="datetimeFigureOut">
              <a:rPr lang="sk-CZ" smtClean="0"/>
              <a:t>26.05.2022</a:t>
            </a:fld>
            <a:endParaRPr lang="sk-CZ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CZ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CZ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CZ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7065A-215D-5348-A658-518AB5FEC309}" type="slidenum">
              <a:rPr lang="sk-CZ" smtClean="0"/>
              <a:t>‹#›</a:t>
            </a:fld>
            <a:endParaRPr lang="sk-CZ"/>
          </a:p>
        </p:txBody>
      </p:sp>
    </p:spTree>
    <p:extLst>
      <p:ext uri="{BB962C8B-B14F-4D97-AF65-F5344CB8AC3E}">
        <p14:creationId xmlns:p14="http://schemas.microsoft.com/office/powerpoint/2010/main" val="174873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CZ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7065A-215D-5348-A658-518AB5FEC309}" type="slidenum">
              <a:rPr lang="sk-CZ" smtClean="0"/>
              <a:t>1</a:t>
            </a:fld>
            <a:endParaRPr lang="sk-CZ"/>
          </a:p>
        </p:txBody>
      </p:sp>
    </p:spTree>
    <p:extLst>
      <p:ext uri="{BB962C8B-B14F-4D97-AF65-F5344CB8AC3E}">
        <p14:creationId xmlns:p14="http://schemas.microsoft.com/office/powerpoint/2010/main" val="165271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CZ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7065A-215D-5348-A658-518AB5FEC309}" type="slidenum">
              <a:rPr lang="sk-CZ" smtClean="0"/>
              <a:t>13</a:t>
            </a:fld>
            <a:endParaRPr lang="sk-CZ"/>
          </a:p>
        </p:txBody>
      </p:sp>
    </p:spTree>
    <p:extLst>
      <p:ext uri="{BB962C8B-B14F-4D97-AF65-F5344CB8AC3E}">
        <p14:creationId xmlns:p14="http://schemas.microsoft.com/office/powerpoint/2010/main" val="678163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P</a:t>
            </a:r>
            <a:r>
              <a:rPr lang="sk-CZ" dirty="0"/>
              <a:t>rispievanie do projektu -&gt; zavedenie novej zavislosti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7065A-215D-5348-A658-518AB5FEC309}" type="slidenum">
              <a:rPr lang="sk-CZ" smtClean="0"/>
              <a:t>14</a:t>
            </a:fld>
            <a:endParaRPr lang="sk-CZ"/>
          </a:p>
        </p:txBody>
      </p:sp>
    </p:spTree>
    <p:extLst>
      <p:ext uri="{BB962C8B-B14F-4D97-AF65-F5344CB8AC3E}">
        <p14:creationId xmlns:p14="http://schemas.microsoft.com/office/powerpoint/2010/main" val="3761587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CZ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FCF48-A1C6-6542-8CE5-ED0D356960BF}" type="slidenum">
              <a:rPr lang="sk-CZ" smtClean="0"/>
              <a:t>17</a:t>
            </a:fld>
            <a:endParaRPr lang="sk-CZ"/>
          </a:p>
        </p:txBody>
      </p:sp>
    </p:spTree>
    <p:extLst>
      <p:ext uri="{BB962C8B-B14F-4D97-AF65-F5344CB8AC3E}">
        <p14:creationId xmlns:p14="http://schemas.microsoft.com/office/powerpoint/2010/main" val="502013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CZ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FCF48-A1C6-6542-8CE5-ED0D356960BF}" type="slidenum">
              <a:rPr lang="sk-CZ" smtClean="0"/>
              <a:t>18</a:t>
            </a:fld>
            <a:endParaRPr lang="sk-CZ"/>
          </a:p>
        </p:txBody>
      </p:sp>
    </p:spTree>
    <p:extLst>
      <p:ext uri="{BB962C8B-B14F-4D97-AF65-F5344CB8AC3E}">
        <p14:creationId xmlns:p14="http://schemas.microsoft.com/office/powerpoint/2010/main" val="4014855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CZ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7065A-215D-5348-A658-518AB5FEC309}" type="slidenum">
              <a:rPr lang="sk-CZ" smtClean="0"/>
              <a:t>20</a:t>
            </a:fld>
            <a:endParaRPr lang="sk-CZ"/>
          </a:p>
        </p:txBody>
      </p:sp>
    </p:spTree>
    <p:extLst>
      <p:ext uri="{BB962C8B-B14F-4D97-AF65-F5344CB8AC3E}">
        <p14:creationId xmlns:p14="http://schemas.microsoft.com/office/powerpoint/2010/main" val="1301739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CZ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7065A-215D-5348-A658-518AB5FEC309}" type="slidenum">
              <a:rPr lang="sk-CZ" smtClean="0"/>
              <a:t>21</a:t>
            </a:fld>
            <a:endParaRPr lang="sk-CZ"/>
          </a:p>
        </p:txBody>
      </p:sp>
    </p:spTree>
    <p:extLst>
      <p:ext uri="{BB962C8B-B14F-4D97-AF65-F5344CB8AC3E}">
        <p14:creationId xmlns:p14="http://schemas.microsoft.com/office/powerpoint/2010/main" val="3439295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C</a:t>
            </a:r>
            <a:r>
              <a:rPr lang="sk-CZ" dirty="0"/>
              <a:t>o su balicky a ako to suvisi z repozitarom, PyPI, zdielanie v open source</a:t>
            </a:r>
          </a:p>
          <a:p>
            <a:endParaRPr lang="sk-CZ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7065A-215D-5348-A658-518AB5FEC309}" type="slidenum">
              <a:rPr lang="sk-CZ" smtClean="0"/>
              <a:t>2</a:t>
            </a:fld>
            <a:endParaRPr lang="sk-CZ"/>
          </a:p>
        </p:txBody>
      </p:sp>
    </p:spTree>
    <p:extLst>
      <p:ext uri="{BB962C8B-B14F-4D97-AF65-F5344CB8AC3E}">
        <p14:creationId xmlns:p14="http://schemas.microsoft.com/office/powerpoint/2010/main" val="3135664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CZ" dirty="0"/>
              <a:t>5:00 min</a:t>
            </a:r>
          </a:p>
          <a:p>
            <a:r>
              <a:rPr lang="sk-CZ" dirty="0"/>
              <a:t>Co je sfotwarovy supply chain? </a:t>
            </a:r>
            <a:r>
              <a:rPr lang="sk-SK" dirty="0"/>
              <a:t>P</a:t>
            </a:r>
            <a:r>
              <a:rPr lang="sk-CZ" dirty="0"/>
              <a:t>orovnanie s hw supply chain</a:t>
            </a:r>
          </a:p>
          <a:p>
            <a:r>
              <a:rPr lang="sk-SK" dirty="0"/>
              <a:t>B</a:t>
            </a:r>
            <a:r>
              <a:rPr lang="sk-CZ" dirty="0"/>
              <a:t>ezpecnost aj pocas prevozu</a:t>
            </a:r>
          </a:p>
          <a:p>
            <a:r>
              <a:rPr lang="sk-SK" dirty="0"/>
              <a:t>S</a:t>
            </a:r>
            <a:r>
              <a:rPr lang="sk-CZ" dirty="0"/>
              <a:t>upply chain == suhrn vsetkych komponent tvoriacich software -&gt; baliky</a:t>
            </a:r>
          </a:p>
          <a:p>
            <a:r>
              <a:rPr lang="sk-SK" dirty="0"/>
              <a:t>A</a:t>
            </a:r>
            <a:r>
              <a:rPr lang="sk-CZ" dirty="0"/>
              <a:t>by sme pochopily utoky musime si ukazat ako balicky vznikaju</a:t>
            </a:r>
          </a:p>
          <a:p>
            <a:endParaRPr lang="sk-CZ" dirty="0"/>
          </a:p>
          <a:p>
            <a:endParaRPr lang="sk-CZ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7065A-215D-5348-A658-518AB5FEC309}" type="slidenum">
              <a:rPr lang="sk-CZ" smtClean="0"/>
              <a:t>3</a:t>
            </a:fld>
            <a:endParaRPr lang="sk-CZ"/>
          </a:p>
        </p:txBody>
      </p:sp>
    </p:spTree>
    <p:extLst>
      <p:ext uri="{BB962C8B-B14F-4D97-AF65-F5344CB8AC3E}">
        <p14:creationId xmlns:p14="http://schemas.microsoft.com/office/powerpoint/2010/main" val="1513026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2000" dirty="0"/>
              <a:t>8:20</a:t>
            </a:r>
          </a:p>
          <a:p>
            <a:r>
              <a:rPr lang="sk-SK" dirty="0"/>
              <a:t>Z</a:t>
            </a:r>
            <a:r>
              <a:rPr lang="sk-CZ" dirty="0"/>
              <a:t>drojovy kod -&gt; setup.py -&gt; build -&gt; upload -&gt; pip install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7065A-215D-5348-A658-518AB5FEC309}" type="slidenum">
              <a:rPr lang="sk-CZ" smtClean="0"/>
              <a:t>4</a:t>
            </a:fld>
            <a:endParaRPr lang="sk-CZ"/>
          </a:p>
        </p:txBody>
      </p:sp>
    </p:spTree>
    <p:extLst>
      <p:ext uri="{BB962C8B-B14F-4D97-AF65-F5344CB8AC3E}">
        <p14:creationId xmlns:p14="http://schemas.microsoft.com/office/powerpoint/2010/main" val="3662875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6:30 min</a:t>
            </a:r>
          </a:p>
          <a:p>
            <a:r>
              <a:rPr lang="sk-SK" dirty="0"/>
              <a:t>M</a:t>
            </a:r>
            <a:r>
              <a:rPr lang="sk-CZ" dirty="0"/>
              <a:t>oznost falsovat udaje: meno, email, url, nazov</a:t>
            </a:r>
          </a:p>
          <a:p>
            <a:r>
              <a:rPr lang="sk-SK" dirty="0"/>
              <a:t>M</a:t>
            </a:r>
            <a:r>
              <a:rPr lang="sk-CZ" dirty="0"/>
              <a:t>ozeme instalovat viacej balickov</a:t>
            </a:r>
          </a:p>
          <a:p>
            <a:r>
              <a:rPr lang="sk-SK" dirty="0"/>
              <a:t>N</a:t>
            </a:r>
            <a:r>
              <a:rPr lang="sk-CZ" dirty="0"/>
              <a:t>ahodne zavislosti</a:t>
            </a:r>
          </a:p>
          <a:p>
            <a:r>
              <a:rPr lang="sk-SK" dirty="0"/>
              <a:t>V</a:t>
            </a:r>
            <a:r>
              <a:rPr lang="sk-CZ" dirty="0"/>
              <a:t>setko je to len spustileny python kod</a:t>
            </a:r>
          </a:p>
          <a:p>
            <a:r>
              <a:rPr lang="sk-SK" dirty="0"/>
              <a:t>S</a:t>
            </a:r>
            <a:r>
              <a:rPr lang="sk-CZ" dirty="0"/>
              <a:t>pusta sa aj pri instalacii</a:t>
            </a:r>
          </a:p>
          <a:p>
            <a:r>
              <a:rPr lang="sk-SK" dirty="0"/>
              <a:t>P</a:t>
            </a:r>
            <a:r>
              <a:rPr lang="sk-CZ" dirty="0"/>
              <a:t>roblem vo vsetkych jazykoch, textovy format to uplne neriesi</a:t>
            </a:r>
          </a:p>
          <a:p>
            <a:r>
              <a:rPr lang="sk-SK" dirty="0"/>
              <a:t>P</a:t>
            </a:r>
            <a:r>
              <a:rPr lang="sk-CZ" dirty="0"/>
              <a:t>rechadzame k utokom ktore z toho vyplyvaju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7065A-215D-5348-A658-518AB5FEC309}" type="slidenum">
              <a:rPr lang="sk-CZ" smtClean="0"/>
              <a:t>5</a:t>
            </a:fld>
            <a:endParaRPr lang="sk-CZ"/>
          </a:p>
        </p:txBody>
      </p:sp>
    </p:spTree>
    <p:extLst>
      <p:ext uri="{BB962C8B-B14F-4D97-AF65-F5344CB8AC3E}">
        <p14:creationId xmlns:p14="http://schemas.microsoft.com/office/powerpoint/2010/main" val="1374331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CZ" dirty="0"/>
              <a:t>Utoky rozdelujeme na dve velke kategorie</a:t>
            </a:r>
          </a:p>
          <a:p>
            <a:r>
              <a:rPr lang="sk-SK" dirty="0"/>
              <a:t>T</a:t>
            </a:r>
            <a:r>
              <a:rPr lang="sk-CZ" dirty="0"/>
              <a:t>yposquatting -&gt; next slide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7065A-215D-5348-A658-518AB5FEC309}" type="slidenum">
              <a:rPr lang="sk-CZ" smtClean="0"/>
              <a:t>6</a:t>
            </a:fld>
            <a:endParaRPr lang="sk-CZ"/>
          </a:p>
        </p:txBody>
      </p:sp>
    </p:spTree>
    <p:extLst>
      <p:ext uri="{BB962C8B-B14F-4D97-AF65-F5344CB8AC3E}">
        <p14:creationId xmlns:p14="http://schemas.microsoft.com/office/powerpoint/2010/main" val="3237625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</a:t>
            </a:r>
            <a:r>
              <a:rPr lang="sk-CZ" dirty="0"/>
              <a:t>kopirujeme obsah vs stub package proti odhaleniu</a:t>
            </a:r>
          </a:p>
          <a:p>
            <a:r>
              <a:rPr lang="sk-SK" dirty="0"/>
              <a:t>P</a:t>
            </a:r>
            <a:r>
              <a:rPr lang="sk-CZ" dirty="0"/>
              <a:t>eewee test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7065A-215D-5348-A658-518AB5FEC309}" type="slidenum">
              <a:rPr lang="sk-CZ" smtClean="0"/>
              <a:t>7</a:t>
            </a:fld>
            <a:endParaRPr lang="sk-CZ"/>
          </a:p>
        </p:txBody>
      </p:sp>
    </p:spTree>
    <p:extLst>
      <p:ext uri="{BB962C8B-B14F-4D97-AF65-F5344CB8AC3E}">
        <p14:creationId xmlns:p14="http://schemas.microsoft.com/office/powerpoint/2010/main" val="2148442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CZ" dirty="0"/>
              <a:t>18:50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7065A-215D-5348-A658-518AB5FEC309}" type="slidenum">
              <a:rPr lang="sk-CZ" smtClean="0"/>
              <a:t>8</a:t>
            </a:fld>
            <a:endParaRPr lang="sk-CZ"/>
          </a:p>
        </p:txBody>
      </p:sp>
    </p:spTree>
    <p:extLst>
      <p:ext uri="{BB962C8B-B14F-4D97-AF65-F5344CB8AC3E}">
        <p14:creationId xmlns:p14="http://schemas.microsoft.com/office/powerpoint/2010/main" val="1493382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CZ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7065A-215D-5348-A658-518AB5FEC309}" type="slidenum">
              <a:rPr lang="sk-CZ" smtClean="0"/>
              <a:t>9</a:t>
            </a:fld>
            <a:endParaRPr lang="sk-CZ"/>
          </a:p>
        </p:txBody>
      </p:sp>
    </p:spTree>
    <p:extLst>
      <p:ext uri="{BB962C8B-B14F-4D97-AF65-F5344CB8AC3E}">
        <p14:creationId xmlns:p14="http://schemas.microsoft.com/office/powerpoint/2010/main" val="2931355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BC072E-FC98-2139-0538-45BCB12CD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sk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09F5EA5-D83D-C66A-8DF3-524FB70422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sk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63BCC81-27E6-9D76-D578-809C8CC3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E5AA-989B-5243-98BA-AE04BB410904}" type="datetimeFigureOut">
              <a:rPr lang="sk-CZ" smtClean="0"/>
              <a:t>26.05.2022</a:t>
            </a:fld>
            <a:endParaRPr lang="sk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92B9247-689D-CF84-C4B8-ADB31949E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2DE2D7F-8125-2663-F801-5D4DF1C1B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BE60-3133-D644-86F5-CEC13AC1E548}" type="slidenum">
              <a:rPr lang="sk-CZ" smtClean="0"/>
              <a:t>‹#›</a:t>
            </a:fld>
            <a:endParaRPr lang="sk-CZ"/>
          </a:p>
        </p:txBody>
      </p:sp>
    </p:spTree>
    <p:extLst>
      <p:ext uri="{BB962C8B-B14F-4D97-AF65-F5344CB8AC3E}">
        <p14:creationId xmlns:p14="http://schemas.microsoft.com/office/powerpoint/2010/main" val="2412851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858237-F2CA-07A0-2DA2-F3B3467A0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sk-CZ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D13E9DD0-7C78-9F3D-79A6-2B3CFFC7D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41D8D90-75C4-0F6C-E6AB-994702F51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E5AA-989B-5243-98BA-AE04BB410904}" type="datetimeFigureOut">
              <a:rPr lang="sk-CZ" smtClean="0"/>
              <a:t>26.05.2022</a:t>
            </a:fld>
            <a:endParaRPr lang="sk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D1D5CF1-D292-F642-F46F-9942D0F37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7A2E0F0-F9B6-B56E-6382-97F185A31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BE60-3133-D644-86F5-CEC13AC1E548}" type="slidenum">
              <a:rPr lang="sk-CZ" smtClean="0"/>
              <a:t>‹#›</a:t>
            </a:fld>
            <a:endParaRPr lang="sk-CZ"/>
          </a:p>
        </p:txBody>
      </p:sp>
    </p:spTree>
    <p:extLst>
      <p:ext uri="{BB962C8B-B14F-4D97-AF65-F5344CB8AC3E}">
        <p14:creationId xmlns:p14="http://schemas.microsoft.com/office/powerpoint/2010/main" val="909964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3E20F2A6-2332-4B2B-B91D-27563195D9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sk-CZ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2288AC79-AF1F-4939-6756-FA2BD2DEF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5CF1DCB-8DC4-EE2E-13E3-36F2A94FF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E5AA-989B-5243-98BA-AE04BB410904}" type="datetimeFigureOut">
              <a:rPr lang="sk-CZ" smtClean="0"/>
              <a:t>26.05.2022</a:t>
            </a:fld>
            <a:endParaRPr lang="sk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35A746C-1C95-095E-6F0F-7F95EDC3A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53CCDAB-5EC9-EC0E-0193-83F2A31F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BE60-3133-D644-86F5-CEC13AC1E548}" type="slidenum">
              <a:rPr lang="sk-CZ" smtClean="0"/>
              <a:t>‹#›</a:t>
            </a:fld>
            <a:endParaRPr lang="sk-CZ"/>
          </a:p>
        </p:txBody>
      </p:sp>
    </p:spTree>
    <p:extLst>
      <p:ext uri="{BB962C8B-B14F-4D97-AF65-F5344CB8AC3E}">
        <p14:creationId xmlns:p14="http://schemas.microsoft.com/office/powerpoint/2010/main" val="3250621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DA9C2D-A17C-2BD8-8CAF-BFC0E6138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sk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1BB576D-1E8F-6297-59A0-EED76DB2C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F3D7731-5A29-8232-7BE9-FB5C20A45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E5AA-989B-5243-98BA-AE04BB410904}" type="datetimeFigureOut">
              <a:rPr lang="sk-CZ" smtClean="0"/>
              <a:t>26.05.2022</a:t>
            </a:fld>
            <a:endParaRPr lang="sk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9F264F5-876B-142F-E2D9-60E689D6D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6897E33-3154-C75F-A393-94A9DB7BD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BE60-3133-D644-86F5-CEC13AC1E548}" type="slidenum">
              <a:rPr lang="sk-CZ" smtClean="0"/>
              <a:t>‹#›</a:t>
            </a:fld>
            <a:endParaRPr lang="sk-CZ"/>
          </a:p>
        </p:txBody>
      </p:sp>
    </p:spTree>
    <p:extLst>
      <p:ext uri="{BB962C8B-B14F-4D97-AF65-F5344CB8AC3E}">
        <p14:creationId xmlns:p14="http://schemas.microsoft.com/office/powerpoint/2010/main" val="1421869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42FED0-A67A-2C09-BD1A-CC7F7C8E5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sk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6195EEE-2AC9-9078-FBCC-98F40C8D7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BDAE9E8-1259-B0B7-CB9B-354E8843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E5AA-989B-5243-98BA-AE04BB410904}" type="datetimeFigureOut">
              <a:rPr lang="sk-CZ" smtClean="0"/>
              <a:t>26.05.2022</a:t>
            </a:fld>
            <a:endParaRPr lang="sk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4910783-9253-B85E-2757-7127F507F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5DA333E-C4BD-2373-625D-AF8D20C1E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BE60-3133-D644-86F5-CEC13AC1E548}" type="slidenum">
              <a:rPr lang="sk-CZ" smtClean="0"/>
              <a:t>‹#›</a:t>
            </a:fld>
            <a:endParaRPr lang="sk-CZ"/>
          </a:p>
        </p:txBody>
      </p:sp>
    </p:spTree>
    <p:extLst>
      <p:ext uri="{BB962C8B-B14F-4D97-AF65-F5344CB8AC3E}">
        <p14:creationId xmlns:p14="http://schemas.microsoft.com/office/powerpoint/2010/main" val="2935284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C09D30-907B-38D5-3866-DB1782471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sk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D2CC7AC-BE0A-6A82-3D06-57DD2D9666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CZ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46A61024-90C3-1439-E4FA-B1DFDAC36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CZ"/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4A7BEBAC-6E53-7027-6567-4C1ED664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E5AA-989B-5243-98BA-AE04BB410904}" type="datetimeFigureOut">
              <a:rPr lang="sk-CZ" smtClean="0"/>
              <a:t>26.05.2022</a:t>
            </a:fld>
            <a:endParaRPr lang="sk-CZ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53C78E1-3021-C339-FE05-234CADD16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CZ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FD7EF2C-EEE6-580B-78E1-431AF499A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BE60-3133-D644-86F5-CEC13AC1E548}" type="slidenum">
              <a:rPr lang="sk-CZ" smtClean="0"/>
              <a:t>‹#›</a:t>
            </a:fld>
            <a:endParaRPr lang="sk-CZ"/>
          </a:p>
        </p:txBody>
      </p:sp>
    </p:spTree>
    <p:extLst>
      <p:ext uri="{BB962C8B-B14F-4D97-AF65-F5344CB8AC3E}">
        <p14:creationId xmlns:p14="http://schemas.microsoft.com/office/powerpoint/2010/main" val="2942770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34A76B-EA18-F6A1-31F7-52C48555E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sk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F93FDBD-E745-C496-A52D-7CE6B4FF4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8162525C-541A-1DF4-561A-766F06C24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C134066-4D99-6ABC-EDED-864F456920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EC1A7FE5-FDE4-23AF-D108-6C2D9CBDB8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CZ"/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724D11D7-8529-8DF7-55BA-4C74A32EE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E5AA-989B-5243-98BA-AE04BB410904}" type="datetimeFigureOut">
              <a:rPr lang="sk-CZ" smtClean="0"/>
              <a:t>26.05.2022</a:t>
            </a:fld>
            <a:endParaRPr lang="sk-CZ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9A1FD8A2-A352-CB20-50DB-8AAD6C0D5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CZ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A62235C0-4BA9-E048-2AB0-3903AE972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BE60-3133-D644-86F5-CEC13AC1E548}" type="slidenum">
              <a:rPr lang="sk-CZ" smtClean="0"/>
              <a:t>‹#›</a:t>
            </a:fld>
            <a:endParaRPr lang="sk-CZ"/>
          </a:p>
        </p:txBody>
      </p:sp>
    </p:spTree>
    <p:extLst>
      <p:ext uri="{BB962C8B-B14F-4D97-AF65-F5344CB8AC3E}">
        <p14:creationId xmlns:p14="http://schemas.microsoft.com/office/powerpoint/2010/main" val="53711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B6DD16-615F-6A01-108A-B841C6FB8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sk-CZ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D5E81660-7CD6-1AA2-87D7-F16737ADB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E5AA-989B-5243-98BA-AE04BB410904}" type="datetimeFigureOut">
              <a:rPr lang="sk-CZ" smtClean="0"/>
              <a:t>26.05.2022</a:t>
            </a:fld>
            <a:endParaRPr lang="sk-CZ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0FE2DBAC-BD80-E166-0B34-6BAF17C4E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CZ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DF45961-4F68-C4CF-E7E6-139312B66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BE60-3133-D644-86F5-CEC13AC1E548}" type="slidenum">
              <a:rPr lang="sk-CZ" smtClean="0"/>
              <a:t>‹#›</a:t>
            </a:fld>
            <a:endParaRPr lang="sk-CZ"/>
          </a:p>
        </p:txBody>
      </p:sp>
    </p:spTree>
    <p:extLst>
      <p:ext uri="{BB962C8B-B14F-4D97-AF65-F5344CB8AC3E}">
        <p14:creationId xmlns:p14="http://schemas.microsoft.com/office/powerpoint/2010/main" val="4174339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A278ED8F-1A88-A2B4-08D2-FA3CFA382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E5AA-989B-5243-98BA-AE04BB410904}" type="datetimeFigureOut">
              <a:rPr lang="sk-CZ" smtClean="0"/>
              <a:t>26.05.2022</a:t>
            </a:fld>
            <a:endParaRPr lang="sk-CZ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C31EBAD1-98C1-0E41-067C-E00B247C1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CZ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7C82D9E-A73B-AAE2-02D5-23728433F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BE60-3133-D644-86F5-CEC13AC1E548}" type="slidenum">
              <a:rPr lang="sk-CZ" smtClean="0"/>
              <a:t>‹#›</a:t>
            </a:fld>
            <a:endParaRPr lang="sk-CZ"/>
          </a:p>
        </p:txBody>
      </p:sp>
    </p:spTree>
    <p:extLst>
      <p:ext uri="{BB962C8B-B14F-4D97-AF65-F5344CB8AC3E}">
        <p14:creationId xmlns:p14="http://schemas.microsoft.com/office/powerpoint/2010/main" val="3558398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D68252-5F41-9261-89E9-882D6FB94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sk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2C6A4A5-F857-107D-4208-A3B03E6E8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DA603EF-A97F-6243-2C3F-8062625E9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C51F69BF-55EA-3877-63F3-E648E7869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E5AA-989B-5243-98BA-AE04BB410904}" type="datetimeFigureOut">
              <a:rPr lang="sk-CZ" smtClean="0"/>
              <a:t>26.05.2022</a:t>
            </a:fld>
            <a:endParaRPr lang="sk-CZ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AEE421A-DE59-C534-2DBE-3BF55F164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CZ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5D87E3CE-5F65-0DF2-AB5D-F941BCEA7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BE60-3133-D644-86F5-CEC13AC1E548}" type="slidenum">
              <a:rPr lang="sk-CZ" smtClean="0"/>
              <a:t>‹#›</a:t>
            </a:fld>
            <a:endParaRPr lang="sk-CZ"/>
          </a:p>
        </p:txBody>
      </p:sp>
    </p:spTree>
    <p:extLst>
      <p:ext uri="{BB962C8B-B14F-4D97-AF65-F5344CB8AC3E}">
        <p14:creationId xmlns:p14="http://schemas.microsoft.com/office/powerpoint/2010/main" val="3072430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41D5A5-817A-4056-64FE-6EF5B5EF7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sk-CZ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11C2D6A7-5810-3382-897E-9BEC792C72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46CD4BD-6FB7-60B0-7565-8DF193696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34E28020-78BB-8DE7-E3CE-8C3E0E893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E5AA-989B-5243-98BA-AE04BB410904}" type="datetimeFigureOut">
              <a:rPr lang="sk-CZ" smtClean="0"/>
              <a:t>26.05.2022</a:t>
            </a:fld>
            <a:endParaRPr lang="sk-CZ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8B5D5D7-DB45-26E9-4FC3-7DAE9AC32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CZ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BC123AA-822C-F818-1AAC-8A1B1E37B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BE60-3133-D644-86F5-CEC13AC1E548}" type="slidenum">
              <a:rPr lang="sk-CZ" smtClean="0"/>
              <a:t>‹#›</a:t>
            </a:fld>
            <a:endParaRPr lang="sk-CZ"/>
          </a:p>
        </p:txBody>
      </p:sp>
    </p:spTree>
    <p:extLst>
      <p:ext uri="{BB962C8B-B14F-4D97-AF65-F5344CB8AC3E}">
        <p14:creationId xmlns:p14="http://schemas.microsoft.com/office/powerpoint/2010/main" val="1547795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A2698208-6ABC-0FF6-4305-1A269DC62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sk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EEDA591-5C8D-21B6-A008-65AF38941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ABF1CD3-41DC-5A4B-11EB-93CFC75A2B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7E5AA-989B-5243-98BA-AE04BB410904}" type="datetimeFigureOut">
              <a:rPr lang="sk-CZ" smtClean="0"/>
              <a:t>26.05.2022</a:t>
            </a:fld>
            <a:endParaRPr lang="sk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9575DFB-FDAA-F46F-5DF1-1C1B846693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305C928-3163-702E-79A3-405AFD8C3F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7BE60-3133-D644-86F5-CEC13AC1E548}" type="slidenum">
              <a:rPr lang="sk-CZ" smtClean="0"/>
              <a:t>‹#›</a:t>
            </a:fld>
            <a:endParaRPr lang="sk-CZ"/>
          </a:p>
        </p:txBody>
      </p:sp>
    </p:spTree>
    <p:extLst>
      <p:ext uri="{BB962C8B-B14F-4D97-AF65-F5344CB8AC3E}">
        <p14:creationId xmlns:p14="http://schemas.microsoft.com/office/powerpoint/2010/main" val="93858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swigger.net/daily-swig/dependency-confusion-attack-mounted-via-pypi-repo-exposes-flawed-package-installer-behavior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hyperlink" Target="https://files.pythonhosted.org/packages/60/f3/26ff3767f099b73e0efa138a9998da67890793bfa475d8278f84a30fec77/requests-2.27.1.tar.gz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531341-FEB4-4B63-F0F1-E3DBAE6B2F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Supply chain attacks on package managers</a:t>
            </a:r>
            <a:endParaRPr lang="sk-CZ" dirty="0">
              <a:solidFill>
                <a:schemeClr val="tx1">
                  <a:lumMod val="50000"/>
                  <a:lumOff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0BC1BE83-4184-8038-41AF-5EC24C60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35637"/>
            <a:ext cx="9144000" cy="853324"/>
          </a:xfrm>
        </p:spPr>
        <p:txBody>
          <a:bodyPr>
            <a:normAutofit lnSpcReduction="10000"/>
          </a:bodyPr>
          <a:lstStyle/>
          <a:p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b</a:t>
            </a:r>
            <a:r>
              <a:rPr lang="sk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y Martin Carnogursky</a:t>
            </a:r>
          </a:p>
          <a:p>
            <a:r>
              <a:rPr lang="sk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admin@sourcecode.ai</a:t>
            </a:r>
          </a:p>
        </p:txBody>
      </p:sp>
    </p:spTree>
    <p:extLst>
      <p:ext uri="{BB962C8B-B14F-4D97-AF65-F5344CB8AC3E}">
        <p14:creationId xmlns:p14="http://schemas.microsoft.com/office/powerpoint/2010/main" val="691120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E90BFD10-1DE2-B90E-790D-31AD746A07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4607" y="609221"/>
            <a:ext cx="4617387" cy="5639558"/>
          </a:xfrm>
        </p:spPr>
      </p:pic>
      <p:sp>
        <p:nvSpPr>
          <p:cNvPr id="14" name="Pravouholník 13">
            <a:extLst>
              <a:ext uri="{FF2B5EF4-FFF2-40B4-BE49-F238E27FC236}">
                <a16:creationId xmlns:a16="http://schemas.microsoft.com/office/drawing/2014/main" id="{8DDA55D3-F9BC-9CB8-0922-90B29CF8E264}"/>
              </a:ext>
            </a:extLst>
          </p:cNvPr>
          <p:cNvSpPr/>
          <p:nvPr/>
        </p:nvSpPr>
        <p:spPr>
          <a:xfrm>
            <a:off x="1971923" y="3835415"/>
            <a:ext cx="2337684" cy="16459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CZ"/>
          </a:p>
        </p:txBody>
      </p:sp>
      <p:pic>
        <p:nvPicPr>
          <p:cNvPr id="18" name="Obrázok 17">
            <a:extLst>
              <a:ext uri="{FF2B5EF4-FFF2-40B4-BE49-F238E27FC236}">
                <a16:creationId xmlns:a16="http://schemas.microsoft.com/office/drawing/2014/main" id="{B4A0059B-977E-B2BD-C755-7F7BEB5D6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678" y="702177"/>
            <a:ext cx="5404971" cy="5992822"/>
          </a:xfrm>
          <a:prstGeom prst="rect">
            <a:avLst/>
          </a:prstGeom>
        </p:spPr>
      </p:pic>
      <p:sp>
        <p:nvSpPr>
          <p:cNvPr id="15" name="Pravouholník 14">
            <a:extLst>
              <a:ext uri="{FF2B5EF4-FFF2-40B4-BE49-F238E27FC236}">
                <a16:creationId xmlns:a16="http://schemas.microsoft.com/office/drawing/2014/main" id="{36BF6805-30E6-921F-3F8F-64DAB1915FD9}"/>
              </a:ext>
            </a:extLst>
          </p:cNvPr>
          <p:cNvSpPr/>
          <p:nvPr/>
        </p:nvSpPr>
        <p:spPr>
          <a:xfrm>
            <a:off x="6741994" y="4110824"/>
            <a:ext cx="2496710" cy="174133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23B3E62-39EA-06F4-050B-A97870CC1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29" y="-135095"/>
            <a:ext cx="3154327" cy="961813"/>
          </a:xfrm>
        </p:spPr>
        <p:txBody>
          <a:bodyPr/>
          <a:lstStyle/>
          <a:p>
            <a:r>
              <a:rPr lang="sk-CZ" dirty="0"/>
              <a:t>Starjacking</a:t>
            </a:r>
          </a:p>
        </p:txBody>
      </p:sp>
    </p:spTree>
    <p:extLst>
      <p:ext uri="{BB962C8B-B14F-4D97-AF65-F5344CB8AC3E}">
        <p14:creationId xmlns:p14="http://schemas.microsoft.com/office/powerpoint/2010/main" val="385995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5FC39C-9739-4A95-DAB4-A75B87450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CZ" dirty="0"/>
              <a:t>Types of attacks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05F36C1-D570-1857-A362-A3D61CEAA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CZ" dirty="0"/>
              <a:t>Namesquatting</a:t>
            </a:r>
          </a:p>
          <a:p>
            <a:pPr lvl="1"/>
            <a:r>
              <a:rPr lang="sk-CZ" dirty="0"/>
              <a:t>Typosquatting</a:t>
            </a:r>
          </a:p>
          <a:p>
            <a:pPr lvl="2"/>
            <a:r>
              <a:rPr lang="sk-CZ" dirty="0"/>
              <a:t>Stub package</a:t>
            </a:r>
          </a:p>
          <a:p>
            <a:pPr lvl="1"/>
            <a:r>
              <a:rPr lang="sk-CZ" dirty="0"/>
              <a:t>Phishing</a:t>
            </a:r>
          </a:p>
          <a:p>
            <a:pPr lvl="2"/>
            <a:r>
              <a:rPr lang="sk-CZ" dirty="0"/>
              <a:t>Starjacking</a:t>
            </a:r>
          </a:p>
          <a:p>
            <a:pPr lvl="1"/>
            <a:r>
              <a:rPr lang="sk-CZ" dirty="0">
                <a:solidFill>
                  <a:schemeClr val="accent2">
                    <a:lumMod val="50000"/>
                  </a:schemeClr>
                </a:solidFill>
              </a:rPr>
              <a:t>Dependency confusion</a:t>
            </a:r>
          </a:p>
          <a:p>
            <a:r>
              <a:rPr lang="sk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Existing packages</a:t>
            </a:r>
          </a:p>
          <a:p>
            <a:pPr lvl="1"/>
            <a:r>
              <a:rPr lang="sk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Malicious dependency</a:t>
            </a:r>
          </a:p>
          <a:p>
            <a:pPr lvl="1"/>
            <a:r>
              <a:rPr lang="sk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Package takeover</a:t>
            </a:r>
          </a:p>
          <a:p>
            <a:pPr lvl="2"/>
            <a:r>
              <a:rPr lang="sk-S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</a:t>
            </a:r>
            <a:r>
              <a:rPr lang="sk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ependency hijack</a:t>
            </a:r>
          </a:p>
          <a:p>
            <a:pPr lvl="2"/>
            <a:r>
              <a:rPr lang="sk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 code modification</a:t>
            </a:r>
          </a:p>
          <a:p>
            <a:endParaRPr lang="sk-CZ" dirty="0"/>
          </a:p>
        </p:txBody>
      </p:sp>
    </p:spTree>
    <p:extLst>
      <p:ext uri="{BB962C8B-B14F-4D97-AF65-F5344CB8AC3E}">
        <p14:creationId xmlns:p14="http://schemas.microsoft.com/office/powerpoint/2010/main" val="497950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EA84D5-69AD-5FA3-9534-493E76416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CZ" dirty="0"/>
              <a:t>Dependency confusion</a:t>
            </a:r>
          </a:p>
        </p:txBody>
      </p:sp>
      <p:pic>
        <p:nvPicPr>
          <p:cNvPr id="7" name="Obrázok 6" descr="Obrázok, na ktorom je text&#10;&#10;Automaticky generovaný popis">
            <a:extLst>
              <a:ext uri="{FF2B5EF4-FFF2-40B4-BE49-F238E27FC236}">
                <a16:creationId xmlns:a16="http://schemas.microsoft.com/office/drawing/2014/main" id="{9AE99BAF-505C-9D0E-76B4-7D7FDBF4AE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5" b="35465"/>
          <a:stretch/>
        </p:blipFill>
        <p:spPr>
          <a:xfrm>
            <a:off x="838200" y="1917000"/>
            <a:ext cx="4654430" cy="3024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0F138550-58B4-03DB-BF9C-E2326953D6FB}"/>
              </a:ext>
            </a:extLst>
          </p:cNvPr>
          <p:cNvSpPr txBox="1"/>
          <p:nvPr/>
        </p:nvSpPr>
        <p:spPr>
          <a:xfrm>
            <a:off x="143933" y="5866342"/>
            <a:ext cx="11904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CZ" sz="1600" dirty="0"/>
              <a:t>Source: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hlinkClick r:id="rId3"/>
              </a:rPr>
              <a:t>https://portswigger.net/daily-swig/dependency-confusion-attack-mounted-via-pypi-repo-exposes-flawed-package-installer-behavior</a:t>
            </a:r>
            <a:endParaRPr lang="sk-S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err="1"/>
              <a:t>https</a:t>
            </a:r>
            <a:r>
              <a:rPr lang="sk-SK" sz="1600" dirty="0"/>
              <a:t>://</a:t>
            </a:r>
            <a:r>
              <a:rPr lang="sk-SK" sz="1600" dirty="0" err="1"/>
              <a:t>medium.com</a:t>
            </a:r>
            <a:r>
              <a:rPr lang="sk-SK" sz="1600" dirty="0"/>
              <a:t>/@</a:t>
            </a:r>
            <a:r>
              <a:rPr lang="sk-SK" sz="1600" dirty="0" err="1"/>
              <a:t>alex.birsan</a:t>
            </a:r>
            <a:r>
              <a:rPr lang="sk-SK" sz="1600" dirty="0"/>
              <a:t>/dependency-confusion-4a5d60fec610</a:t>
            </a:r>
            <a:endParaRPr lang="sk-CZ" sz="1600" dirty="0"/>
          </a:p>
        </p:txBody>
      </p:sp>
      <p:pic>
        <p:nvPicPr>
          <p:cNvPr id="10" name="Obrázok 9" descr="Obrázok, na ktorom je text&#10;&#10;Automaticky generovaný popis">
            <a:extLst>
              <a:ext uri="{FF2B5EF4-FFF2-40B4-BE49-F238E27FC236}">
                <a16:creationId xmlns:a16="http://schemas.microsoft.com/office/drawing/2014/main" id="{B142BA27-A595-6B81-1050-99EA580E1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961091"/>
            <a:ext cx="5509576" cy="29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6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5FC39C-9739-4A95-DAB4-A75B87450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CZ" dirty="0"/>
              <a:t>Types of attacks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05F36C1-D570-1857-A362-A3D61CEAA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CZ" dirty="0"/>
              <a:t>Namesquatting</a:t>
            </a:r>
          </a:p>
          <a:p>
            <a:pPr lvl="1"/>
            <a:r>
              <a:rPr lang="sk-CZ" dirty="0"/>
              <a:t>Typosquatting</a:t>
            </a:r>
          </a:p>
          <a:p>
            <a:pPr lvl="2"/>
            <a:r>
              <a:rPr lang="sk-CZ" dirty="0"/>
              <a:t>Stub package</a:t>
            </a:r>
          </a:p>
          <a:p>
            <a:pPr lvl="1"/>
            <a:r>
              <a:rPr lang="sk-CZ" dirty="0"/>
              <a:t>Phishing</a:t>
            </a:r>
          </a:p>
          <a:p>
            <a:pPr lvl="2"/>
            <a:r>
              <a:rPr lang="sk-CZ" dirty="0"/>
              <a:t>Starjacking</a:t>
            </a:r>
          </a:p>
          <a:p>
            <a:pPr lvl="1"/>
            <a:r>
              <a:rPr lang="sk-CZ" dirty="0"/>
              <a:t>Dependency confusion</a:t>
            </a:r>
          </a:p>
          <a:p>
            <a:r>
              <a:rPr lang="sk-CZ" dirty="0">
                <a:solidFill>
                  <a:schemeClr val="accent2">
                    <a:lumMod val="50000"/>
                  </a:schemeClr>
                </a:solidFill>
              </a:rPr>
              <a:t>Existing packages</a:t>
            </a:r>
          </a:p>
          <a:p>
            <a:pPr lvl="1"/>
            <a:r>
              <a:rPr lang="sk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Malicious dependency</a:t>
            </a:r>
          </a:p>
          <a:p>
            <a:pPr lvl="1"/>
            <a:r>
              <a:rPr lang="sk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Package takeover</a:t>
            </a:r>
          </a:p>
          <a:p>
            <a:pPr lvl="2"/>
            <a:r>
              <a:rPr lang="sk-S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</a:t>
            </a:r>
            <a:r>
              <a:rPr lang="sk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ependency hijack</a:t>
            </a:r>
          </a:p>
          <a:p>
            <a:pPr lvl="2"/>
            <a:r>
              <a:rPr lang="sk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 code modification</a:t>
            </a:r>
          </a:p>
          <a:p>
            <a:endParaRPr lang="sk-CZ" dirty="0"/>
          </a:p>
        </p:txBody>
      </p:sp>
    </p:spTree>
    <p:extLst>
      <p:ext uri="{BB962C8B-B14F-4D97-AF65-F5344CB8AC3E}">
        <p14:creationId xmlns:p14="http://schemas.microsoft.com/office/powerpoint/2010/main" val="1563482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631F302D-890E-5F8C-83B9-8E5055300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42" y="251822"/>
            <a:ext cx="8626747" cy="5459193"/>
          </a:xfrm>
          <a:prstGeom prst="rect">
            <a:avLst/>
          </a:prstGeom>
        </p:spPr>
      </p:pic>
      <p:sp>
        <p:nvSpPr>
          <p:cNvPr id="12" name="BlokTextu 11">
            <a:extLst>
              <a:ext uri="{FF2B5EF4-FFF2-40B4-BE49-F238E27FC236}">
                <a16:creationId xmlns:a16="http://schemas.microsoft.com/office/drawing/2014/main" id="{F9064E19-B467-A5EB-8295-FEF4472E9CE9}"/>
              </a:ext>
            </a:extLst>
          </p:cNvPr>
          <p:cNvSpPr txBox="1"/>
          <p:nvPr/>
        </p:nvSpPr>
        <p:spPr>
          <a:xfrm>
            <a:off x="332042" y="6236846"/>
            <a:ext cx="7263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CZ" dirty="0"/>
              <a:t>Source: </a:t>
            </a:r>
            <a:r>
              <a:rPr lang="sk-SK" dirty="0" err="1"/>
              <a:t>https</a:t>
            </a:r>
            <a:r>
              <a:rPr lang="sk-SK" dirty="0"/>
              <a:t>://</a:t>
            </a:r>
            <a:r>
              <a:rPr lang="sk-SK" dirty="0" err="1"/>
              <a:t>security.snyk.io</a:t>
            </a:r>
            <a:r>
              <a:rPr lang="sk-SK" dirty="0"/>
              <a:t>/</a:t>
            </a:r>
            <a:r>
              <a:rPr lang="sk-SK" dirty="0" err="1"/>
              <a:t>vuln</a:t>
            </a:r>
            <a:r>
              <a:rPr lang="sk-SK" dirty="0"/>
              <a:t>/SNYK-JS-NODEIPC-2426370</a:t>
            </a:r>
            <a:endParaRPr lang="sk-CZ" dirty="0"/>
          </a:p>
        </p:txBody>
      </p:sp>
    </p:spTree>
    <p:extLst>
      <p:ext uri="{BB962C8B-B14F-4D97-AF65-F5344CB8AC3E}">
        <p14:creationId xmlns:p14="http://schemas.microsoft.com/office/powerpoint/2010/main" val="192510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108BF2-4994-2074-95E9-FCFD3FD4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CZ" dirty="0"/>
              <a:t>Exploiting PRs/commits workflow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472D3D5-4B14-010E-6D3E-C4C18C95F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CZ" dirty="0"/>
              <a:t>GitHub diff view doesn‘t like NULL characters</a:t>
            </a:r>
          </a:p>
          <a:p>
            <a:r>
              <a:rPr lang="sk-CZ" dirty="0"/>
              <a:t>Automatic trigger of CI pipeline</a:t>
            </a:r>
          </a:p>
          <a:p>
            <a:pPr lvl="1"/>
            <a:r>
              <a:rPr lang="sk-CZ" dirty="0"/>
              <a:t>Self-approve PRs</a:t>
            </a:r>
          </a:p>
          <a:p>
            <a:r>
              <a:rPr lang="sk-CZ" dirty="0"/>
              <a:t>Add new CI/CD workflows</a:t>
            </a:r>
          </a:p>
          <a:p>
            <a:r>
              <a:rPr lang="sk-CZ" dirty="0"/>
              <a:t>Fake digital signatures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C2162CB-0C3E-81B1-0697-9896A1FAE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89" y="4638675"/>
            <a:ext cx="50800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3A88F3A0-DB00-0F90-67E2-3F9A41222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566" y="2602382"/>
            <a:ext cx="4056961" cy="269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474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F6E5D88-51F7-00DF-2CC0-00DF46E3C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Leaking credentials</a:t>
            </a:r>
          </a:p>
        </p:txBody>
      </p:sp>
      <p:pic>
        <p:nvPicPr>
          <p:cNvPr id="4" name="Zástupný objekt pre obsah 3" descr="Obrázok, na ktorom je text, monitor, elektronika, snímka obrazovky&#10;&#10;Automaticky generovaný popis">
            <a:extLst>
              <a:ext uri="{FF2B5EF4-FFF2-40B4-BE49-F238E27FC236}">
                <a16:creationId xmlns:a16="http://schemas.microsoft.com/office/drawing/2014/main" id="{57888D4B-5C11-A9BA-3AE5-2E70E3A18D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87" b="9412"/>
          <a:stretch/>
        </p:blipFill>
        <p:spPr>
          <a:xfrm>
            <a:off x="4777316" y="1152038"/>
            <a:ext cx="6780700" cy="455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6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 descr="Muž výplň plnou farbou">
            <a:extLst>
              <a:ext uri="{FF2B5EF4-FFF2-40B4-BE49-F238E27FC236}">
                <a16:creationId xmlns:a16="http://schemas.microsoft.com/office/drawing/2014/main" id="{8C63E500-B99F-E243-B88C-30BEFBCF5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80856" y="1183874"/>
            <a:ext cx="914400" cy="914400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D08BBCD5-B9C7-0642-9AB5-DBD3D79B245D}"/>
              </a:ext>
            </a:extLst>
          </p:cNvPr>
          <p:cNvSpPr txBox="1"/>
          <p:nvPr/>
        </p:nvSpPr>
        <p:spPr>
          <a:xfrm>
            <a:off x="5808359" y="2082729"/>
            <a:ext cx="854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CZ" dirty="0"/>
              <a:t>User aclark</a:t>
            </a:r>
          </a:p>
        </p:txBody>
      </p:sp>
      <p:cxnSp>
        <p:nvCxnSpPr>
          <p:cNvPr id="9" name="Rovná spojovacia šípka 8">
            <a:extLst>
              <a:ext uri="{FF2B5EF4-FFF2-40B4-BE49-F238E27FC236}">
                <a16:creationId xmlns:a16="http://schemas.microsoft.com/office/drawing/2014/main" id="{F7580926-8DEA-2D4B-BB6C-651B641A414C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6422306" y="1533416"/>
            <a:ext cx="2508905" cy="10629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>
            <a:extLst>
              <a:ext uri="{FF2B5EF4-FFF2-40B4-BE49-F238E27FC236}">
                <a16:creationId xmlns:a16="http://schemas.microsoft.com/office/drawing/2014/main" id="{C5D28B33-4E01-7A4B-AF58-56F9EDE23A26}"/>
              </a:ext>
            </a:extLst>
          </p:cNvPr>
          <p:cNvCxnSpPr>
            <a:cxnSpLocks/>
          </p:cNvCxnSpPr>
          <p:nvPr/>
        </p:nvCxnSpPr>
        <p:spPr>
          <a:xfrm flipH="1">
            <a:off x="3671924" y="1650836"/>
            <a:ext cx="2317093" cy="8440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uľka 7">
            <a:extLst>
              <a:ext uri="{FF2B5EF4-FFF2-40B4-BE49-F238E27FC236}">
                <a16:creationId xmlns:a16="http://schemas.microsoft.com/office/drawing/2014/main" id="{B9C8E111-320E-A44F-A65F-945722F9CA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63653"/>
              </p:ext>
            </p:extLst>
          </p:nvPr>
        </p:nvGraphicFramePr>
        <p:xfrm>
          <a:off x="491010" y="2596351"/>
          <a:ext cx="459016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084">
                  <a:extLst>
                    <a:ext uri="{9D8B030D-6E8A-4147-A177-3AD203B41FA5}">
                      <a16:colId xmlns:a16="http://schemas.microsoft.com/office/drawing/2014/main" val="3428696990"/>
                    </a:ext>
                  </a:extLst>
                </a:gridCol>
                <a:gridCol w="2295084">
                  <a:extLst>
                    <a:ext uri="{9D8B030D-6E8A-4147-A177-3AD203B41FA5}">
                      <a16:colId xmlns:a16="http://schemas.microsoft.com/office/drawing/2014/main" val="340960298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sk-CZ" dirty="0"/>
                        <a:t>Pillow: Image processing library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176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CZ" dirty="0"/>
                        <a:t>14323814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CZ" dirty="0"/>
                        <a:t>Downloads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878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CZ" dirty="0"/>
                        <a:t>3324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CZ" dirty="0"/>
                        <a:t># of dependencies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195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CZ" dirty="0"/>
                        <a:t>17.05.2022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CZ" dirty="0"/>
                        <a:t>Last updated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798632"/>
                  </a:ext>
                </a:extLst>
              </a:tr>
            </a:tbl>
          </a:graphicData>
        </a:graphic>
      </p:graphicFrame>
      <p:graphicFrame>
        <p:nvGraphicFramePr>
          <p:cNvPr id="14" name="Tabuľka 13">
            <a:extLst>
              <a:ext uri="{FF2B5EF4-FFF2-40B4-BE49-F238E27FC236}">
                <a16:creationId xmlns:a16="http://schemas.microsoft.com/office/drawing/2014/main" id="{B5011F40-F0B6-4245-8C1C-AF71F2F3E8AC}"/>
              </a:ext>
            </a:extLst>
          </p:cNvPr>
          <p:cNvGraphicFramePr>
            <a:graphicFrameLocks noGrp="1"/>
          </p:cNvGraphicFramePr>
          <p:nvPr/>
        </p:nvGraphicFramePr>
        <p:xfrm>
          <a:off x="7010735" y="2596351"/>
          <a:ext cx="384095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476">
                  <a:extLst>
                    <a:ext uri="{9D8B030D-6E8A-4147-A177-3AD203B41FA5}">
                      <a16:colId xmlns:a16="http://schemas.microsoft.com/office/drawing/2014/main" val="3428696990"/>
                    </a:ext>
                  </a:extLst>
                </a:gridCol>
                <a:gridCol w="1920476">
                  <a:extLst>
                    <a:ext uri="{9D8B030D-6E8A-4147-A177-3AD203B41FA5}">
                      <a16:colId xmlns:a16="http://schemas.microsoft.com/office/drawing/2014/main" val="340960298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sk-CZ" dirty="0"/>
                        <a:t>Aimelia: simple todo list (?)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176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CZ" dirty="0"/>
                        <a:t>723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CZ" dirty="0"/>
                        <a:t>Downloads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878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CZ" dirty="0"/>
                        <a:t># of dependencies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195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CZ" dirty="0"/>
                        <a:t>02.04.2017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CZ" dirty="0"/>
                        <a:t>Last updated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798632"/>
                  </a:ext>
                </a:extLst>
              </a:tr>
            </a:tbl>
          </a:graphicData>
        </a:graphic>
      </p:graphicFrame>
      <p:sp>
        <p:nvSpPr>
          <p:cNvPr id="18" name="Nadpis 17">
            <a:extLst>
              <a:ext uri="{FF2B5EF4-FFF2-40B4-BE49-F238E27FC236}">
                <a16:creationId xmlns:a16="http://schemas.microsoft.com/office/drawing/2014/main" id="{C4AE7CB2-ADC4-A747-8D63-AEC70AD0C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CZ" dirty="0"/>
              <a:t>It‘s not important, or is it?</a:t>
            </a: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0DCE6410-E175-2041-812D-E503528047F8}"/>
              </a:ext>
            </a:extLst>
          </p:cNvPr>
          <p:cNvSpPr txBox="1"/>
          <p:nvPr/>
        </p:nvSpPr>
        <p:spPr>
          <a:xfrm>
            <a:off x="7777613" y="1826738"/>
            <a:ext cx="285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CZ" dirty="0"/>
              <a:t>Contains pypi password for</a:t>
            </a: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235806A1-64A5-2C44-8BB2-47B5BD087CCD}"/>
              </a:ext>
            </a:extLst>
          </p:cNvPr>
          <p:cNvSpPr txBox="1"/>
          <p:nvPr/>
        </p:nvSpPr>
        <p:spPr>
          <a:xfrm>
            <a:off x="2928401" y="1826738"/>
            <a:ext cx="1659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CZ" dirty="0"/>
              <a:t>Is maintainer of</a:t>
            </a:r>
          </a:p>
        </p:txBody>
      </p:sp>
      <p:sp>
        <p:nvSpPr>
          <p:cNvPr id="26" name="Obojsmerná vodorovná šípka 25">
            <a:extLst>
              <a:ext uri="{FF2B5EF4-FFF2-40B4-BE49-F238E27FC236}">
                <a16:creationId xmlns:a16="http://schemas.microsoft.com/office/drawing/2014/main" id="{3577A106-86C6-DB4B-A2ED-7020DF9FAA6A}"/>
              </a:ext>
            </a:extLst>
          </p:cNvPr>
          <p:cNvSpPr/>
          <p:nvPr/>
        </p:nvSpPr>
        <p:spPr>
          <a:xfrm>
            <a:off x="2067997" y="4261650"/>
            <a:ext cx="7842040" cy="80539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CZ"/>
          </a:p>
        </p:txBody>
      </p:sp>
      <p:sp>
        <p:nvSpPr>
          <p:cNvPr id="27" name="BlokTextu 26">
            <a:extLst>
              <a:ext uri="{FF2B5EF4-FFF2-40B4-BE49-F238E27FC236}">
                <a16:creationId xmlns:a16="http://schemas.microsoft.com/office/drawing/2014/main" id="{B4882089-2D97-7D45-8340-8BEA22023485}"/>
              </a:ext>
            </a:extLst>
          </p:cNvPr>
          <p:cNvSpPr txBox="1"/>
          <p:nvPr/>
        </p:nvSpPr>
        <p:spPr>
          <a:xfrm>
            <a:off x="8056005" y="4475110"/>
            <a:ext cx="1731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CZ" dirty="0"/>
              <a:t>Less important</a:t>
            </a:r>
          </a:p>
        </p:txBody>
      </p:sp>
      <p:sp>
        <p:nvSpPr>
          <p:cNvPr id="28" name="BlokTextu 27">
            <a:extLst>
              <a:ext uri="{FF2B5EF4-FFF2-40B4-BE49-F238E27FC236}">
                <a16:creationId xmlns:a16="http://schemas.microsoft.com/office/drawing/2014/main" id="{006231F7-B26C-9E47-B325-54908577D747}"/>
              </a:ext>
            </a:extLst>
          </p:cNvPr>
          <p:cNvSpPr txBox="1"/>
          <p:nvPr/>
        </p:nvSpPr>
        <p:spPr>
          <a:xfrm>
            <a:off x="2363713" y="4475110"/>
            <a:ext cx="1822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CZ" dirty="0"/>
              <a:t>More important</a:t>
            </a:r>
          </a:p>
        </p:txBody>
      </p:sp>
      <p:sp>
        <p:nvSpPr>
          <p:cNvPr id="29" name="BlokTextu 28">
            <a:extLst>
              <a:ext uri="{FF2B5EF4-FFF2-40B4-BE49-F238E27FC236}">
                <a16:creationId xmlns:a16="http://schemas.microsoft.com/office/drawing/2014/main" id="{C194B557-E239-5F41-875A-AEB9914DB836}"/>
              </a:ext>
            </a:extLst>
          </p:cNvPr>
          <p:cNvSpPr txBox="1"/>
          <p:nvPr/>
        </p:nvSpPr>
        <p:spPr>
          <a:xfrm>
            <a:off x="4930026" y="5022498"/>
            <a:ext cx="2746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CZ" dirty="0"/>
              <a:t>This doesn‘t always work...</a:t>
            </a:r>
          </a:p>
        </p:txBody>
      </p:sp>
      <p:sp>
        <p:nvSpPr>
          <p:cNvPr id="30" name="BlokTextu 29">
            <a:extLst>
              <a:ext uri="{FF2B5EF4-FFF2-40B4-BE49-F238E27FC236}">
                <a16:creationId xmlns:a16="http://schemas.microsoft.com/office/drawing/2014/main" id="{2060FBC0-4B74-2846-9771-575AF1A4FAC9}"/>
              </a:ext>
            </a:extLst>
          </p:cNvPr>
          <p:cNvSpPr txBox="1"/>
          <p:nvPr/>
        </p:nvSpPr>
        <p:spPr>
          <a:xfrm>
            <a:off x="91339" y="6152678"/>
            <a:ext cx="9979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CZ" dirty="0"/>
              <a:t>Disclaimer: Not recent, found in 2018, first significant finding of the Aura project.</a:t>
            </a:r>
          </a:p>
          <a:p>
            <a:r>
              <a:rPr lang="sk-CZ" dirty="0"/>
              <a:t>Reported to Python security team and forced password reset.</a:t>
            </a:r>
          </a:p>
        </p:txBody>
      </p:sp>
    </p:spTree>
    <p:extLst>
      <p:ext uri="{BB962C8B-B14F-4D97-AF65-F5344CB8AC3E}">
        <p14:creationId xmlns:p14="http://schemas.microsoft.com/office/powerpoint/2010/main" val="2295801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5C7CC153-EFC4-A648-99C7-6239B7667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031" y="0"/>
            <a:ext cx="6858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91799CF-3D20-F949-B4C7-D2EDA0260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CZ" dirty="0"/>
              <a:t>Threat modeling via graphs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1A366F12-0110-CE4D-97E0-939800F1C4CF}"/>
              </a:ext>
            </a:extLst>
          </p:cNvPr>
          <p:cNvSpPr txBox="1"/>
          <p:nvPr/>
        </p:nvSpPr>
        <p:spPr>
          <a:xfrm>
            <a:off x="159969" y="2507030"/>
            <a:ext cx="49196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CZ" dirty="0"/>
              <a:t>By compromising user aclark we have access to all these packages via (in)direct dependencies.</a:t>
            </a:r>
          </a:p>
          <a:p>
            <a:endParaRPr lang="sk-CZ" dirty="0"/>
          </a:p>
          <a:p>
            <a:endParaRPr lang="sk-CZ" dirty="0"/>
          </a:p>
          <a:p>
            <a:r>
              <a:rPr lang="sk-CZ" dirty="0"/>
              <a:t>Compromising key strategic packages/users is enough to compromise most of the pypi ecosystem.</a:t>
            </a:r>
          </a:p>
        </p:txBody>
      </p:sp>
      <p:sp>
        <p:nvSpPr>
          <p:cNvPr id="8" name="Šípka doprava 7">
            <a:extLst>
              <a:ext uri="{FF2B5EF4-FFF2-40B4-BE49-F238E27FC236}">
                <a16:creationId xmlns:a16="http://schemas.microsoft.com/office/drawing/2014/main" id="{8CDB9201-90A6-F443-B36D-B9088D171DB4}"/>
              </a:ext>
            </a:extLst>
          </p:cNvPr>
          <p:cNvSpPr/>
          <p:nvPr/>
        </p:nvSpPr>
        <p:spPr>
          <a:xfrm>
            <a:off x="4327252" y="2912758"/>
            <a:ext cx="846779" cy="139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CZ"/>
          </a:p>
        </p:txBody>
      </p:sp>
    </p:spTree>
    <p:extLst>
      <p:ext uri="{BB962C8B-B14F-4D97-AF65-F5344CB8AC3E}">
        <p14:creationId xmlns:p14="http://schemas.microsoft.com/office/powerpoint/2010/main" val="1770930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72FC50-2686-1AF3-2C06-6B8E22A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CZ" dirty="0"/>
              <a:t>Source code modifications</a:t>
            </a:r>
          </a:p>
        </p:txBody>
      </p:sp>
      <p:pic>
        <p:nvPicPr>
          <p:cNvPr id="5" name="Zástupný objekt pre obsah 4" descr="Obrázok, na ktorom je text&#10;&#10;Automaticky generovaný popis">
            <a:extLst>
              <a:ext uri="{FF2B5EF4-FFF2-40B4-BE49-F238E27FC236}">
                <a16:creationId xmlns:a16="http://schemas.microsoft.com/office/drawing/2014/main" id="{E2FCCE4A-5AB1-C06C-7EC1-B71ED3CB75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614" y="1690688"/>
            <a:ext cx="4982174" cy="4351338"/>
          </a:xfrm>
        </p:spPr>
      </p:pic>
      <p:pic>
        <p:nvPicPr>
          <p:cNvPr id="7" name="Obrázok 6" descr="Obrázok, na ktorom je text&#10;&#10;Automaticky generovaný popis">
            <a:extLst>
              <a:ext uri="{FF2B5EF4-FFF2-40B4-BE49-F238E27FC236}">
                <a16:creationId xmlns:a16="http://schemas.microsoft.com/office/drawing/2014/main" id="{364F4C71-CF5D-9025-5313-6D5C1E0BC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641" y="1239839"/>
            <a:ext cx="6327409" cy="5523928"/>
          </a:xfrm>
          <a:prstGeom prst="rect">
            <a:avLst/>
          </a:prstGeom>
        </p:spPr>
      </p:pic>
      <p:cxnSp>
        <p:nvCxnSpPr>
          <p:cNvPr id="4" name="Priama spojnica 3">
            <a:extLst>
              <a:ext uri="{FF2B5EF4-FFF2-40B4-BE49-F238E27FC236}">
                <a16:creationId xmlns:a16="http://schemas.microsoft.com/office/drawing/2014/main" id="{47DF1C14-7393-0F09-F326-59973C52EAD5}"/>
              </a:ext>
            </a:extLst>
          </p:cNvPr>
          <p:cNvCxnSpPr/>
          <p:nvPr/>
        </p:nvCxnSpPr>
        <p:spPr>
          <a:xfrm>
            <a:off x="1102864" y="2917704"/>
            <a:ext cx="241513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932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E9039F-9113-C052-2ECD-23C941E8B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CZ" dirty="0"/>
              <a:t>Introduction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E97560A-4E08-2E6E-722F-DDCE3DDCA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CZ" dirty="0"/>
              <a:t>How python packaging works</a:t>
            </a:r>
          </a:p>
          <a:p>
            <a:r>
              <a:rPr lang="sk-CZ" dirty="0"/>
              <a:t>What is a software supply chain?</a:t>
            </a:r>
          </a:p>
          <a:p>
            <a:r>
              <a:rPr lang="sk-CZ" dirty="0"/>
              <a:t>Types of attacks on the supply chain</a:t>
            </a:r>
          </a:p>
          <a:p>
            <a:r>
              <a:rPr lang="sk-CZ" dirty="0"/>
              <a:t>Get involved</a:t>
            </a:r>
          </a:p>
          <a:p>
            <a:pPr lvl="1"/>
            <a:r>
              <a:rPr lang="sk-CZ" dirty="0"/>
              <a:t>SourceCode.AI (Aura &amp; Ambience)</a:t>
            </a:r>
          </a:p>
          <a:p>
            <a:pPr lvl="1"/>
            <a:r>
              <a:rPr lang="sk-CZ" dirty="0"/>
              <a:t>OpenSSF</a:t>
            </a:r>
          </a:p>
        </p:txBody>
      </p:sp>
    </p:spTree>
    <p:extLst>
      <p:ext uri="{BB962C8B-B14F-4D97-AF65-F5344CB8AC3E}">
        <p14:creationId xmlns:p14="http://schemas.microsoft.com/office/powerpoint/2010/main" val="4125268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C5F118-C6A0-EC47-A669-BC6F5F07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CZ" dirty="0"/>
              <a:t>Reproducible builds</a:t>
            </a:r>
          </a:p>
        </p:txBody>
      </p:sp>
      <p:pic>
        <p:nvPicPr>
          <p:cNvPr id="4" name="Obrázok 3" descr="Obrázok, na ktorom je text&#10;&#10;Automaticky generovaný popis">
            <a:extLst>
              <a:ext uri="{FF2B5EF4-FFF2-40B4-BE49-F238E27FC236}">
                <a16:creationId xmlns:a16="http://schemas.microsoft.com/office/drawing/2014/main" id="{566099DE-EA5C-2742-BCEE-7CDCF1F6B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85" y="1828800"/>
            <a:ext cx="4607264" cy="2929694"/>
          </a:xfrm>
          <a:prstGeom prst="rect">
            <a:avLst/>
          </a:prstGeom>
        </p:spPr>
      </p:pic>
      <p:pic>
        <p:nvPicPr>
          <p:cNvPr id="6" name="Obrázok 5" descr="Obrázok, na ktorom je text&#10;&#10;Automaticky generovaný popis">
            <a:extLst>
              <a:ext uri="{FF2B5EF4-FFF2-40B4-BE49-F238E27FC236}">
                <a16:creationId xmlns:a16="http://schemas.microsoft.com/office/drawing/2014/main" id="{C8848D23-846B-3440-B89A-09C88A6F6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5856" y="1903265"/>
            <a:ext cx="3259139" cy="2855229"/>
          </a:xfrm>
          <a:prstGeom prst="rect">
            <a:avLst/>
          </a:prstGeom>
        </p:spPr>
      </p:pic>
      <p:sp>
        <p:nvSpPr>
          <p:cNvPr id="7" name="Šípka doprava 6">
            <a:extLst>
              <a:ext uri="{FF2B5EF4-FFF2-40B4-BE49-F238E27FC236}">
                <a16:creationId xmlns:a16="http://schemas.microsoft.com/office/drawing/2014/main" id="{C9D2BF9F-B272-B643-90AB-0874275A9C8C}"/>
              </a:ext>
            </a:extLst>
          </p:cNvPr>
          <p:cNvSpPr/>
          <p:nvPr/>
        </p:nvSpPr>
        <p:spPr>
          <a:xfrm>
            <a:off x="4045160" y="3239762"/>
            <a:ext cx="2050840" cy="660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CZ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4B10F18E-96FB-204C-8DA4-1A9391F12A6F}"/>
              </a:ext>
            </a:extLst>
          </p:cNvPr>
          <p:cNvSpPr txBox="1"/>
          <p:nvPr/>
        </p:nvSpPr>
        <p:spPr>
          <a:xfrm>
            <a:off x="532895" y="5219952"/>
            <a:ext cx="654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CZ" dirty="0"/>
              <a:t>How can we make sure, whatever is in github is the exact same version deployed on pypi without any additional modifications such as malware, backdoors etc?</a:t>
            </a:r>
          </a:p>
          <a:p>
            <a:r>
              <a:rPr lang="sk-CZ" dirty="0"/>
              <a:t>More reading: </a:t>
            </a:r>
            <a:r>
              <a:rPr lang="sk-SK" b="1" dirty="0" err="1"/>
              <a:t>https</a:t>
            </a:r>
            <a:r>
              <a:rPr lang="sk-SK" b="1" dirty="0"/>
              <a:t>://</a:t>
            </a:r>
            <a:r>
              <a:rPr lang="sk-SK" b="1" dirty="0" err="1"/>
              <a:t>reproducible-builds.org</a:t>
            </a:r>
            <a:endParaRPr lang="sk-CZ" b="1" dirty="0"/>
          </a:p>
        </p:txBody>
      </p:sp>
    </p:spTree>
    <p:extLst>
      <p:ext uri="{BB962C8B-B14F-4D97-AF65-F5344CB8AC3E}">
        <p14:creationId xmlns:p14="http://schemas.microsoft.com/office/powerpoint/2010/main" val="1134161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7104C9B-7791-1ADD-2B6A-9AF0B68AA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85" y="971624"/>
            <a:ext cx="2877231" cy="426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68C0B8E3-DDCB-F982-1A05-513532DF68E7}"/>
              </a:ext>
            </a:extLst>
          </p:cNvPr>
          <p:cNvSpPr txBox="1"/>
          <p:nvPr/>
        </p:nvSpPr>
        <p:spPr>
          <a:xfrm>
            <a:off x="5940110" y="3105834"/>
            <a:ext cx="497212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CZ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^</a:t>
            </a:r>
            <a:r>
              <a:rPr lang="sk-CZ" sz="3600" dirty="0">
                <a:latin typeface="Source Sans Pro" panose="020F0502020204030204" pitchFamily="34" charset="0"/>
                <a:ea typeface="Source Sans Pro" panose="020F0502020204030204" pitchFamily="34" charset="0"/>
              </a:rPr>
              <a:t>SourceCode</a:t>
            </a:r>
            <a:r>
              <a:rPr lang="sk-CZ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\.</a:t>
            </a:r>
            <a:r>
              <a:rPr lang="sk-CZ" sz="3600" dirty="0">
                <a:latin typeface="Source Sans Pro" panose="020F0502020204030204" pitchFamily="34" charset="0"/>
                <a:ea typeface="Source Sans Pro" panose="020F0502020204030204" pitchFamily="34" charset="0"/>
              </a:rPr>
              <a:t>AI</a:t>
            </a:r>
            <a:r>
              <a:rPr lang="sk-CZ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$</a:t>
            </a:r>
          </a:p>
          <a:p>
            <a:pPr algn="ctr"/>
            <a:r>
              <a:rPr lang="sk-CZ" sz="1600" dirty="0">
                <a:latin typeface="Source Sans Pro" panose="020F0502020204030204" pitchFamily="34" charset="0"/>
                <a:ea typeface="Source Sans Pro" panose="020F0502020204030204" pitchFamily="34" charset="0"/>
              </a:rPr>
              <a:t>admin@sourcecode.ai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88B11696-3842-9DA4-6A82-9A1D57BC5B60}"/>
              </a:ext>
            </a:extLst>
          </p:cNvPr>
          <p:cNvSpPr txBox="1"/>
          <p:nvPr/>
        </p:nvSpPr>
        <p:spPr>
          <a:xfrm>
            <a:off x="542044" y="5517044"/>
            <a:ext cx="2352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https</a:t>
            </a:r>
            <a:r>
              <a:rPr lang="sk-SK" dirty="0"/>
              <a:t>://</a:t>
            </a:r>
            <a:r>
              <a:rPr lang="sk-SK" dirty="0" err="1"/>
              <a:t>openssf.org</a:t>
            </a:r>
            <a:endParaRPr lang="sk-CZ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F75C69C7-D8F2-F463-B694-65A7F4E525D1}"/>
              </a:ext>
            </a:extLst>
          </p:cNvPr>
          <p:cNvSpPr txBox="1"/>
          <p:nvPr/>
        </p:nvSpPr>
        <p:spPr>
          <a:xfrm>
            <a:off x="7389618" y="3998386"/>
            <a:ext cx="2840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CZ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^</a:t>
            </a:r>
            <a:r>
              <a:rPr lang="sk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Aura</a:t>
            </a:r>
            <a:r>
              <a:rPr lang="sk-CZ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$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CZ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^</a:t>
            </a:r>
            <a:r>
              <a:rPr lang="sk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Ambience</a:t>
            </a:r>
            <a:r>
              <a:rPr lang="sk-CZ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834790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906223-0274-C5EC-2EDF-7DEF21BBA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CZ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209071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B9FD92-5ED6-9944-88D9-EC456258B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CZ" dirty="0"/>
              <a:t>Behavioral analysis</a:t>
            </a:r>
          </a:p>
        </p:txBody>
      </p:sp>
      <p:pic>
        <p:nvPicPr>
          <p:cNvPr id="4" name="Obrázok 3" descr="Obrázok, na ktorom je text&#10;&#10;Automaticky generovaný popis">
            <a:extLst>
              <a:ext uri="{FF2B5EF4-FFF2-40B4-BE49-F238E27FC236}">
                <a16:creationId xmlns:a16="http://schemas.microsoft.com/office/drawing/2014/main" id="{E22DC36C-B648-914C-9FC0-14BB0D73F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93" y="2622088"/>
            <a:ext cx="4826221" cy="2664476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31F06096-6661-3947-AA6D-9846E9A7D569}"/>
              </a:ext>
            </a:extLst>
          </p:cNvPr>
          <p:cNvSpPr txBox="1"/>
          <p:nvPr/>
        </p:nvSpPr>
        <p:spPr>
          <a:xfrm>
            <a:off x="423894" y="1441240"/>
            <a:ext cx="6848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CZ" dirty="0"/>
              <a:t>We can auto-sumarize the changes made in a code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dirty="0"/>
              <a:t>P</a:t>
            </a:r>
            <a:r>
              <a:rPr lang="sk-CZ" dirty="0"/>
              <a:t>art of `aura diff`</a:t>
            </a:r>
          </a:p>
        </p:txBody>
      </p:sp>
      <p:sp>
        <p:nvSpPr>
          <p:cNvPr id="6" name="Šípka doprava 5">
            <a:extLst>
              <a:ext uri="{FF2B5EF4-FFF2-40B4-BE49-F238E27FC236}">
                <a16:creationId xmlns:a16="http://schemas.microsoft.com/office/drawing/2014/main" id="{5965715C-4958-BB47-9C62-D145F7F69EFE}"/>
              </a:ext>
            </a:extLst>
          </p:cNvPr>
          <p:cNvSpPr/>
          <p:nvPr/>
        </p:nvSpPr>
        <p:spPr>
          <a:xfrm>
            <a:off x="4989838" y="3603099"/>
            <a:ext cx="1532074" cy="7024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CZ"/>
          </a:p>
        </p:txBody>
      </p:sp>
      <p:graphicFrame>
        <p:nvGraphicFramePr>
          <p:cNvPr id="7" name="Tabuľka 7">
            <a:extLst>
              <a:ext uri="{FF2B5EF4-FFF2-40B4-BE49-F238E27FC236}">
                <a16:creationId xmlns:a16="http://schemas.microsoft.com/office/drawing/2014/main" id="{A3DAE8CA-8CFD-F64D-9091-AA9AED763E41}"/>
              </a:ext>
            </a:extLst>
          </p:cNvPr>
          <p:cNvGraphicFramePr>
            <a:graphicFrameLocks noGrp="1"/>
          </p:cNvGraphicFramePr>
          <p:nvPr/>
        </p:nvGraphicFramePr>
        <p:xfrm>
          <a:off x="6624858" y="2886687"/>
          <a:ext cx="555570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5703">
                  <a:extLst>
                    <a:ext uri="{9D8B030D-6E8A-4147-A177-3AD203B41FA5}">
                      <a16:colId xmlns:a16="http://schemas.microsoft.com/office/drawing/2014/main" val="11867846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CZ" dirty="0"/>
                        <a:t>Static behavioral indicators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040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CZ" dirty="0"/>
                        <a:t>Privilege escalation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988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CZ" dirty="0"/>
                        <a:t>Tampers with user/account privileges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317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CZ" dirty="0"/>
                        <a:t>Enumerates system information using VMI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882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CZ" dirty="0"/>
                        <a:t>Reads information about one or more running processes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76683"/>
                  </a:ext>
                </a:extLst>
              </a:tr>
            </a:tbl>
          </a:graphicData>
        </a:graphic>
      </p:graphicFrame>
      <p:sp>
        <p:nvSpPr>
          <p:cNvPr id="8" name="BlokTextu 7">
            <a:extLst>
              <a:ext uri="{FF2B5EF4-FFF2-40B4-BE49-F238E27FC236}">
                <a16:creationId xmlns:a16="http://schemas.microsoft.com/office/drawing/2014/main" id="{C59BA3F2-30C5-9B49-8D0D-7ACE1F79016C}"/>
              </a:ext>
            </a:extLst>
          </p:cNvPr>
          <p:cNvSpPr txBox="1"/>
          <p:nvPr/>
        </p:nvSpPr>
        <p:spPr>
          <a:xfrm>
            <a:off x="8053986" y="5492456"/>
            <a:ext cx="185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CZ" dirty="0"/>
              <a:t>Sounds familiar?</a:t>
            </a:r>
          </a:p>
        </p:txBody>
      </p:sp>
      <p:cxnSp>
        <p:nvCxnSpPr>
          <p:cNvPr id="10" name="Rovná spojovacia šípka 9">
            <a:extLst>
              <a:ext uri="{FF2B5EF4-FFF2-40B4-BE49-F238E27FC236}">
                <a16:creationId xmlns:a16="http://schemas.microsoft.com/office/drawing/2014/main" id="{17EB658F-745F-0D43-A569-490ED1E1A00D}"/>
              </a:ext>
            </a:extLst>
          </p:cNvPr>
          <p:cNvCxnSpPr/>
          <p:nvPr/>
        </p:nvCxnSpPr>
        <p:spPr>
          <a:xfrm>
            <a:off x="8877552" y="4868726"/>
            <a:ext cx="0" cy="5631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649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ok 14" descr="Obrázok, na ktorom je text&#10;&#10;Automaticky generovaný popis">
            <a:extLst>
              <a:ext uri="{FF2B5EF4-FFF2-40B4-BE49-F238E27FC236}">
                <a16:creationId xmlns:a16="http://schemas.microsoft.com/office/drawing/2014/main" id="{10D2C034-46B7-8046-8254-723D4318D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0" y="2685039"/>
            <a:ext cx="5792927" cy="205648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BB9FD92-5ED6-9944-88D9-EC456258B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CZ" dirty="0"/>
              <a:t>2021 Solarwinds breach...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31F06096-6661-3947-AA6D-9846E9A7D569}"/>
              </a:ext>
            </a:extLst>
          </p:cNvPr>
          <p:cNvSpPr txBox="1"/>
          <p:nvPr/>
        </p:nvSpPr>
        <p:spPr>
          <a:xfrm>
            <a:off x="423894" y="1441240"/>
            <a:ext cx="8120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CZ" dirty="0"/>
              <a:t>Attackers even mimicked the coding style of developers to remain stealth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CZ" dirty="0"/>
              <a:t>Could be (arguably) easily detected by behavioral indicators</a:t>
            </a:r>
          </a:p>
        </p:txBody>
      </p:sp>
      <p:graphicFrame>
        <p:nvGraphicFramePr>
          <p:cNvPr id="7" name="Tabuľka 7">
            <a:extLst>
              <a:ext uri="{FF2B5EF4-FFF2-40B4-BE49-F238E27FC236}">
                <a16:creationId xmlns:a16="http://schemas.microsoft.com/office/drawing/2014/main" id="{A3DAE8CA-8CFD-F64D-9091-AA9AED763E41}"/>
              </a:ext>
            </a:extLst>
          </p:cNvPr>
          <p:cNvGraphicFramePr>
            <a:graphicFrameLocks noGrp="1"/>
          </p:cNvGraphicFramePr>
          <p:nvPr/>
        </p:nvGraphicFramePr>
        <p:xfrm>
          <a:off x="6480196" y="2033484"/>
          <a:ext cx="555570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5703">
                  <a:extLst>
                    <a:ext uri="{9D8B030D-6E8A-4147-A177-3AD203B41FA5}">
                      <a16:colId xmlns:a16="http://schemas.microsoft.com/office/drawing/2014/main" val="11867846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CZ" dirty="0"/>
                        <a:t>Static behavioral indicators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040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CZ" dirty="0"/>
                        <a:t>Privilege escalation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988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CZ" dirty="0"/>
                        <a:t>Tampers with user/account privileges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317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CZ" dirty="0"/>
                        <a:t>Enumerates system information using VMI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882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CZ" dirty="0"/>
                        <a:t>Reads information about one or more running processes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76683"/>
                  </a:ext>
                </a:extLst>
              </a:tr>
            </a:tbl>
          </a:graphicData>
        </a:graphic>
      </p:graphicFrame>
      <p:pic>
        <p:nvPicPr>
          <p:cNvPr id="9" name="Obrázok 8" descr="Obrázok, na ktorom je text&#10;&#10;Automaticky generovaný popis">
            <a:extLst>
              <a:ext uri="{FF2B5EF4-FFF2-40B4-BE49-F238E27FC236}">
                <a16:creationId xmlns:a16="http://schemas.microsoft.com/office/drawing/2014/main" id="{F5A5FA4F-32C1-5249-9BD1-B0FC472DD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607" y="4285979"/>
            <a:ext cx="8849292" cy="1801463"/>
          </a:xfrm>
          <a:prstGeom prst="rect">
            <a:avLst/>
          </a:prstGeom>
        </p:spPr>
      </p:pic>
      <p:cxnSp>
        <p:nvCxnSpPr>
          <p:cNvPr id="12" name="Rovná spojovacia šípka 11">
            <a:extLst>
              <a:ext uri="{FF2B5EF4-FFF2-40B4-BE49-F238E27FC236}">
                <a16:creationId xmlns:a16="http://schemas.microsoft.com/office/drawing/2014/main" id="{5B657322-9146-D042-AB13-E8FCAEC687DA}"/>
              </a:ext>
            </a:extLst>
          </p:cNvPr>
          <p:cNvCxnSpPr/>
          <p:nvPr/>
        </p:nvCxnSpPr>
        <p:spPr>
          <a:xfrm flipV="1">
            <a:off x="8635328" y="3887684"/>
            <a:ext cx="0" cy="8538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BlokTextu 12">
            <a:extLst>
              <a:ext uri="{FF2B5EF4-FFF2-40B4-BE49-F238E27FC236}">
                <a16:creationId xmlns:a16="http://schemas.microsoft.com/office/drawing/2014/main" id="{402266DE-993C-1D4D-A963-0C02D00390FA}"/>
              </a:ext>
            </a:extLst>
          </p:cNvPr>
          <p:cNvSpPr txBox="1"/>
          <p:nvPr/>
        </p:nvSpPr>
        <p:spPr>
          <a:xfrm>
            <a:off x="72667" y="6411062"/>
            <a:ext cx="9707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CZ" dirty="0"/>
              <a:t>Source: </a:t>
            </a:r>
            <a:r>
              <a:rPr lang="sk-SK" dirty="0" err="1"/>
              <a:t>https</a:t>
            </a:r>
            <a:r>
              <a:rPr lang="sk-SK" dirty="0"/>
              <a:t>://</a:t>
            </a:r>
            <a:r>
              <a:rPr lang="sk-SK" dirty="0" err="1"/>
              <a:t>blog.reversinglabs.com</a:t>
            </a:r>
            <a:r>
              <a:rPr lang="sk-SK" dirty="0"/>
              <a:t>/blog/</a:t>
            </a:r>
            <a:r>
              <a:rPr lang="sk-SK" dirty="0" err="1"/>
              <a:t>sunburst</a:t>
            </a:r>
            <a:r>
              <a:rPr lang="sk-SK" dirty="0"/>
              <a:t>-</a:t>
            </a:r>
            <a:r>
              <a:rPr lang="sk-SK" dirty="0" err="1"/>
              <a:t>the</a:t>
            </a:r>
            <a:r>
              <a:rPr lang="sk-SK" dirty="0"/>
              <a:t>-</a:t>
            </a:r>
            <a:r>
              <a:rPr lang="sk-SK" dirty="0" err="1"/>
              <a:t>next</a:t>
            </a:r>
            <a:r>
              <a:rPr lang="sk-SK" dirty="0"/>
              <a:t>-level-of-</a:t>
            </a:r>
            <a:r>
              <a:rPr lang="sk-SK" dirty="0" err="1"/>
              <a:t>stealth</a:t>
            </a:r>
            <a:endParaRPr lang="sk-CZ" dirty="0"/>
          </a:p>
        </p:txBody>
      </p:sp>
      <p:cxnSp>
        <p:nvCxnSpPr>
          <p:cNvPr id="17" name="Rovná spojovacia šípka 16">
            <a:extLst>
              <a:ext uri="{FF2B5EF4-FFF2-40B4-BE49-F238E27FC236}">
                <a16:creationId xmlns:a16="http://schemas.microsoft.com/office/drawing/2014/main" id="{C3985A03-FB5D-5946-B9EC-E9F8B0F62853}"/>
              </a:ext>
            </a:extLst>
          </p:cNvPr>
          <p:cNvCxnSpPr/>
          <p:nvPr/>
        </p:nvCxnSpPr>
        <p:spPr>
          <a:xfrm>
            <a:off x="3318485" y="4154162"/>
            <a:ext cx="448116" cy="2482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711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54DCAB-72B8-7F87-B320-AC4CD7D6C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CZ" dirty="0"/>
              <a:t>Example of linting</a:t>
            </a:r>
          </a:p>
        </p:txBody>
      </p:sp>
      <p:pic>
        <p:nvPicPr>
          <p:cNvPr id="4" name="Obrázok 3" descr="Obrázok, na ktorom je text&#10;&#10;Automaticky generovaný popis">
            <a:extLst>
              <a:ext uri="{FF2B5EF4-FFF2-40B4-BE49-F238E27FC236}">
                <a16:creationId xmlns:a16="http://schemas.microsoft.com/office/drawing/2014/main" id="{DA052156-BE33-78C7-4BB7-6EFD93EC1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6379"/>
            <a:ext cx="12192000" cy="225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09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4E4DE-94F6-D45E-C749-BA5F97C5F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CZ" dirty="0"/>
              <a:t>What is a supply chain?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91F37A1-C9EC-71B3-A707-13D5FB32C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90688"/>
            <a:ext cx="10744200" cy="410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A36C5691-D5AF-79EB-E834-19C642BB606E}"/>
              </a:ext>
            </a:extLst>
          </p:cNvPr>
          <p:cNvSpPr txBox="1"/>
          <p:nvPr/>
        </p:nvSpPr>
        <p:spPr>
          <a:xfrm>
            <a:off x="137034" y="6379525"/>
            <a:ext cx="9244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CZ" dirty="0"/>
              <a:t>Image source: </a:t>
            </a:r>
            <a:r>
              <a:rPr lang="sk-SK" dirty="0"/>
              <a:t>http://</a:t>
            </a:r>
            <a:r>
              <a:rPr lang="sk-SK" dirty="0" err="1"/>
              <a:t>img.scoop.it</a:t>
            </a:r>
            <a:r>
              <a:rPr lang="sk-SK" dirty="0"/>
              <a:t>/Fwh7RipNyY3N384cITe5qbnTzqrqzN7Y9aBZTaXoQ8Q=</a:t>
            </a:r>
            <a:endParaRPr lang="sk-CZ" dirty="0"/>
          </a:p>
        </p:txBody>
      </p:sp>
    </p:spTree>
    <p:extLst>
      <p:ext uri="{BB962C8B-B14F-4D97-AF65-F5344CB8AC3E}">
        <p14:creationId xmlns:p14="http://schemas.microsoft.com/office/powerpoint/2010/main" val="1600574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F7D1A5-174A-78D4-383D-3F3DDF5D8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</a:t>
            </a:r>
            <a:r>
              <a:rPr lang="sk-CZ" dirty="0"/>
              <a:t>etup.py</a:t>
            </a:r>
          </a:p>
        </p:txBody>
      </p:sp>
      <p:pic>
        <p:nvPicPr>
          <p:cNvPr id="9" name="Zástupný objekt pre obsah 8" descr="Obrázok, na ktorom je text&#10;&#10;Automaticky generovaný popis">
            <a:extLst>
              <a:ext uri="{FF2B5EF4-FFF2-40B4-BE49-F238E27FC236}">
                <a16:creationId xmlns:a16="http://schemas.microsoft.com/office/drawing/2014/main" id="{9F1DE096-77CC-86A9-A6B3-1627650687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690688"/>
            <a:ext cx="5118207" cy="4351338"/>
          </a:xfrm>
        </p:spPr>
      </p:pic>
      <p:cxnSp>
        <p:nvCxnSpPr>
          <p:cNvPr id="13" name="Rovná spojovacia šípka 12">
            <a:extLst>
              <a:ext uri="{FF2B5EF4-FFF2-40B4-BE49-F238E27FC236}">
                <a16:creationId xmlns:a16="http://schemas.microsoft.com/office/drawing/2014/main" id="{1914A845-E458-CADD-DA61-8C5EEC73F891}"/>
              </a:ext>
            </a:extLst>
          </p:cNvPr>
          <p:cNvCxnSpPr/>
          <p:nvPr/>
        </p:nvCxnSpPr>
        <p:spPr>
          <a:xfrm>
            <a:off x="1033397" y="2486416"/>
            <a:ext cx="58872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ovacia šípka 14">
            <a:extLst>
              <a:ext uri="{FF2B5EF4-FFF2-40B4-BE49-F238E27FC236}">
                <a16:creationId xmlns:a16="http://schemas.microsoft.com/office/drawing/2014/main" id="{0F55A510-032B-05F6-8583-5B43C7956092}"/>
              </a:ext>
            </a:extLst>
          </p:cNvPr>
          <p:cNvCxnSpPr/>
          <p:nvPr/>
        </p:nvCxnSpPr>
        <p:spPr>
          <a:xfrm>
            <a:off x="1033397" y="5530241"/>
            <a:ext cx="85803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ovacia šípka 16">
            <a:extLst>
              <a:ext uri="{FF2B5EF4-FFF2-40B4-BE49-F238E27FC236}">
                <a16:creationId xmlns:a16="http://schemas.microsoft.com/office/drawing/2014/main" id="{D2128E61-6D7E-2AE2-0E0A-B89D1C0639C9}"/>
              </a:ext>
            </a:extLst>
          </p:cNvPr>
          <p:cNvCxnSpPr/>
          <p:nvPr/>
        </p:nvCxnSpPr>
        <p:spPr>
          <a:xfrm>
            <a:off x="1033397" y="3732756"/>
            <a:ext cx="58872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ovacia šípka 18">
            <a:extLst>
              <a:ext uri="{FF2B5EF4-FFF2-40B4-BE49-F238E27FC236}">
                <a16:creationId xmlns:a16="http://schemas.microsoft.com/office/drawing/2014/main" id="{C781F006-6923-E81E-F368-19A2633F6DCB}"/>
              </a:ext>
            </a:extLst>
          </p:cNvPr>
          <p:cNvCxnSpPr/>
          <p:nvPr/>
        </p:nvCxnSpPr>
        <p:spPr>
          <a:xfrm>
            <a:off x="1033397" y="3429000"/>
            <a:ext cx="588724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cký objekt 19">
            <a:extLst>
              <a:ext uri="{FF2B5EF4-FFF2-40B4-BE49-F238E27FC236}">
                <a16:creationId xmlns:a16="http://schemas.microsoft.com/office/drawing/2014/main" id="{0A7F600A-A5FF-A2B6-FF1A-1BB669ADD2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95707" y="365125"/>
            <a:ext cx="2362200" cy="1765300"/>
          </a:xfrm>
          <a:prstGeom prst="rect">
            <a:avLst/>
          </a:prstGeom>
        </p:spPr>
      </p:pic>
      <p:pic>
        <p:nvPicPr>
          <p:cNvPr id="22" name="Obrázok 21">
            <a:extLst>
              <a:ext uri="{FF2B5EF4-FFF2-40B4-BE49-F238E27FC236}">
                <a16:creationId xmlns:a16="http://schemas.microsoft.com/office/drawing/2014/main" id="{5C8D2926-92A8-63A3-52E6-456BFF64C8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6407" y="3190996"/>
            <a:ext cx="2350997" cy="1466677"/>
          </a:xfrm>
          <a:prstGeom prst="rect">
            <a:avLst/>
          </a:prstGeom>
        </p:spPr>
      </p:pic>
      <p:sp>
        <p:nvSpPr>
          <p:cNvPr id="24" name="BlokTextu 23">
            <a:extLst>
              <a:ext uri="{FF2B5EF4-FFF2-40B4-BE49-F238E27FC236}">
                <a16:creationId xmlns:a16="http://schemas.microsoft.com/office/drawing/2014/main" id="{0237E437-7420-A1C2-6BFB-1EC9418E5B58}"/>
              </a:ext>
            </a:extLst>
          </p:cNvPr>
          <p:cNvSpPr txBox="1"/>
          <p:nvPr/>
        </p:nvSpPr>
        <p:spPr>
          <a:xfrm>
            <a:off x="7413842" y="2637935"/>
            <a:ext cx="23509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>
                <a:hlinkClick r:id="rId7"/>
              </a:rPr>
              <a:t>peewee-2.27.1.tar.gz </a:t>
            </a:r>
            <a:endParaRPr lang="sk-CZ" dirty="0"/>
          </a:p>
        </p:txBody>
      </p:sp>
      <p:cxnSp>
        <p:nvCxnSpPr>
          <p:cNvPr id="26" name="Rovná spojovacia šípka 25">
            <a:extLst>
              <a:ext uri="{FF2B5EF4-FFF2-40B4-BE49-F238E27FC236}">
                <a16:creationId xmlns:a16="http://schemas.microsoft.com/office/drawing/2014/main" id="{19DF7F23-44B4-3918-D12C-91042C1AA7B0}"/>
              </a:ext>
            </a:extLst>
          </p:cNvPr>
          <p:cNvCxnSpPr>
            <a:cxnSpLocks/>
          </p:cNvCxnSpPr>
          <p:nvPr/>
        </p:nvCxnSpPr>
        <p:spPr>
          <a:xfrm>
            <a:off x="5799551" y="4089748"/>
            <a:ext cx="4572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Rovná spojovacia šípka 27">
            <a:extLst>
              <a:ext uri="{FF2B5EF4-FFF2-40B4-BE49-F238E27FC236}">
                <a16:creationId xmlns:a16="http://schemas.microsoft.com/office/drawing/2014/main" id="{782E8663-707A-9C5B-C1EC-1E710474FCFA}"/>
              </a:ext>
            </a:extLst>
          </p:cNvPr>
          <p:cNvCxnSpPr/>
          <p:nvPr/>
        </p:nvCxnSpPr>
        <p:spPr>
          <a:xfrm flipV="1">
            <a:off x="7478038" y="3068877"/>
            <a:ext cx="494778" cy="3601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Rovná spojovacia šípka 29">
            <a:extLst>
              <a:ext uri="{FF2B5EF4-FFF2-40B4-BE49-F238E27FC236}">
                <a16:creationId xmlns:a16="http://schemas.microsoft.com/office/drawing/2014/main" id="{81B68C00-07C2-0E98-747B-7CB1BC78C108}"/>
              </a:ext>
            </a:extLst>
          </p:cNvPr>
          <p:cNvCxnSpPr>
            <a:cxnSpLocks/>
          </p:cNvCxnSpPr>
          <p:nvPr/>
        </p:nvCxnSpPr>
        <p:spPr>
          <a:xfrm flipV="1">
            <a:off x="8589340" y="2130425"/>
            <a:ext cx="306367" cy="4459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3" name="Obrázok 32">
            <a:extLst>
              <a:ext uri="{FF2B5EF4-FFF2-40B4-BE49-F238E27FC236}">
                <a16:creationId xmlns:a16="http://schemas.microsoft.com/office/drawing/2014/main" id="{CF15555B-3FBF-F578-2744-71E224AEF2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81019" y="3138582"/>
            <a:ext cx="2610981" cy="1631863"/>
          </a:xfrm>
          <a:prstGeom prst="rect">
            <a:avLst/>
          </a:prstGeom>
        </p:spPr>
      </p:pic>
      <p:cxnSp>
        <p:nvCxnSpPr>
          <p:cNvPr id="35" name="Rovná spojovacia šípka 34">
            <a:extLst>
              <a:ext uri="{FF2B5EF4-FFF2-40B4-BE49-F238E27FC236}">
                <a16:creationId xmlns:a16="http://schemas.microsoft.com/office/drawing/2014/main" id="{C1855732-3DBC-4E20-FB15-E998B6E5F088}"/>
              </a:ext>
            </a:extLst>
          </p:cNvPr>
          <p:cNvCxnSpPr>
            <a:cxnSpLocks/>
          </p:cNvCxnSpPr>
          <p:nvPr/>
        </p:nvCxnSpPr>
        <p:spPr>
          <a:xfrm>
            <a:off x="10352866" y="1822003"/>
            <a:ext cx="582356" cy="16539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60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A398E7-516F-2E29-DE66-C0F7892A9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</a:t>
            </a:r>
            <a:r>
              <a:rPr lang="sk-CZ" dirty="0"/>
              <a:t>etup.py &lt;- „.py“ means it‘s </a:t>
            </a:r>
            <a:r>
              <a:rPr lang="sk-CZ" dirty="0">
                <a:solidFill>
                  <a:srgbClr val="C00000"/>
                </a:solidFill>
              </a:rPr>
              <a:t>executable</a:t>
            </a:r>
            <a:r>
              <a:rPr lang="sk-CZ" dirty="0"/>
              <a:t>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71B7C87-4DA6-AFA0-FCE3-9B555480D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91" y="1825625"/>
            <a:ext cx="11258986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dirty="0" err="1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setup</a:t>
            </a: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(    </a:t>
            </a:r>
            <a:r>
              <a:rPr lang="sk-SK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# </a:t>
            </a:r>
            <a:r>
              <a:rPr lang="sk-SK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We</a:t>
            </a:r>
            <a:r>
              <a:rPr lang="sk-SK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are in </a:t>
            </a:r>
            <a:r>
              <a:rPr lang="sk-SK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fact</a:t>
            </a:r>
            <a:r>
              <a:rPr lang="sk-SK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sk-SK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calling</a:t>
            </a:r>
            <a:r>
              <a:rPr lang="sk-SK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a </a:t>
            </a:r>
            <a:r>
              <a:rPr lang="sk-SK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python</a:t>
            </a:r>
            <a:r>
              <a:rPr lang="sk-SK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sk-SK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function</a:t>
            </a:r>
            <a:r>
              <a:rPr lang="sk-SK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sk-SK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with</a:t>
            </a:r>
            <a:r>
              <a:rPr lang="sk-SK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sk-SK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</a:t>
            </a:r>
            <a:r>
              <a:rPr lang="sk-SK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sk-SK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following</a:t>
            </a:r>
            <a:r>
              <a:rPr lang="sk-SK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sk-SK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arguments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   ...</a:t>
            </a:r>
          </a:p>
          <a:p>
            <a:pPr marL="0" indent="0">
              <a:buNone/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   </a:t>
            </a:r>
            <a:r>
              <a:rPr lang="sk-SK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name</a:t>
            </a: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='</a:t>
            </a:r>
            <a:r>
              <a:rPr lang="sk-SK" dirty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windows95</a:t>
            </a: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',</a:t>
            </a:r>
          </a:p>
          <a:p>
            <a:pPr marL="0" indent="0">
              <a:buNone/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   </a:t>
            </a:r>
            <a:r>
              <a:rPr lang="sk-SK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author</a:t>
            </a: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=</a:t>
            </a:r>
            <a:r>
              <a:rPr lang="sk-SK" dirty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'Bill </a:t>
            </a:r>
            <a:r>
              <a:rPr lang="sk-SK" dirty="0" err="1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Gates</a:t>
            </a: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',</a:t>
            </a:r>
          </a:p>
          <a:p>
            <a:pPr marL="0" indent="0">
              <a:buNone/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   </a:t>
            </a:r>
            <a:r>
              <a:rPr lang="sk-SK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author_email</a:t>
            </a: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=</a:t>
            </a:r>
            <a:r>
              <a:rPr lang="sk-SK" dirty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'</a:t>
            </a:r>
            <a:r>
              <a:rPr lang="sk-SK" dirty="0" err="1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bill.gates@microsoft.com</a:t>
            </a: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',</a:t>
            </a:r>
          </a:p>
          <a:p>
            <a:pPr marL="0" indent="0">
              <a:buNone/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   </a:t>
            </a:r>
            <a:r>
              <a:rPr lang="sk-SK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url</a:t>
            </a: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='</a:t>
            </a:r>
            <a:r>
              <a:rPr lang="sk-SK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https</a:t>
            </a: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://</a:t>
            </a:r>
            <a:r>
              <a:rPr lang="sk-SK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github.com</a:t>
            </a: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/</a:t>
            </a:r>
            <a:r>
              <a:rPr lang="sk-SK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coleifer</a:t>
            </a: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/</a:t>
            </a:r>
            <a:r>
              <a:rPr lang="sk-SK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peewee</a:t>
            </a: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/',</a:t>
            </a:r>
          </a:p>
          <a:p>
            <a:pPr marL="0" indent="0">
              <a:buNone/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   </a:t>
            </a:r>
            <a:r>
              <a:rPr lang="sk-SK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packages</a:t>
            </a: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=['</a:t>
            </a:r>
            <a:r>
              <a:rPr lang="sk-SK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requests</a:t>
            </a: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', </a:t>
            </a:r>
            <a:r>
              <a:rPr lang="sk-SK" dirty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'cGVld2Vl\n'.</a:t>
            </a:r>
            <a:r>
              <a:rPr lang="sk-SK" dirty="0" err="1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decode</a:t>
            </a:r>
            <a:r>
              <a:rPr lang="sk-SK" dirty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('base64') </a:t>
            </a: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'</a:t>
            </a:r>
            <a:r>
              <a:rPr lang="sk-SK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ipaddress</a:t>
            </a: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'],</a:t>
            </a:r>
          </a:p>
          <a:p>
            <a:pPr marL="0" indent="0">
              <a:buNone/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   </a:t>
            </a:r>
            <a:r>
              <a:rPr lang="sk-SK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install_requires</a:t>
            </a: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=</a:t>
            </a:r>
            <a:r>
              <a:rPr lang="sk-SK" dirty="0" err="1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random.choice</a:t>
            </a: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(["pkg1", "pkg2", "pkg3", "pkg4", "pkg5"]),</a:t>
            </a:r>
          </a:p>
          <a:p>
            <a:pPr marL="0" indent="0">
              <a:buNone/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   ...</a:t>
            </a:r>
          </a:p>
          <a:p>
            <a:pPr marL="0" indent="0">
              <a:buNone/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  <a:endParaRPr lang="sk-CZ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17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5FC39C-9739-4A95-DAB4-A75B87450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CZ" dirty="0"/>
              <a:t>Types of attacks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05F36C1-D570-1857-A362-A3D61CEAA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CZ" dirty="0"/>
              <a:t>Namesquatting</a:t>
            </a:r>
          </a:p>
          <a:p>
            <a:pPr lvl="1"/>
            <a:r>
              <a:rPr lang="sk-CZ" dirty="0"/>
              <a:t>Typosquatting</a:t>
            </a:r>
          </a:p>
          <a:p>
            <a:pPr lvl="2"/>
            <a:r>
              <a:rPr lang="sk-CZ" dirty="0"/>
              <a:t>Stub package</a:t>
            </a:r>
          </a:p>
          <a:p>
            <a:pPr lvl="1"/>
            <a:r>
              <a:rPr lang="sk-CZ" dirty="0"/>
              <a:t>Phishing</a:t>
            </a:r>
          </a:p>
          <a:p>
            <a:pPr lvl="2"/>
            <a:r>
              <a:rPr lang="sk-CZ" dirty="0"/>
              <a:t>Starjacking</a:t>
            </a:r>
          </a:p>
          <a:p>
            <a:pPr lvl="1"/>
            <a:r>
              <a:rPr lang="sk-CZ" dirty="0"/>
              <a:t>Dependency confusion</a:t>
            </a:r>
          </a:p>
          <a:p>
            <a:r>
              <a:rPr lang="sk-CZ" dirty="0"/>
              <a:t>Existing packages</a:t>
            </a:r>
          </a:p>
          <a:p>
            <a:pPr lvl="1"/>
            <a:r>
              <a:rPr lang="sk-CZ" dirty="0"/>
              <a:t>Malicious dependency</a:t>
            </a:r>
          </a:p>
          <a:p>
            <a:pPr lvl="1"/>
            <a:r>
              <a:rPr lang="sk-CZ" dirty="0"/>
              <a:t>Package takeover</a:t>
            </a:r>
          </a:p>
          <a:p>
            <a:pPr lvl="2"/>
            <a:r>
              <a:rPr lang="sk-SK" dirty="0"/>
              <a:t>D</a:t>
            </a:r>
            <a:r>
              <a:rPr lang="sk-CZ" dirty="0"/>
              <a:t>ependency hijack</a:t>
            </a:r>
          </a:p>
          <a:p>
            <a:pPr lvl="2"/>
            <a:r>
              <a:rPr lang="sk-CZ" dirty="0"/>
              <a:t>Source code modification</a:t>
            </a:r>
          </a:p>
          <a:p>
            <a:endParaRPr lang="sk-CZ" dirty="0"/>
          </a:p>
        </p:txBody>
      </p:sp>
    </p:spTree>
    <p:extLst>
      <p:ext uri="{BB962C8B-B14F-4D97-AF65-F5344CB8AC3E}">
        <p14:creationId xmlns:p14="http://schemas.microsoft.com/office/powerpoint/2010/main" val="2129833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D00D05-C9F7-6CA9-88C0-978AF816E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CZ" dirty="0"/>
              <a:t>Typosquatting/namesquatting</a:t>
            </a:r>
          </a:p>
        </p:txBody>
      </p:sp>
      <p:pic>
        <p:nvPicPr>
          <p:cNvPr id="5" name="Zástupný objekt pre obsah 4" descr="Obrázok, na ktorom je text&#10;&#10;Automaticky generovaný popis">
            <a:extLst>
              <a:ext uri="{FF2B5EF4-FFF2-40B4-BE49-F238E27FC236}">
                <a16:creationId xmlns:a16="http://schemas.microsoft.com/office/drawing/2014/main" id="{2CCD5BCD-631D-D4F4-2F49-8FBF0F9882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1037" y="2321980"/>
            <a:ext cx="6102289" cy="3242972"/>
          </a:xfrm>
        </p:spPr>
      </p:pic>
      <p:pic>
        <p:nvPicPr>
          <p:cNvPr id="4" name="Obrázok 3" descr="Obrázok, na ktorom je text&#10;&#10;Automaticky generovaný popis">
            <a:extLst>
              <a:ext uri="{FF2B5EF4-FFF2-40B4-BE49-F238E27FC236}">
                <a16:creationId xmlns:a16="http://schemas.microsoft.com/office/drawing/2014/main" id="{ABB61856-7E04-C874-CE56-22D76A27C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87" y="2549297"/>
            <a:ext cx="4764326" cy="278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90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D9F217-7484-860A-CA04-BA1013134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CZ" dirty="0"/>
              <a:t>What was the name again?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65804AE-F90F-2AA7-AC12-4A2E1A33E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sk-SK" dirty="0"/>
              <a:t>p</a:t>
            </a:r>
            <a:r>
              <a:rPr lang="sk-CZ" dirty="0"/>
              <a:t>ip install pewe</a:t>
            </a:r>
          </a:p>
          <a:p>
            <a:pPr marL="514350" indent="-514350">
              <a:buFont typeface="+mj-lt"/>
              <a:buAutoNum type="alphaLcParenR"/>
            </a:pPr>
            <a:r>
              <a:rPr lang="sk-SK" dirty="0"/>
              <a:t>p</a:t>
            </a:r>
            <a:r>
              <a:rPr lang="sk-CZ" dirty="0"/>
              <a:t>ip install peewe</a:t>
            </a:r>
          </a:p>
          <a:p>
            <a:pPr marL="514350" indent="-514350">
              <a:buFont typeface="+mj-lt"/>
              <a:buAutoNum type="alphaLcParenR"/>
            </a:pPr>
            <a:r>
              <a:rPr lang="sk-SK" dirty="0"/>
              <a:t>p</a:t>
            </a:r>
            <a:r>
              <a:rPr lang="sk-CZ" dirty="0"/>
              <a:t>ip install pewee</a:t>
            </a:r>
          </a:p>
          <a:p>
            <a:pPr marL="514350" indent="-514350">
              <a:buFont typeface="+mj-lt"/>
              <a:buAutoNum type="alphaLcParenR"/>
            </a:pPr>
            <a:r>
              <a:rPr lang="sk-SK" dirty="0"/>
              <a:t>p</a:t>
            </a:r>
            <a:r>
              <a:rPr lang="sk-CZ" dirty="0"/>
              <a:t>ip install peewee</a:t>
            </a:r>
          </a:p>
        </p:txBody>
      </p:sp>
    </p:spTree>
    <p:extLst>
      <p:ext uri="{BB962C8B-B14F-4D97-AF65-F5344CB8AC3E}">
        <p14:creationId xmlns:p14="http://schemas.microsoft.com/office/powerpoint/2010/main" val="1811487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5FC39C-9739-4A95-DAB4-A75B87450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CZ" dirty="0"/>
              <a:t>Types of attacks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05F36C1-D570-1857-A362-A3D61CEAA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CZ" dirty="0"/>
              <a:t>Namesquatting</a:t>
            </a:r>
          </a:p>
          <a:p>
            <a:pPr lvl="1"/>
            <a:r>
              <a:rPr lang="sk-CZ" dirty="0"/>
              <a:t>Typosquatting</a:t>
            </a:r>
          </a:p>
          <a:p>
            <a:pPr lvl="2"/>
            <a:r>
              <a:rPr lang="sk-CZ" dirty="0"/>
              <a:t>Stub package</a:t>
            </a:r>
          </a:p>
          <a:p>
            <a:pPr lvl="1"/>
            <a:r>
              <a:rPr lang="sk-CZ" dirty="0">
                <a:solidFill>
                  <a:schemeClr val="accent2">
                    <a:lumMod val="50000"/>
                  </a:schemeClr>
                </a:solidFill>
              </a:rPr>
              <a:t>Phishing</a:t>
            </a:r>
          </a:p>
          <a:p>
            <a:pPr lvl="2"/>
            <a:r>
              <a:rPr lang="sk-CZ" dirty="0">
                <a:solidFill>
                  <a:schemeClr val="accent2">
                    <a:lumMod val="50000"/>
                  </a:schemeClr>
                </a:solidFill>
              </a:rPr>
              <a:t>Starjacking</a:t>
            </a:r>
          </a:p>
          <a:p>
            <a:pPr lvl="1"/>
            <a:r>
              <a:rPr lang="sk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Dependency confusion</a:t>
            </a:r>
          </a:p>
          <a:p>
            <a:r>
              <a:rPr lang="sk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Existing packages</a:t>
            </a:r>
          </a:p>
          <a:p>
            <a:pPr lvl="1"/>
            <a:r>
              <a:rPr lang="sk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Malicious dependency</a:t>
            </a:r>
          </a:p>
          <a:p>
            <a:pPr lvl="1"/>
            <a:r>
              <a:rPr lang="sk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Package takeover</a:t>
            </a:r>
          </a:p>
          <a:p>
            <a:pPr lvl="2"/>
            <a:r>
              <a:rPr lang="sk-S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</a:t>
            </a:r>
            <a:r>
              <a:rPr lang="sk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ependency hijack</a:t>
            </a:r>
          </a:p>
          <a:p>
            <a:pPr lvl="2"/>
            <a:r>
              <a:rPr lang="sk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 code modification</a:t>
            </a:r>
          </a:p>
          <a:p>
            <a:endParaRPr lang="sk-CZ" dirty="0"/>
          </a:p>
        </p:txBody>
      </p:sp>
    </p:spTree>
    <p:extLst>
      <p:ext uri="{BB962C8B-B14F-4D97-AF65-F5344CB8AC3E}">
        <p14:creationId xmlns:p14="http://schemas.microsoft.com/office/powerpoint/2010/main" val="1782334936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16193</TotalTime>
  <Words>842</Words>
  <Application>Microsoft Macintosh PowerPoint</Application>
  <PresentationFormat>Širokouhlá</PresentationFormat>
  <Paragraphs>186</Paragraphs>
  <Slides>25</Slides>
  <Notes>15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Source Sans Pro</vt:lpstr>
      <vt:lpstr>Motív balíka Office</vt:lpstr>
      <vt:lpstr>Supply chain attacks on package managers</vt:lpstr>
      <vt:lpstr>Introduction</vt:lpstr>
      <vt:lpstr>What is a supply chain?</vt:lpstr>
      <vt:lpstr>Setup.py</vt:lpstr>
      <vt:lpstr>Setup.py &lt;- „.py“ means it‘s executable </vt:lpstr>
      <vt:lpstr>Types of attacks</vt:lpstr>
      <vt:lpstr>Typosquatting/namesquatting</vt:lpstr>
      <vt:lpstr>What was the name again?</vt:lpstr>
      <vt:lpstr>Types of attacks</vt:lpstr>
      <vt:lpstr>Starjacking</vt:lpstr>
      <vt:lpstr>Types of attacks</vt:lpstr>
      <vt:lpstr>Dependency confusion</vt:lpstr>
      <vt:lpstr>Types of attacks</vt:lpstr>
      <vt:lpstr>Prezentácia programu PowerPoint</vt:lpstr>
      <vt:lpstr>Exploiting PRs/commits workflow</vt:lpstr>
      <vt:lpstr>Leaking credentials</vt:lpstr>
      <vt:lpstr>It‘s not important, or is it?</vt:lpstr>
      <vt:lpstr>Threat modeling via graphs</vt:lpstr>
      <vt:lpstr>Source code modifications</vt:lpstr>
      <vt:lpstr>Reproducible builds</vt:lpstr>
      <vt:lpstr>Prezentácia programu PowerPoint</vt:lpstr>
      <vt:lpstr>Backup slides</vt:lpstr>
      <vt:lpstr>Behavioral analysis</vt:lpstr>
      <vt:lpstr>2021 Solarwinds breach...</vt:lpstr>
      <vt:lpstr>Example of linting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martin@sweepatic.com</dc:creator>
  <cp:lastModifiedBy>martin@sweepatic.com</cp:lastModifiedBy>
  <cp:revision>13</cp:revision>
  <dcterms:created xsi:type="dcterms:W3CDTF">2022-05-01T13:32:44Z</dcterms:created>
  <dcterms:modified xsi:type="dcterms:W3CDTF">2022-06-01T08:18:42Z</dcterms:modified>
</cp:coreProperties>
</file>